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2"/>
  </p:notesMasterIdLst>
  <p:sldIdLst>
    <p:sldId id="372" r:id="rId4"/>
    <p:sldId id="371" r:id="rId5"/>
    <p:sldId id="281" r:id="rId6"/>
    <p:sldId id="282" r:id="rId7"/>
    <p:sldId id="373" r:id="rId8"/>
    <p:sldId id="333" r:id="rId9"/>
    <p:sldId id="332" r:id="rId10"/>
    <p:sldId id="336" r:id="rId11"/>
    <p:sldId id="334" r:id="rId12"/>
    <p:sldId id="335" r:id="rId13"/>
    <p:sldId id="337" r:id="rId14"/>
    <p:sldId id="338" r:id="rId15"/>
    <p:sldId id="340" r:id="rId16"/>
    <p:sldId id="341" r:id="rId17"/>
    <p:sldId id="342" r:id="rId18"/>
    <p:sldId id="343" r:id="rId19"/>
    <p:sldId id="347" r:id="rId20"/>
    <p:sldId id="346" r:id="rId21"/>
    <p:sldId id="350" r:id="rId22"/>
    <p:sldId id="349" r:id="rId23"/>
    <p:sldId id="348" r:id="rId24"/>
    <p:sldId id="351" r:id="rId25"/>
    <p:sldId id="353" r:id="rId26"/>
    <p:sldId id="354" r:id="rId27"/>
    <p:sldId id="356" r:id="rId28"/>
    <p:sldId id="355" r:id="rId29"/>
    <p:sldId id="271" r:id="rId30"/>
    <p:sldId id="32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stax.org/books/algebra-and-trigonometry-2e/pages/12-3-the-parabola#Figure_10_03_004abc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highlight>
                  <a:srgbClr val="FFFFFF"/>
                </a:highlight>
                <a:latin typeface="Neue Helvetica W01"/>
              </a:rPr>
              <a:t>Like the ellipse and hyperbola, the parabola can also be defined by a set of points in the coordinate plane. A parabola is the set of all points </a:t>
            </a:r>
            <a:r>
              <a:rPr lang="en-US" b="0" i="0" u="none" strike="noStrike" dirty="0">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x</a:t>
            </a:r>
            <a:r>
              <a:rPr lang="en-US" b="0" i="0" u="none" strike="noStrike" dirty="0" err="1">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in"/>
              </a:rPr>
              <a:t>)</a:t>
            </a:r>
            <a:r>
              <a:rPr lang="en-US" b="0" i="0" dirty="0">
                <a:solidFill>
                  <a:srgbClr val="424242"/>
                </a:solidFill>
                <a:effectLst/>
                <a:highlight>
                  <a:srgbClr val="FFFFFF"/>
                </a:highlight>
                <a:latin typeface="Neue Helvetica W01"/>
              </a:rPr>
              <a:t> in a plane that are the same distance from a fixed line, called the </a:t>
            </a:r>
            <a:r>
              <a:rPr lang="en-US" b="1" i="0" dirty="0">
                <a:solidFill>
                  <a:srgbClr val="424242"/>
                </a:solidFill>
                <a:effectLst/>
                <a:highlight>
                  <a:srgbClr val="FFFFFF"/>
                </a:highlight>
                <a:latin typeface="Neue Helvetica W01"/>
              </a:rPr>
              <a:t>directrix</a:t>
            </a:r>
            <a:r>
              <a:rPr lang="en-US" b="0" i="0" dirty="0">
                <a:solidFill>
                  <a:srgbClr val="424242"/>
                </a:solidFill>
                <a:effectLst/>
                <a:highlight>
                  <a:srgbClr val="FFFFFF"/>
                </a:highlight>
                <a:latin typeface="Neue Helvetica W01"/>
              </a:rPr>
              <a:t>, and a fixed point (the </a:t>
            </a:r>
            <a:r>
              <a:rPr lang="en-US" b="1" i="0" dirty="0">
                <a:solidFill>
                  <a:srgbClr val="424242"/>
                </a:solidFill>
                <a:effectLst/>
                <a:highlight>
                  <a:srgbClr val="FFFFFF"/>
                </a:highlight>
                <a:latin typeface="Neue Helvetica W01"/>
              </a:rPr>
              <a:t>focus</a:t>
            </a:r>
            <a:r>
              <a:rPr lang="en-US" b="0" i="0" dirty="0">
                <a:solidFill>
                  <a:srgbClr val="424242"/>
                </a:solidFill>
                <a:effectLst/>
                <a:highlight>
                  <a:srgbClr val="FFFFFF"/>
                </a:highlight>
                <a:latin typeface="Neue Helvetica W01"/>
              </a:rPr>
              <a:t>) not on the directrix. Notice that the axis of symmetry passes through the focus and vertex and is perpendicular to the directrix. The vertex is the midpoint between the directrix and the focus. The line segment that passes through the focus and is parallel to the directrix is called the </a:t>
            </a:r>
            <a:r>
              <a:rPr lang="en-US" b="1" i="0" dirty="0">
                <a:solidFill>
                  <a:srgbClr val="424242"/>
                </a:solidFill>
                <a:effectLst/>
                <a:highlight>
                  <a:srgbClr val="FFFFFF"/>
                </a:highlight>
                <a:latin typeface="Neue Helvetica W01"/>
              </a:rPr>
              <a:t>latus rectum</a:t>
            </a:r>
            <a:r>
              <a:rPr lang="en-US" b="0" i="0" dirty="0">
                <a:solidFill>
                  <a:srgbClr val="424242"/>
                </a:solidFill>
                <a:effectLst/>
                <a:highlight>
                  <a:srgbClr val="FFFFFF"/>
                </a:highlight>
                <a:latin typeface="Neue Helvetica W01"/>
              </a:rPr>
              <a:t>. The endpoints of the latus rectum lie on the curve. By definition, the distance </a:t>
            </a:r>
            <a:r>
              <a:rPr lang="en-US" b="0" i="0" u="none" strike="noStrike" dirty="0">
                <a:solidFill>
                  <a:srgbClr val="424242"/>
                </a:solidFill>
                <a:effectLst/>
                <a:highlight>
                  <a:srgbClr val="FFFFFF"/>
                </a:highlight>
                <a:latin typeface="MathJax_Math-italic"/>
              </a:rPr>
              <a:t>d</a:t>
            </a:r>
            <a:r>
              <a:rPr lang="en-US" b="0" i="0" u="none" strike="noStrike" dirty="0">
                <a:solidFill>
                  <a:srgbClr val="424242"/>
                </a:solidFill>
                <a:effectLst/>
                <a:highlight>
                  <a:srgbClr val="FFFFFF"/>
                </a:highlight>
                <a:latin typeface="Neue Helvetica W01"/>
              </a:rPr>
              <a:t>d</a:t>
            </a:r>
            <a:r>
              <a:rPr lang="en-US" b="0" i="0" dirty="0">
                <a:solidFill>
                  <a:srgbClr val="424242"/>
                </a:solidFill>
                <a:effectLst/>
                <a:highlight>
                  <a:srgbClr val="FFFFFF"/>
                </a:highlight>
                <a:latin typeface="Neue Helvetica W01"/>
              </a:rPr>
              <a:t> from the focus to any point </a:t>
            </a:r>
            <a:r>
              <a:rPr lang="en-US" b="0" i="0" u="none" strike="noStrike" dirty="0">
                <a:solidFill>
                  <a:srgbClr val="424242"/>
                </a:solidFill>
                <a:effectLst/>
                <a:highlight>
                  <a:srgbClr val="FFFFFF"/>
                </a:highlight>
                <a:latin typeface="MathJax_Math-italic"/>
              </a:rPr>
              <a:t>P</a:t>
            </a:r>
            <a:r>
              <a:rPr lang="en-US" b="0" i="0" dirty="0">
                <a:solidFill>
                  <a:srgbClr val="424242"/>
                </a:solidFill>
                <a:effectLst/>
                <a:highlight>
                  <a:srgbClr val="FFFFFF"/>
                </a:highlight>
                <a:latin typeface="Neue Helvetica W01"/>
              </a:rPr>
              <a:t> on the parabola is equal to the distance from </a:t>
            </a:r>
            <a:r>
              <a:rPr lang="en-US" b="0" i="0" u="none" strike="noStrike" dirty="0">
                <a:solidFill>
                  <a:srgbClr val="424242"/>
                </a:solidFill>
                <a:effectLst/>
                <a:highlight>
                  <a:srgbClr val="FFFFFF"/>
                </a:highlight>
                <a:latin typeface="MathJax_Math-italic"/>
              </a:rPr>
              <a:t>P</a:t>
            </a:r>
            <a:r>
              <a:rPr lang="en-US" b="0" i="0" dirty="0">
                <a:solidFill>
                  <a:srgbClr val="424242"/>
                </a:solidFill>
                <a:effectLst/>
                <a:highlight>
                  <a:srgbClr val="FFFFFF"/>
                </a:highlight>
                <a:latin typeface="Neue Helvetica W01"/>
              </a:rPr>
              <a:t> to the directrix.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101662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EDEDED"/>
                </a:highlight>
                <a:latin typeface="Neue Helvetica W01"/>
              </a:rPr>
              <a:t>(a) When </a:t>
            </a:r>
            <a:r>
              <a:rPr lang="en-US" b="0" i="0" u="none" strike="noStrike" dirty="0">
                <a:solidFill>
                  <a:srgbClr val="424242"/>
                </a:solidFill>
                <a:effectLst/>
                <a:highlight>
                  <a:srgbClr val="EDEDED"/>
                </a:highlight>
                <a:latin typeface="MathJax_Math-italic"/>
              </a:rPr>
              <a:t>p</a:t>
            </a:r>
            <a:r>
              <a:rPr lang="en-US" b="0" i="0" u="none" strike="noStrike" dirty="0">
                <a:solidFill>
                  <a:srgbClr val="424242"/>
                </a:solidFill>
                <a:effectLst/>
                <a:highlight>
                  <a:srgbClr val="EDEDED"/>
                </a:highlight>
                <a:latin typeface="MathJax_Main"/>
              </a:rPr>
              <a:t>&gt;0</a:t>
            </a:r>
            <a:r>
              <a:rPr lang="en-US" b="0" i="0" dirty="0">
                <a:solidFill>
                  <a:srgbClr val="424242"/>
                </a:solidFill>
                <a:effectLst/>
                <a:highlight>
                  <a:srgbClr val="EDEDED"/>
                </a:highlight>
                <a:latin typeface="Neue Helvetica W01"/>
              </a:rPr>
              <a:t> and the axis of symmetry is the </a:t>
            </a:r>
            <a:r>
              <a:rPr lang="en-US" b="0" i="1" dirty="0">
                <a:solidFill>
                  <a:srgbClr val="424242"/>
                </a:solidFill>
                <a:effectLst/>
                <a:highlight>
                  <a:srgbClr val="EDEDED"/>
                </a:highlight>
                <a:latin typeface="Neue Helvetica W01"/>
              </a:rPr>
              <a:t>x</a:t>
            </a:r>
            <a:r>
              <a:rPr lang="en-US" b="0" i="0" dirty="0">
                <a:solidFill>
                  <a:srgbClr val="424242"/>
                </a:solidFill>
                <a:effectLst/>
                <a:highlight>
                  <a:srgbClr val="EDEDED"/>
                </a:highlight>
                <a:latin typeface="Neue Helvetica W01"/>
              </a:rPr>
              <a:t>-axis, the parabola opens right. (b) When </a:t>
            </a:r>
            <a:r>
              <a:rPr lang="en-US" b="0" i="0" u="none" strike="noStrike" dirty="0">
                <a:solidFill>
                  <a:srgbClr val="424242"/>
                </a:solidFill>
                <a:effectLst/>
                <a:highlight>
                  <a:srgbClr val="EDEDED"/>
                </a:highlight>
                <a:latin typeface="MathJax_Math-italic"/>
              </a:rPr>
              <a:t>p</a:t>
            </a:r>
            <a:r>
              <a:rPr lang="en-US" b="0" i="0" u="none" strike="noStrike" dirty="0">
                <a:solidFill>
                  <a:srgbClr val="424242"/>
                </a:solidFill>
                <a:effectLst/>
                <a:highlight>
                  <a:srgbClr val="EDEDED"/>
                </a:highlight>
                <a:latin typeface="MathJax_Main"/>
              </a:rPr>
              <a:t>&lt;0</a:t>
            </a:r>
            <a:r>
              <a:rPr lang="en-US" b="0" i="0" dirty="0">
                <a:solidFill>
                  <a:srgbClr val="424242"/>
                </a:solidFill>
                <a:effectLst/>
                <a:highlight>
                  <a:srgbClr val="EDEDED"/>
                </a:highlight>
                <a:latin typeface="Neue Helvetica W01"/>
              </a:rPr>
              <a:t> and the axis of symmetry is the </a:t>
            </a:r>
            <a:r>
              <a:rPr lang="en-US" b="0" i="1" dirty="0">
                <a:solidFill>
                  <a:srgbClr val="424242"/>
                </a:solidFill>
                <a:effectLst/>
                <a:highlight>
                  <a:srgbClr val="EDEDED"/>
                </a:highlight>
                <a:latin typeface="Neue Helvetica W01"/>
              </a:rPr>
              <a:t>x</a:t>
            </a:r>
            <a:r>
              <a:rPr lang="en-US" b="0" i="0" dirty="0">
                <a:solidFill>
                  <a:srgbClr val="424242"/>
                </a:solidFill>
                <a:effectLst/>
                <a:highlight>
                  <a:srgbClr val="EDEDED"/>
                </a:highlight>
                <a:latin typeface="Neue Helvetica W01"/>
              </a:rPr>
              <a:t>-axis, the parabola opens left. (c) When </a:t>
            </a:r>
            <a:r>
              <a:rPr lang="en-US" b="0" i="0" u="none" strike="noStrike" dirty="0">
                <a:solidFill>
                  <a:srgbClr val="424242"/>
                </a:solidFill>
                <a:effectLst/>
                <a:highlight>
                  <a:srgbClr val="EDEDED"/>
                </a:highlight>
                <a:latin typeface="MathJax_Math-italic"/>
              </a:rPr>
              <a:t>p</a:t>
            </a:r>
            <a:r>
              <a:rPr lang="en-US" b="0" i="0" u="none" strike="noStrike" dirty="0">
                <a:solidFill>
                  <a:srgbClr val="424242"/>
                </a:solidFill>
                <a:effectLst/>
                <a:highlight>
                  <a:srgbClr val="EDEDED"/>
                </a:highlight>
                <a:latin typeface="MathJax_Main"/>
              </a:rPr>
              <a:t>&gt;</a:t>
            </a:r>
            <a:r>
              <a:rPr lang="en-US" b="0" i="0" u="none" strike="noStrike" dirty="0">
                <a:solidFill>
                  <a:srgbClr val="424242"/>
                </a:solidFill>
                <a:effectLst/>
                <a:highlight>
                  <a:srgbClr val="EDEDED"/>
                </a:highlight>
                <a:latin typeface="Neue Helvetica W01"/>
              </a:rPr>
              <a:t>0</a:t>
            </a:r>
            <a:r>
              <a:rPr lang="en-US" b="0" i="0" dirty="0">
                <a:solidFill>
                  <a:srgbClr val="424242"/>
                </a:solidFill>
                <a:effectLst/>
                <a:highlight>
                  <a:srgbClr val="EDEDED"/>
                </a:highlight>
                <a:latin typeface="Neue Helvetica W01"/>
              </a:rPr>
              <a:t> and the axis of symmetry is the </a:t>
            </a:r>
            <a:r>
              <a:rPr lang="en-US" b="0" i="1" dirty="0">
                <a:solidFill>
                  <a:srgbClr val="424242"/>
                </a:solidFill>
                <a:effectLst/>
                <a:highlight>
                  <a:srgbClr val="EDEDED"/>
                </a:highlight>
                <a:latin typeface="Neue Helvetica W01"/>
              </a:rPr>
              <a:t>y</a:t>
            </a:r>
            <a:r>
              <a:rPr lang="en-US" b="0" i="0" dirty="0">
                <a:solidFill>
                  <a:srgbClr val="424242"/>
                </a:solidFill>
                <a:effectLst/>
                <a:highlight>
                  <a:srgbClr val="EDEDED"/>
                </a:highlight>
                <a:latin typeface="Neue Helvetica W01"/>
              </a:rPr>
              <a:t>-axis, the parabola opens up. (d) When </a:t>
            </a:r>
            <a:r>
              <a:rPr lang="en-US" b="0" i="0" u="none" strike="noStrike" dirty="0">
                <a:solidFill>
                  <a:srgbClr val="424242"/>
                </a:solidFill>
                <a:effectLst/>
                <a:highlight>
                  <a:srgbClr val="EDEDED"/>
                </a:highlight>
                <a:latin typeface="MathJax_Math-italic"/>
              </a:rPr>
              <a:t>p</a:t>
            </a:r>
            <a:r>
              <a:rPr lang="en-US" b="0" i="0" u="none" strike="noStrike" dirty="0">
                <a:solidFill>
                  <a:srgbClr val="424242"/>
                </a:solidFill>
                <a:effectLst/>
                <a:highlight>
                  <a:srgbClr val="EDEDED"/>
                </a:highlight>
                <a:latin typeface="MathJax_Main"/>
              </a:rPr>
              <a:t>&lt;0</a:t>
            </a:r>
            <a:r>
              <a:rPr lang="en-US" b="0" i="0" dirty="0">
                <a:solidFill>
                  <a:srgbClr val="424242"/>
                </a:solidFill>
                <a:effectLst/>
                <a:highlight>
                  <a:srgbClr val="EDEDED"/>
                </a:highlight>
                <a:latin typeface="Neue Helvetica W01"/>
              </a:rPr>
              <a:t> and the axis of symmetry is the </a:t>
            </a:r>
            <a:r>
              <a:rPr lang="en-US" b="0" i="1" dirty="0">
                <a:solidFill>
                  <a:srgbClr val="424242"/>
                </a:solidFill>
                <a:effectLst/>
                <a:highlight>
                  <a:srgbClr val="EDEDED"/>
                </a:highlight>
                <a:latin typeface="Neue Helvetica W01"/>
              </a:rPr>
              <a:t>y</a:t>
            </a:r>
            <a:r>
              <a:rPr lang="en-US" b="0" i="0" dirty="0">
                <a:solidFill>
                  <a:srgbClr val="424242"/>
                </a:solidFill>
                <a:effectLst/>
                <a:highlight>
                  <a:srgbClr val="EDEDED"/>
                </a:highlight>
                <a:latin typeface="Neue Helvetica W01"/>
              </a:rPr>
              <a:t>-axis, the parabola opens down. </a:t>
            </a:r>
            <a:r>
              <a:rPr lang="en-US" b="0" i="0" dirty="0">
                <a:solidFill>
                  <a:srgbClr val="424242"/>
                </a:solidFill>
                <a:effectLst/>
                <a:highlight>
                  <a:srgbClr val="FFFFFF"/>
                </a:highlight>
                <a:latin typeface="Neue Helvetica W01"/>
              </a:rPr>
              <a:t>The key features of a parabola are its vertex, axis of symmetry, focus, directrix, and latus rectum. See </a:t>
            </a:r>
            <a:r>
              <a:rPr lang="en-US" b="0" i="0" u="sng" dirty="0">
                <a:solidFill>
                  <a:srgbClr val="026AA1"/>
                </a:solidFill>
                <a:effectLst/>
                <a:highlight>
                  <a:srgbClr val="FFFFFF"/>
                </a:highlight>
                <a:latin typeface="Neue Helvetica W01"/>
                <a:hlinkClick r:id="rId3"/>
              </a:rPr>
              <a:t>Figure 5</a:t>
            </a:r>
            <a:r>
              <a:rPr lang="en-US" b="0" i="0" dirty="0">
                <a:solidFill>
                  <a:srgbClr val="424242"/>
                </a:solidFill>
                <a:effectLst/>
                <a:highlight>
                  <a:srgbClr val="FFFFFF"/>
                </a:highlight>
                <a:latin typeface="Neue Helvetica W01"/>
              </a:rPr>
              <a:t>. When given a standard equation for a parabola centered at the origin, we can easily identify the key features to graph the parabola.</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next two slides for larger images for the four figures.</a:t>
            </a:r>
          </a:p>
        </p:txBody>
      </p:sp>
      <p:sp>
        <p:nvSpPr>
          <p:cNvPr id="4" name="Slide Number Placeholder 3"/>
          <p:cNvSpPr>
            <a:spLocks noGrp="1"/>
          </p:cNvSpPr>
          <p:nvPr>
            <p:ph type="sldNum" sz="quarter" idx="5"/>
          </p:nvPr>
        </p:nvSpPr>
        <p:spPr/>
        <p:txBody>
          <a:bodyPr/>
          <a:lstStyle/>
          <a:p>
            <a:fld id="{0528CB4D-4FCA-45CA-9E57-054ECA30A29D}" type="slidenum">
              <a:rPr lang="en-US" smtClean="0"/>
              <a:t>17</a:t>
            </a:fld>
            <a:endParaRPr lang="en-US"/>
          </a:p>
        </p:txBody>
      </p:sp>
    </p:spTree>
    <p:extLst>
      <p:ext uri="{BB962C8B-B14F-4D97-AF65-F5344CB8AC3E}">
        <p14:creationId xmlns:p14="http://schemas.microsoft.com/office/powerpoint/2010/main" val="4067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Analytic Geometry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12</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122779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F7D1E2F-08EE-7429-DFFA-5BFF972FE221}"/>
              </a:ext>
            </a:extLst>
          </p:cNvPr>
          <p:cNvPicPr>
            <a:picLocks noChangeAspect="1"/>
          </p:cNvPicPr>
          <p:nvPr/>
        </p:nvPicPr>
        <p:blipFill>
          <a:blip r:embed="rId2"/>
          <a:stretch>
            <a:fillRect/>
          </a:stretch>
        </p:blipFill>
        <p:spPr>
          <a:xfrm>
            <a:off x="171450" y="136525"/>
            <a:ext cx="10782300" cy="158115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03C1A97-6C60-3CF6-B95C-8A87B1B91DE0}"/>
              </a:ext>
            </a:extLst>
          </p:cNvPr>
          <p:cNvPicPr>
            <a:picLocks noChangeAspect="1"/>
          </p:cNvPicPr>
          <p:nvPr/>
        </p:nvPicPr>
        <p:blipFill>
          <a:blip r:embed="rId2"/>
          <a:stretch>
            <a:fillRect/>
          </a:stretch>
        </p:blipFill>
        <p:spPr>
          <a:xfrm>
            <a:off x="295955" y="136525"/>
            <a:ext cx="10772775" cy="22955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85B089C-DA9E-4382-9612-53C2F14375C4}"/>
              </a:ext>
            </a:extLst>
          </p:cNvPr>
          <p:cNvPicPr>
            <a:picLocks noChangeAspect="1"/>
          </p:cNvPicPr>
          <p:nvPr/>
        </p:nvPicPr>
        <p:blipFill>
          <a:blip r:embed="rId2"/>
          <a:stretch>
            <a:fillRect/>
          </a:stretch>
        </p:blipFill>
        <p:spPr>
          <a:xfrm>
            <a:off x="273503" y="136525"/>
            <a:ext cx="10839450" cy="159067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75F6D-AD62-FEA4-228D-2CA0DD6D4841}"/>
              </a:ext>
            </a:extLst>
          </p:cNvPr>
          <p:cNvPicPr>
            <a:picLocks noChangeAspect="1"/>
          </p:cNvPicPr>
          <p:nvPr/>
        </p:nvPicPr>
        <p:blipFill>
          <a:blip r:embed="rId2"/>
          <a:stretch>
            <a:fillRect/>
          </a:stretch>
        </p:blipFill>
        <p:spPr>
          <a:xfrm>
            <a:off x="643467" y="1438825"/>
            <a:ext cx="10905066" cy="398034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CA2D5F5-9387-4354-D97E-D78DE1BECF79}"/>
              </a:ext>
            </a:extLst>
          </p:cNvPr>
          <p:cNvPicPr>
            <a:picLocks noChangeAspect="1"/>
          </p:cNvPicPr>
          <p:nvPr/>
        </p:nvPicPr>
        <p:blipFill>
          <a:blip r:embed="rId2"/>
          <a:stretch>
            <a:fillRect/>
          </a:stretch>
        </p:blipFill>
        <p:spPr>
          <a:xfrm>
            <a:off x="436108" y="136525"/>
            <a:ext cx="10753725" cy="238125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BCB31D5-5C48-C73A-181A-0B759C98A2AF}"/>
              </a:ext>
            </a:extLst>
          </p:cNvPr>
          <p:cNvPicPr>
            <a:picLocks noChangeAspect="1"/>
          </p:cNvPicPr>
          <p:nvPr/>
        </p:nvPicPr>
        <p:blipFill>
          <a:blip r:embed="rId2"/>
          <a:stretch>
            <a:fillRect/>
          </a:stretch>
        </p:blipFill>
        <p:spPr>
          <a:xfrm>
            <a:off x="275544" y="136525"/>
            <a:ext cx="10791825" cy="17049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B5B85-B9C6-A1D0-B988-08319FDFEB22}"/>
              </a:ext>
            </a:extLst>
          </p:cNvPr>
          <p:cNvPicPr>
            <a:picLocks noChangeAspect="1"/>
          </p:cNvPicPr>
          <p:nvPr/>
        </p:nvPicPr>
        <p:blipFill>
          <a:blip r:embed="rId3"/>
          <a:stretch>
            <a:fillRect/>
          </a:stretch>
        </p:blipFill>
        <p:spPr>
          <a:xfrm>
            <a:off x="1388533" y="322074"/>
            <a:ext cx="9414933" cy="310692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905BDF9B-56D7-C4FD-55A8-C55A028EC63F}"/>
              </a:ext>
            </a:extLst>
          </p:cNvPr>
          <p:cNvPicPr>
            <a:picLocks noChangeAspect="1"/>
          </p:cNvPicPr>
          <p:nvPr/>
        </p:nvPicPr>
        <p:blipFill>
          <a:blip r:embed="rId4"/>
          <a:stretch>
            <a:fillRect/>
          </a:stretch>
        </p:blipFill>
        <p:spPr>
          <a:xfrm>
            <a:off x="1284514" y="3428999"/>
            <a:ext cx="4506687" cy="2920289"/>
          </a:xfrm>
          <a:prstGeom prst="rect">
            <a:avLst/>
          </a:prstGeom>
        </p:spPr>
      </p:pic>
      <p:pic>
        <p:nvPicPr>
          <p:cNvPr id="8" name="Picture 7">
            <a:extLst>
              <a:ext uri="{FF2B5EF4-FFF2-40B4-BE49-F238E27FC236}">
                <a16:creationId xmlns:a16="http://schemas.microsoft.com/office/drawing/2014/main" id="{71663D58-0F95-1776-14FF-0510D2690108}"/>
              </a:ext>
            </a:extLst>
          </p:cNvPr>
          <p:cNvPicPr>
            <a:picLocks noChangeAspect="1"/>
          </p:cNvPicPr>
          <p:nvPr/>
        </p:nvPicPr>
        <p:blipFill>
          <a:blip r:embed="rId5"/>
          <a:stretch>
            <a:fillRect/>
          </a:stretch>
        </p:blipFill>
        <p:spPr>
          <a:xfrm>
            <a:off x="6008912" y="3646714"/>
            <a:ext cx="5936709" cy="2689790"/>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DB346-7419-F80E-A4DD-D6C78F68D82E}"/>
              </a:ext>
            </a:extLst>
          </p:cNvPr>
          <p:cNvPicPr>
            <a:picLocks noChangeAspect="1"/>
          </p:cNvPicPr>
          <p:nvPr/>
        </p:nvPicPr>
        <p:blipFill>
          <a:blip r:embed="rId2"/>
          <a:stretch>
            <a:fillRect/>
          </a:stretch>
        </p:blipFill>
        <p:spPr>
          <a:xfrm>
            <a:off x="1794017" y="643466"/>
            <a:ext cx="8603966"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DD3A0-1489-FE5B-6FC0-D8F6E03649AC}"/>
              </a:ext>
            </a:extLst>
          </p:cNvPr>
          <p:cNvPicPr>
            <a:picLocks noChangeAspect="1"/>
          </p:cNvPicPr>
          <p:nvPr/>
        </p:nvPicPr>
        <p:blipFill>
          <a:blip r:embed="rId2"/>
          <a:stretch>
            <a:fillRect/>
          </a:stretch>
        </p:blipFill>
        <p:spPr>
          <a:xfrm>
            <a:off x="643467" y="961727"/>
            <a:ext cx="10905066" cy="493454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068"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12.3 The Parabola</a:t>
            </a:r>
          </a:p>
          <a:p>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75198-7EC0-282E-B016-7CF149613A20}"/>
              </a:ext>
            </a:extLst>
          </p:cNvPr>
          <p:cNvPicPr>
            <a:picLocks noChangeAspect="1"/>
          </p:cNvPicPr>
          <p:nvPr/>
        </p:nvPicPr>
        <p:blipFill>
          <a:blip r:embed="rId2"/>
          <a:stretch>
            <a:fillRect/>
          </a:stretch>
        </p:blipFill>
        <p:spPr>
          <a:xfrm>
            <a:off x="2161304" y="136525"/>
            <a:ext cx="7869392" cy="6216819"/>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00053E0-5F4D-BAAB-92D9-D2C842E269B1}"/>
              </a:ext>
            </a:extLst>
          </p:cNvPr>
          <p:cNvPicPr>
            <a:picLocks noChangeAspect="1"/>
          </p:cNvPicPr>
          <p:nvPr/>
        </p:nvPicPr>
        <p:blipFill>
          <a:blip r:embed="rId2"/>
          <a:stretch>
            <a:fillRect/>
          </a:stretch>
        </p:blipFill>
        <p:spPr>
          <a:xfrm>
            <a:off x="261937" y="136525"/>
            <a:ext cx="10753725" cy="26479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9F07785-2D11-84C4-4AC0-C5795ED6B2ED}"/>
              </a:ext>
            </a:extLst>
          </p:cNvPr>
          <p:cNvPicPr>
            <a:picLocks noChangeAspect="1"/>
          </p:cNvPicPr>
          <p:nvPr/>
        </p:nvPicPr>
        <p:blipFill>
          <a:blip r:embed="rId2"/>
          <a:stretch>
            <a:fillRect/>
          </a:stretch>
        </p:blipFill>
        <p:spPr>
          <a:xfrm>
            <a:off x="268060" y="136525"/>
            <a:ext cx="10763250" cy="182880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3648D20-8797-4008-C2D3-975C5B016741}"/>
              </a:ext>
            </a:extLst>
          </p:cNvPr>
          <p:cNvPicPr>
            <a:picLocks noChangeAspect="1"/>
          </p:cNvPicPr>
          <p:nvPr/>
        </p:nvPicPr>
        <p:blipFill>
          <a:blip r:embed="rId2"/>
          <a:stretch>
            <a:fillRect/>
          </a:stretch>
        </p:blipFill>
        <p:spPr>
          <a:xfrm>
            <a:off x="234043" y="136525"/>
            <a:ext cx="10744200" cy="229552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742D711-0CF3-4E29-0980-D1CAED0A87FB}"/>
              </a:ext>
            </a:extLst>
          </p:cNvPr>
          <p:cNvPicPr>
            <a:picLocks noChangeAspect="1"/>
          </p:cNvPicPr>
          <p:nvPr/>
        </p:nvPicPr>
        <p:blipFill>
          <a:blip r:embed="rId2"/>
          <a:stretch>
            <a:fillRect/>
          </a:stretch>
        </p:blipFill>
        <p:spPr>
          <a:xfrm>
            <a:off x="376237" y="136525"/>
            <a:ext cx="10829925" cy="197167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208B1B8-5C0D-024D-723D-F127FB42BAC1}"/>
              </a:ext>
            </a:extLst>
          </p:cNvPr>
          <p:cNvPicPr>
            <a:picLocks noChangeAspect="1"/>
          </p:cNvPicPr>
          <p:nvPr/>
        </p:nvPicPr>
        <p:blipFill>
          <a:blip r:embed="rId2"/>
          <a:stretch>
            <a:fillRect/>
          </a:stretch>
        </p:blipFill>
        <p:spPr>
          <a:xfrm>
            <a:off x="220436" y="92982"/>
            <a:ext cx="10706100" cy="3800475"/>
          </a:xfrm>
          <a:prstGeom prst="rect">
            <a:avLst/>
          </a:prstGeom>
        </p:spPr>
      </p:pic>
      <p:pic>
        <p:nvPicPr>
          <p:cNvPr id="6" name="Picture 5">
            <a:extLst>
              <a:ext uri="{FF2B5EF4-FFF2-40B4-BE49-F238E27FC236}">
                <a16:creationId xmlns:a16="http://schemas.microsoft.com/office/drawing/2014/main" id="{C32EE30A-0B7A-E160-0909-C71248610A65}"/>
              </a:ext>
            </a:extLst>
          </p:cNvPr>
          <p:cNvPicPr>
            <a:picLocks noChangeAspect="1"/>
          </p:cNvPicPr>
          <p:nvPr/>
        </p:nvPicPr>
        <p:blipFill>
          <a:blip r:embed="rId3"/>
          <a:stretch>
            <a:fillRect/>
          </a:stretch>
        </p:blipFill>
        <p:spPr>
          <a:xfrm>
            <a:off x="601690" y="3816350"/>
            <a:ext cx="4852053" cy="2540000"/>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E356550-8C11-28A0-9FC7-A0E8FABE3C5E}"/>
              </a:ext>
            </a:extLst>
          </p:cNvPr>
          <p:cNvPicPr>
            <a:picLocks noChangeAspect="1"/>
          </p:cNvPicPr>
          <p:nvPr/>
        </p:nvPicPr>
        <p:blipFill>
          <a:blip r:embed="rId2"/>
          <a:stretch>
            <a:fillRect/>
          </a:stretch>
        </p:blipFill>
        <p:spPr>
          <a:xfrm>
            <a:off x="323850" y="136525"/>
            <a:ext cx="10782300" cy="37719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517635" cy="36625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Graph parabolas with vertices at the origin.</a:t>
            </a:r>
          </a:p>
          <a:p>
            <a:pPr marL="457200" indent="-457200">
              <a:buFont typeface="Arial" panose="020B0604020202020204" pitchFamily="34" charset="0"/>
              <a:buChar char="•"/>
            </a:pPr>
            <a:r>
              <a:rPr lang="en-US" sz="2800" dirty="0"/>
              <a:t>Write equations of parabolas in standard form.</a:t>
            </a:r>
          </a:p>
          <a:p>
            <a:pPr marL="457200" indent="-457200">
              <a:buFont typeface="Arial" panose="020B0604020202020204" pitchFamily="34" charset="0"/>
              <a:buChar char="•"/>
            </a:pPr>
            <a:r>
              <a:rPr lang="en-US" sz="2800" dirty="0"/>
              <a:t>Graph parabolas with vertices not at the origin.</a:t>
            </a:r>
          </a:p>
          <a:p>
            <a:pPr marL="457200" indent="-457200">
              <a:buFont typeface="Arial" panose="020B0604020202020204" pitchFamily="34" charset="0"/>
              <a:buChar char="•"/>
            </a:pPr>
            <a:r>
              <a:rPr lang="en-US" sz="2800" dirty="0"/>
              <a:t>Solve applied problems involving parabolas.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108543"/>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Graph parabolas with vertices at the origin.</a:t>
            </a:r>
          </a:p>
          <a:p>
            <a:pPr marL="457200" indent="-457200">
              <a:buFont typeface="Arial" panose="020B0604020202020204" pitchFamily="34" charset="0"/>
              <a:buChar char="•"/>
            </a:pPr>
            <a:r>
              <a:rPr lang="en-US" sz="2800" dirty="0"/>
              <a:t>Write equations of parabolas in standard form.</a:t>
            </a:r>
          </a:p>
          <a:p>
            <a:pPr marL="457200" indent="-457200">
              <a:buFont typeface="Arial" panose="020B0604020202020204" pitchFamily="34" charset="0"/>
              <a:buChar char="•"/>
            </a:pPr>
            <a:r>
              <a:rPr lang="en-US" sz="2800" dirty="0"/>
              <a:t>Graph parabolas with vertices not at the origin.</a:t>
            </a:r>
          </a:p>
          <a:p>
            <a:pPr marL="457200" indent="-457200">
              <a:buFont typeface="Arial" panose="020B0604020202020204" pitchFamily="34" charset="0"/>
              <a:buChar char="•"/>
            </a:pPr>
            <a:r>
              <a:rPr lang="en-US" sz="2800" dirty="0"/>
              <a:t>Solve applied problems involving parabolas.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05D89E51-FD84-C767-26C6-F2DB709A669E}"/>
              </a:ext>
            </a:extLst>
          </p:cNvPr>
          <p:cNvSpPr txBox="1"/>
          <p:nvPr/>
        </p:nvSpPr>
        <p:spPr>
          <a:xfrm>
            <a:off x="790371" y="511340"/>
            <a:ext cx="10493713" cy="1631216"/>
          </a:xfrm>
          <a:prstGeom prst="rect">
            <a:avLst/>
          </a:prstGeom>
          <a:noFill/>
        </p:spPr>
        <p:txBody>
          <a:bodyPr wrap="square">
            <a:spAutoFit/>
          </a:bodyPr>
          <a:lstStyle/>
          <a:p>
            <a:r>
              <a:rPr lang="en-US" sz="3200" b="1" dirty="0"/>
              <a:t>Parabolas</a:t>
            </a:r>
          </a:p>
          <a:p>
            <a:endParaRPr lang="en-US" sz="3200" b="1" dirty="0"/>
          </a:p>
          <a:p>
            <a:r>
              <a:rPr lang="en-US" dirty="0"/>
              <a:t>A </a:t>
            </a:r>
            <a:r>
              <a:rPr lang="en-US" b="1" dirty="0"/>
              <a:t>parabola</a:t>
            </a:r>
            <a:r>
              <a:rPr lang="en-US" dirty="0"/>
              <a:t> is formed when a plane cuts through a right circular cone and the plane is parallel to the edge of the cone. Notice that an unbounded curve is formed. </a:t>
            </a:r>
          </a:p>
        </p:txBody>
      </p:sp>
      <p:pic>
        <p:nvPicPr>
          <p:cNvPr id="6" name="Picture 5">
            <a:extLst>
              <a:ext uri="{FF2B5EF4-FFF2-40B4-BE49-F238E27FC236}">
                <a16:creationId xmlns:a16="http://schemas.microsoft.com/office/drawing/2014/main" id="{EA377802-3F2B-8F65-21E2-65FB903C6FFE}"/>
              </a:ext>
            </a:extLst>
          </p:cNvPr>
          <p:cNvPicPr>
            <a:picLocks noChangeAspect="1"/>
          </p:cNvPicPr>
          <p:nvPr/>
        </p:nvPicPr>
        <p:blipFill>
          <a:blip r:embed="rId3"/>
          <a:stretch>
            <a:fillRect/>
          </a:stretch>
        </p:blipFill>
        <p:spPr>
          <a:xfrm>
            <a:off x="5058115" y="2541867"/>
            <a:ext cx="2075770" cy="3292875"/>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3" name="TextBox 2">
            <a:extLst>
              <a:ext uri="{FF2B5EF4-FFF2-40B4-BE49-F238E27FC236}">
                <a16:creationId xmlns:a16="http://schemas.microsoft.com/office/drawing/2014/main" id="{7011F980-493C-036C-B318-AD979A367485}"/>
              </a:ext>
            </a:extLst>
          </p:cNvPr>
          <p:cNvSpPr txBox="1"/>
          <p:nvPr/>
        </p:nvSpPr>
        <p:spPr>
          <a:xfrm>
            <a:off x="529776" y="390191"/>
            <a:ext cx="5671225" cy="584775"/>
          </a:xfrm>
          <a:prstGeom prst="rect">
            <a:avLst/>
          </a:prstGeom>
          <a:noFill/>
        </p:spPr>
        <p:txBody>
          <a:bodyPr wrap="square" rtlCol="0">
            <a:spAutoFit/>
          </a:bodyPr>
          <a:lstStyle/>
          <a:p>
            <a:r>
              <a:rPr lang="en-US" sz="3200" b="1" dirty="0"/>
              <a:t>Key features of the Parabola</a:t>
            </a:r>
          </a:p>
        </p:txBody>
      </p:sp>
      <p:pic>
        <p:nvPicPr>
          <p:cNvPr id="5" name="Picture 4">
            <a:extLst>
              <a:ext uri="{FF2B5EF4-FFF2-40B4-BE49-F238E27FC236}">
                <a16:creationId xmlns:a16="http://schemas.microsoft.com/office/drawing/2014/main" id="{4665B33B-E688-EE23-F375-97636E450EC5}"/>
              </a:ext>
            </a:extLst>
          </p:cNvPr>
          <p:cNvPicPr>
            <a:picLocks noChangeAspect="1"/>
          </p:cNvPicPr>
          <p:nvPr/>
        </p:nvPicPr>
        <p:blipFill>
          <a:blip r:embed="rId3"/>
          <a:stretch>
            <a:fillRect/>
          </a:stretch>
        </p:blipFill>
        <p:spPr>
          <a:xfrm>
            <a:off x="4038600" y="1197429"/>
            <a:ext cx="4112722" cy="3673581"/>
          </a:xfrm>
          <a:prstGeom prst="rect">
            <a:avLst/>
          </a:prstGeom>
        </p:spPr>
      </p:pic>
      <p:pic>
        <p:nvPicPr>
          <p:cNvPr id="4" name="Picture 3">
            <a:extLst>
              <a:ext uri="{FF2B5EF4-FFF2-40B4-BE49-F238E27FC236}">
                <a16:creationId xmlns:a16="http://schemas.microsoft.com/office/drawing/2014/main" id="{295DCD35-1C5A-B895-67A1-7D85F0E66C28}"/>
              </a:ext>
            </a:extLst>
          </p:cNvPr>
          <p:cNvPicPr>
            <a:picLocks noChangeAspect="1"/>
          </p:cNvPicPr>
          <p:nvPr/>
        </p:nvPicPr>
        <p:blipFill>
          <a:blip r:embed="rId4"/>
          <a:stretch>
            <a:fillRect/>
          </a:stretch>
        </p:blipFill>
        <p:spPr>
          <a:xfrm>
            <a:off x="722543" y="5154559"/>
            <a:ext cx="10571380" cy="1012024"/>
          </a:xfrm>
          <a:prstGeom prst="rect">
            <a:avLst/>
          </a:prstGeom>
        </p:spPr>
      </p:pic>
    </p:spTree>
    <p:extLst>
      <p:ext uri="{BB962C8B-B14F-4D97-AF65-F5344CB8AC3E}">
        <p14:creationId xmlns:p14="http://schemas.microsoft.com/office/powerpoint/2010/main" val="421027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BA9B9B-81B8-E8C4-0D3C-57904A620FBF}"/>
              </a:ext>
            </a:extLst>
          </p:cNvPr>
          <p:cNvPicPr>
            <a:picLocks noChangeAspect="1"/>
          </p:cNvPicPr>
          <p:nvPr/>
        </p:nvPicPr>
        <p:blipFill>
          <a:blip r:embed="rId3"/>
          <a:stretch>
            <a:fillRect/>
          </a:stretch>
        </p:blipFill>
        <p:spPr>
          <a:xfrm>
            <a:off x="643467" y="184744"/>
            <a:ext cx="10905066" cy="324425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21C68059-5D9D-2460-CFC3-FFD8CB13B60A}"/>
              </a:ext>
            </a:extLst>
          </p:cNvPr>
          <p:cNvPicPr>
            <a:picLocks noChangeAspect="1"/>
          </p:cNvPicPr>
          <p:nvPr/>
        </p:nvPicPr>
        <p:blipFill>
          <a:blip r:embed="rId4"/>
          <a:stretch>
            <a:fillRect/>
          </a:stretch>
        </p:blipFill>
        <p:spPr>
          <a:xfrm>
            <a:off x="637879" y="3804459"/>
            <a:ext cx="2698033" cy="2414029"/>
          </a:xfrm>
          <a:prstGeom prst="rect">
            <a:avLst/>
          </a:prstGeom>
        </p:spPr>
      </p:pic>
      <p:pic>
        <p:nvPicPr>
          <p:cNvPr id="8" name="Picture 7">
            <a:extLst>
              <a:ext uri="{FF2B5EF4-FFF2-40B4-BE49-F238E27FC236}">
                <a16:creationId xmlns:a16="http://schemas.microsoft.com/office/drawing/2014/main" id="{16B918E8-0437-711D-3F13-CA238DFCE3C0}"/>
              </a:ext>
            </a:extLst>
          </p:cNvPr>
          <p:cNvPicPr>
            <a:picLocks noChangeAspect="1"/>
          </p:cNvPicPr>
          <p:nvPr/>
        </p:nvPicPr>
        <p:blipFill>
          <a:blip r:embed="rId5"/>
          <a:stretch>
            <a:fillRect/>
          </a:stretch>
        </p:blipFill>
        <p:spPr>
          <a:xfrm>
            <a:off x="3636344" y="3804459"/>
            <a:ext cx="2617079" cy="2414030"/>
          </a:xfrm>
          <a:prstGeom prst="rect">
            <a:avLst/>
          </a:prstGeom>
        </p:spPr>
      </p:pic>
      <p:pic>
        <p:nvPicPr>
          <p:cNvPr id="10" name="Picture 9">
            <a:extLst>
              <a:ext uri="{FF2B5EF4-FFF2-40B4-BE49-F238E27FC236}">
                <a16:creationId xmlns:a16="http://schemas.microsoft.com/office/drawing/2014/main" id="{4F067803-3CAB-DB98-DE08-2CDD50AE16CB}"/>
              </a:ext>
            </a:extLst>
          </p:cNvPr>
          <p:cNvPicPr>
            <a:picLocks noChangeAspect="1"/>
          </p:cNvPicPr>
          <p:nvPr/>
        </p:nvPicPr>
        <p:blipFill>
          <a:blip r:embed="rId6"/>
          <a:stretch>
            <a:fillRect/>
          </a:stretch>
        </p:blipFill>
        <p:spPr>
          <a:xfrm>
            <a:off x="6758650" y="3429000"/>
            <a:ext cx="2499956" cy="2830346"/>
          </a:xfrm>
          <a:prstGeom prst="rect">
            <a:avLst/>
          </a:prstGeom>
        </p:spPr>
      </p:pic>
      <p:pic>
        <p:nvPicPr>
          <p:cNvPr id="12" name="Picture 11">
            <a:extLst>
              <a:ext uri="{FF2B5EF4-FFF2-40B4-BE49-F238E27FC236}">
                <a16:creationId xmlns:a16="http://schemas.microsoft.com/office/drawing/2014/main" id="{CBC93BD5-7794-5205-D8F1-3B1234D9032B}"/>
              </a:ext>
            </a:extLst>
          </p:cNvPr>
          <p:cNvPicPr>
            <a:picLocks noChangeAspect="1"/>
          </p:cNvPicPr>
          <p:nvPr/>
        </p:nvPicPr>
        <p:blipFill>
          <a:blip r:embed="rId7"/>
          <a:stretch>
            <a:fillRect/>
          </a:stretch>
        </p:blipFill>
        <p:spPr>
          <a:xfrm>
            <a:off x="9569924" y="3541200"/>
            <a:ext cx="2289927" cy="2702950"/>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69D5A087-95A3-2C5E-7D80-371DC68B626F}"/>
              </a:ext>
            </a:extLst>
          </p:cNvPr>
          <p:cNvSpPr txBox="1"/>
          <p:nvPr/>
        </p:nvSpPr>
        <p:spPr>
          <a:xfrm>
            <a:off x="839009" y="931943"/>
            <a:ext cx="10688268" cy="1384995"/>
          </a:xfrm>
          <a:prstGeom prst="rect">
            <a:avLst/>
          </a:prstGeom>
          <a:noFill/>
        </p:spPr>
        <p:txBody>
          <a:bodyPr wrap="square">
            <a:spAutoFit/>
          </a:bodyPr>
          <a:lstStyle/>
          <a:p>
            <a:r>
              <a:rPr lang="en-US" sz="2800" dirty="0"/>
              <a:t>A line is said to be </a:t>
            </a:r>
            <a:r>
              <a:rPr lang="en-US" sz="2800" b="1" dirty="0"/>
              <a:t>tangent</a:t>
            </a:r>
            <a:r>
              <a:rPr lang="en-US" sz="2800" dirty="0"/>
              <a:t> to a curve if it intersects the curve at exactly one point. If we sketch lines tangent to the parabola at the endpoints of the latus rectum, these lines intersect on the axis of symmetry.</a:t>
            </a:r>
          </a:p>
        </p:txBody>
      </p:sp>
      <p:pic>
        <p:nvPicPr>
          <p:cNvPr id="6" name="Picture 5">
            <a:extLst>
              <a:ext uri="{FF2B5EF4-FFF2-40B4-BE49-F238E27FC236}">
                <a16:creationId xmlns:a16="http://schemas.microsoft.com/office/drawing/2014/main" id="{7548BBC4-9105-35FF-8762-342F468F7062}"/>
              </a:ext>
            </a:extLst>
          </p:cNvPr>
          <p:cNvPicPr>
            <a:picLocks noChangeAspect="1"/>
          </p:cNvPicPr>
          <p:nvPr/>
        </p:nvPicPr>
        <p:blipFill>
          <a:blip r:embed="rId3"/>
          <a:stretch>
            <a:fillRect/>
          </a:stretch>
        </p:blipFill>
        <p:spPr>
          <a:xfrm>
            <a:off x="4557372" y="2477594"/>
            <a:ext cx="3077256" cy="3718099"/>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5D2FB-51C0-DEFD-6219-F8CC37FA62FD}"/>
              </a:ext>
            </a:extLst>
          </p:cNvPr>
          <p:cNvPicPr>
            <a:picLocks noChangeAspect="1"/>
          </p:cNvPicPr>
          <p:nvPr/>
        </p:nvPicPr>
        <p:blipFill>
          <a:blip r:embed="rId2"/>
          <a:stretch>
            <a:fillRect/>
          </a:stretch>
        </p:blipFill>
        <p:spPr>
          <a:xfrm>
            <a:off x="1657047" y="0"/>
            <a:ext cx="8877905" cy="6214533"/>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AB71E7C-6A2B-91AB-2BE5-B177FAA6D108}"/>
              </a:ext>
            </a:extLst>
          </p:cNvPr>
          <p:cNvPicPr>
            <a:picLocks noChangeAspect="1"/>
          </p:cNvPicPr>
          <p:nvPr/>
        </p:nvPicPr>
        <p:blipFill>
          <a:blip r:embed="rId2"/>
          <a:stretch>
            <a:fillRect/>
          </a:stretch>
        </p:blipFill>
        <p:spPr>
          <a:xfrm>
            <a:off x="384401" y="136525"/>
            <a:ext cx="10791825" cy="2343150"/>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304</TotalTime>
  <Words>907</Words>
  <Application>Microsoft Office PowerPoint</Application>
  <PresentationFormat>Widescreen</PresentationFormat>
  <Paragraphs>74</Paragraphs>
  <Slides>28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MathJax_Main</vt:lpstr>
      <vt:lpstr>MathJax_Math-italic</vt:lpstr>
      <vt:lpstr>Neue Helvetica W01</vt:lpstr>
      <vt:lpstr>Times New Roman</vt:lpstr>
      <vt:lpstr>Theme1</vt:lpstr>
      <vt:lpstr>1_Office Theme</vt:lpstr>
      <vt:lpstr>Office Theme</vt:lpstr>
      <vt:lpstr>Analytic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30</cp:revision>
  <dcterms:created xsi:type="dcterms:W3CDTF">2023-11-15T21:12:55Z</dcterms:created>
  <dcterms:modified xsi:type="dcterms:W3CDTF">2024-09-06T21:08:56Z</dcterms:modified>
</cp:coreProperties>
</file>