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32"/>
  </p:notesMasterIdLst>
  <p:sldIdLst>
    <p:sldId id="372" r:id="rId4"/>
    <p:sldId id="371" r:id="rId5"/>
    <p:sldId id="281" r:id="rId6"/>
    <p:sldId id="282" r:id="rId7"/>
    <p:sldId id="344" r:id="rId8"/>
    <p:sldId id="333" r:id="rId9"/>
    <p:sldId id="373" r:id="rId10"/>
    <p:sldId id="332" r:id="rId11"/>
    <p:sldId id="334" r:id="rId12"/>
    <p:sldId id="335" r:id="rId13"/>
    <p:sldId id="336" r:id="rId14"/>
    <p:sldId id="337" r:id="rId15"/>
    <p:sldId id="338" r:id="rId16"/>
    <p:sldId id="339" r:id="rId17"/>
    <p:sldId id="374" r:id="rId18"/>
    <p:sldId id="340" r:id="rId19"/>
    <p:sldId id="341" r:id="rId20"/>
    <p:sldId id="342" r:id="rId21"/>
    <p:sldId id="347" r:id="rId22"/>
    <p:sldId id="343" r:id="rId23"/>
    <p:sldId id="346" r:id="rId24"/>
    <p:sldId id="349" r:id="rId25"/>
    <p:sldId id="350" r:id="rId26"/>
    <p:sldId id="348" r:id="rId27"/>
    <p:sldId id="351" r:id="rId28"/>
    <p:sldId id="353" r:id="rId29"/>
    <p:sldId id="271" r:id="rId30"/>
    <p:sldId id="32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5" autoAdjust="0"/>
    <p:restoredTop sz="89069" autoAdjust="0"/>
  </p:normalViewPr>
  <p:slideViewPr>
    <p:cSldViewPr snapToGrid="0">
      <p:cViewPr varScale="1">
        <p:scale>
          <a:sx n="98" d="100"/>
          <a:sy n="98" d="100"/>
        </p:scale>
        <p:origin x="5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3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24242"/>
                </a:solidFill>
                <a:effectLst/>
                <a:highlight>
                  <a:srgbClr val="FFFFFF"/>
                </a:highlight>
                <a:latin typeface="Neue Helvetica W01"/>
              </a:rPr>
              <a:t>Like the ellipse, the hyperbola can also be defined as a set of points in the coordinate plane. A hyperbola is the set of all points </a:t>
            </a:r>
            <a:r>
              <a:rPr lang="en-US" b="0" i="0" u="none" strike="noStrike" dirty="0">
                <a:solidFill>
                  <a:srgbClr val="424242"/>
                </a:solidFill>
                <a:effectLst/>
                <a:highlight>
                  <a:srgbClr val="FFFFFF"/>
                </a:highlight>
                <a:latin typeface="MathJax_Main"/>
              </a:rPr>
              <a:t>(</a:t>
            </a:r>
            <a:r>
              <a:rPr lang="en-US" b="0" i="0" u="none" strike="noStrike" dirty="0" err="1">
                <a:solidFill>
                  <a:srgbClr val="424242"/>
                </a:solidFill>
                <a:effectLst/>
                <a:highlight>
                  <a:srgbClr val="FFFFFF"/>
                </a:highlight>
                <a:latin typeface="MathJax_Math-italic"/>
              </a:rPr>
              <a:t>x</a:t>
            </a:r>
            <a:r>
              <a:rPr lang="en-US" b="0" i="0" u="none" strike="noStrike" dirty="0" err="1">
                <a:solidFill>
                  <a:srgbClr val="424242"/>
                </a:solidFill>
                <a:effectLst/>
                <a:highlight>
                  <a:srgbClr val="FFFFFF"/>
                </a:highlight>
                <a:latin typeface="MathJax_Main"/>
              </a:rPr>
              <a:t>,</a:t>
            </a:r>
            <a:r>
              <a:rPr lang="en-US" b="0" i="0" u="none" strike="noStrike" dirty="0" err="1">
                <a:solidFill>
                  <a:srgbClr val="424242"/>
                </a:solidFill>
                <a:effectLst/>
                <a:highlight>
                  <a:srgbClr val="FFFFFF"/>
                </a:highlight>
                <a:latin typeface="MathJax_Math-italic"/>
              </a:rPr>
              <a:t>y</a:t>
            </a:r>
            <a:r>
              <a:rPr lang="en-US" b="0" i="0" u="none" strike="noStrike" dirty="0">
                <a:solidFill>
                  <a:srgbClr val="424242"/>
                </a:solidFill>
                <a:effectLst/>
                <a:highlight>
                  <a:srgbClr val="FFFFFF"/>
                </a:highlight>
                <a:latin typeface="MathJax_Math-italic"/>
              </a:rPr>
              <a:t>)</a:t>
            </a:r>
            <a:r>
              <a:rPr lang="en-US" b="0" i="0" dirty="0">
                <a:solidFill>
                  <a:srgbClr val="424242"/>
                </a:solidFill>
                <a:effectLst/>
                <a:highlight>
                  <a:srgbClr val="FFFFFF"/>
                </a:highlight>
                <a:latin typeface="Neue Helvetica W01"/>
              </a:rPr>
              <a:t> in a plane such that the difference of the distances between </a:t>
            </a:r>
            <a:r>
              <a:rPr lang="en-US" b="0" i="0" u="none" strike="noStrike" dirty="0">
                <a:solidFill>
                  <a:srgbClr val="424242"/>
                </a:solidFill>
                <a:effectLst/>
                <a:highlight>
                  <a:srgbClr val="FFFFFF"/>
                </a:highlight>
                <a:latin typeface="MathJax_Main"/>
              </a:rPr>
              <a:t>(</a:t>
            </a:r>
            <a:r>
              <a:rPr lang="en-US" b="0" i="0" u="none" strike="noStrike" dirty="0" err="1">
                <a:solidFill>
                  <a:srgbClr val="424242"/>
                </a:solidFill>
                <a:effectLst/>
                <a:highlight>
                  <a:srgbClr val="FFFFFF"/>
                </a:highlight>
                <a:latin typeface="MathJax_Math-italic"/>
              </a:rPr>
              <a:t>x</a:t>
            </a:r>
            <a:r>
              <a:rPr lang="en-US" b="0" i="0" u="none" strike="noStrike" dirty="0" err="1">
                <a:solidFill>
                  <a:srgbClr val="424242"/>
                </a:solidFill>
                <a:effectLst/>
                <a:highlight>
                  <a:srgbClr val="FFFFFF"/>
                </a:highlight>
                <a:latin typeface="MathJax_Main"/>
              </a:rPr>
              <a:t>,</a:t>
            </a:r>
            <a:r>
              <a:rPr lang="en-US" b="0" i="0" u="none" strike="noStrike" dirty="0" err="1">
                <a:solidFill>
                  <a:srgbClr val="424242"/>
                </a:solidFill>
                <a:effectLst/>
                <a:highlight>
                  <a:srgbClr val="FFFFFF"/>
                </a:highlight>
                <a:latin typeface="MathJax_Math-italic"/>
              </a:rPr>
              <a:t>y</a:t>
            </a:r>
            <a:r>
              <a:rPr lang="en-US" b="0" i="0" u="none" strike="noStrike" dirty="0">
                <a:solidFill>
                  <a:srgbClr val="424242"/>
                </a:solidFill>
                <a:effectLst/>
                <a:highlight>
                  <a:srgbClr val="FFFFFF"/>
                </a:highlight>
                <a:latin typeface="MathJax_Main"/>
              </a:rPr>
              <a:t>)</a:t>
            </a:r>
            <a:r>
              <a:rPr lang="en-US" b="0" i="0" dirty="0">
                <a:solidFill>
                  <a:srgbClr val="424242"/>
                </a:solidFill>
                <a:effectLst/>
                <a:highlight>
                  <a:srgbClr val="FFFFFF"/>
                </a:highlight>
                <a:latin typeface="Neue Helvetica W01"/>
              </a:rPr>
              <a:t> and the foci is a positive constant. Notice that the definition of a hyperbola is very similar to that of an ellipse. The distinction is that the hyperbola is defined in terms of the </a:t>
            </a:r>
            <a:r>
              <a:rPr lang="en-US" b="0" i="1" dirty="0">
                <a:solidFill>
                  <a:srgbClr val="424242"/>
                </a:solidFill>
                <a:effectLst/>
                <a:highlight>
                  <a:srgbClr val="FFFFFF"/>
                </a:highlight>
                <a:latin typeface="Neue Helvetica W01"/>
              </a:rPr>
              <a:t>difference</a:t>
            </a:r>
            <a:r>
              <a:rPr lang="en-US" b="0" i="0" dirty="0">
                <a:solidFill>
                  <a:srgbClr val="424242"/>
                </a:solidFill>
                <a:effectLst/>
                <a:highlight>
                  <a:srgbClr val="FFFFFF"/>
                </a:highlight>
                <a:latin typeface="Neue Helvetica W01"/>
              </a:rPr>
              <a:t> of two distances, whereas the ellipse is defined in terms of the </a:t>
            </a:r>
            <a:r>
              <a:rPr lang="en-US" b="0" i="1" dirty="0">
                <a:solidFill>
                  <a:srgbClr val="424242"/>
                </a:solidFill>
                <a:effectLst/>
                <a:highlight>
                  <a:srgbClr val="FFFFFF"/>
                </a:highlight>
                <a:latin typeface="Neue Helvetica W01"/>
              </a:rPr>
              <a:t>sum</a:t>
            </a:r>
            <a:r>
              <a:rPr lang="en-US" b="0" i="0" dirty="0">
                <a:solidFill>
                  <a:srgbClr val="424242"/>
                </a:solidFill>
                <a:effectLst/>
                <a:highlight>
                  <a:srgbClr val="FFFFFF"/>
                </a:highlight>
                <a:latin typeface="Neue Helvetica W01"/>
              </a:rPr>
              <a:t> of two distances.</a:t>
            </a:r>
          </a:p>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372357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As with the ellipse, every hyperbola has two axes of symmetry. The </a:t>
            </a:r>
            <a:r>
              <a:rPr lang="en-US" b="1" i="0" dirty="0">
                <a:solidFill>
                  <a:srgbClr val="424242"/>
                </a:solidFill>
                <a:effectLst/>
                <a:highlight>
                  <a:srgbClr val="FFFFFF"/>
                </a:highlight>
                <a:latin typeface="Neue Helvetica W01"/>
              </a:rPr>
              <a:t>transverse axis</a:t>
            </a:r>
            <a:r>
              <a:rPr lang="en-US" b="0" i="0" dirty="0">
                <a:solidFill>
                  <a:srgbClr val="424242"/>
                </a:solidFill>
                <a:effectLst/>
                <a:highlight>
                  <a:srgbClr val="FFFFFF"/>
                </a:highlight>
                <a:latin typeface="Neue Helvetica W01"/>
              </a:rPr>
              <a:t> is a line segment that passes through the center of the hyperbola and has vertices as its endpoints. The foci lie on the line that contains the transverse axis. The </a:t>
            </a:r>
            <a:r>
              <a:rPr lang="en-US" b="1" i="0" dirty="0">
                <a:solidFill>
                  <a:srgbClr val="424242"/>
                </a:solidFill>
                <a:effectLst/>
                <a:highlight>
                  <a:srgbClr val="FFFFFF"/>
                </a:highlight>
                <a:latin typeface="Neue Helvetica W01"/>
              </a:rPr>
              <a:t>conjugate axis</a:t>
            </a:r>
            <a:r>
              <a:rPr lang="en-US" b="0" i="0" dirty="0">
                <a:solidFill>
                  <a:srgbClr val="424242"/>
                </a:solidFill>
                <a:effectLst/>
                <a:highlight>
                  <a:srgbClr val="FFFFFF"/>
                </a:highlight>
                <a:latin typeface="Neue Helvetica W01"/>
              </a:rPr>
              <a:t> is perpendicular to the transverse axis and has the co-vertices as its endpoints. The </a:t>
            </a:r>
            <a:r>
              <a:rPr lang="en-US" b="1" i="0" dirty="0">
                <a:solidFill>
                  <a:srgbClr val="424242"/>
                </a:solidFill>
                <a:effectLst/>
                <a:highlight>
                  <a:srgbClr val="FFFFFF"/>
                </a:highlight>
                <a:latin typeface="Neue Helvetica W01"/>
              </a:rPr>
              <a:t>center of a hyperbola</a:t>
            </a:r>
            <a:r>
              <a:rPr lang="en-US" b="0" i="0" dirty="0">
                <a:solidFill>
                  <a:srgbClr val="424242"/>
                </a:solidFill>
                <a:effectLst/>
                <a:highlight>
                  <a:srgbClr val="FFFFFF"/>
                </a:highlight>
                <a:latin typeface="Neue Helvetica W01"/>
              </a:rPr>
              <a:t> is the midpoint of both the transverse and conjugate axes, where they intersect. Every hyperbola also has two </a:t>
            </a:r>
            <a:r>
              <a:rPr lang="en-US" b="1" i="0" dirty="0">
                <a:solidFill>
                  <a:srgbClr val="424242"/>
                </a:solidFill>
                <a:effectLst/>
                <a:highlight>
                  <a:srgbClr val="FFFFFF"/>
                </a:highlight>
                <a:latin typeface="Neue Helvetica W01"/>
              </a:rPr>
              <a:t>asymptotes</a:t>
            </a:r>
            <a:r>
              <a:rPr lang="en-US" b="0" i="0" dirty="0">
                <a:solidFill>
                  <a:srgbClr val="424242"/>
                </a:solidFill>
                <a:effectLst/>
                <a:highlight>
                  <a:srgbClr val="FFFFFF"/>
                </a:highlight>
                <a:latin typeface="Neue Helvetica W01"/>
              </a:rPr>
              <a:t> that pass through its center. As a hyperbola recedes from the center, its branches approach these asymptotes. The </a:t>
            </a:r>
            <a:r>
              <a:rPr lang="en-US" b="1" i="0" dirty="0">
                <a:solidFill>
                  <a:srgbClr val="424242"/>
                </a:solidFill>
                <a:effectLst/>
                <a:highlight>
                  <a:srgbClr val="FFFFFF"/>
                </a:highlight>
                <a:latin typeface="Neue Helvetica W01"/>
              </a:rPr>
              <a:t>central rectangle</a:t>
            </a:r>
            <a:r>
              <a:rPr lang="en-US" b="0" i="0" dirty="0">
                <a:solidFill>
                  <a:srgbClr val="424242"/>
                </a:solidFill>
                <a:effectLst/>
                <a:highlight>
                  <a:srgbClr val="FFFFFF"/>
                </a:highlight>
                <a:latin typeface="Neue Helvetica W01"/>
              </a:rPr>
              <a:t> of the hyperbola is centered at the origin with sides that pass through each vertex and co-vertex; it is a useful tool for graphing the hyperbola and its asymptotes. To sketch the asymptotes of the hyperbola, simply sketch and extend the diagonals of the central rectangle.</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5</a:t>
            </a:fld>
            <a:endParaRPr lang="en-US"/>
          </a:p>
        </p:txBody>
      </p:sp>
    </p:spTree>
    <p:extLst>
      <p:ext uri="{BB962C8B-B14F-4D97-AF65-F5344CB8AC3E}">
        <p14:creationId xmlns:p14="http://schemas.microsoft.com/office/powerpoint/2010/main" val="3398972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EDEDED"/>
                </a:highlight>
                <a:latin typeface="Neue Helvetica W01"/>
              </a:rPr>
              <a:t>Note that the vertices, co-vertices, and foci are related by the equation </a:t>
            </a:r>
            <a:r>
              <a:rPr lang="en-US" b="0" i="0" u="none" strike="noStrike" dirty="0">
                <a:solidFill>
                  <a:srgbClr val="424242"/>
                </a:solidFill>
                <a:effectLst/>
                <a:highlight>
                  <a:srgbClr val="EDEDED"/>
                </a:highlight>
                <a:latin typeface="MathJax_Math-italic"/>
              </a:rPr>
              <a:t>c^</a:t>
            </a:r>
            <a:r>
              <a:rPr lang="en-US" b="0" i="0" u="none" strike="noStrike" dirty="0">
                <a:solidFill>
                  <a:srgbClr val="424242"/>
                </a:solidFill>
                <a:effectLst/>
                <a:highlight>
                  <a:srgbClr val="EDEDED"/>
                </a:highlight>
                <a:latin typeface="MathJax_Main"/>
              </a:rPr>
              <a:t>2=</a:t>
            </a:r>
            <a:r>
              <a:rPr lang="en-US" b="0" i="0" u="none" strike="noStrike" dirty="0">
                <a:solidFill>
                  <a:srgbClr val="424242"/>
                </a:solidFill>
                <a:effectLst/>
                <a:highlight>
                  <a:srgbClr val="EDEDED"/>
                </a:highlight>
                <a:latin typeface="MathJax_Math-italic"/>
              </a:rPr>
              <a:t>a^</a:t>
            </a:r>
            <a:r>
              <a:rPr lang="en-US" b="0" i="0" u="none" strike="noStrike" dirty="0">
                <a:solidFill>
                  <a:srgbClr val="424242"/>
                </a:solidFill>
                <a:effectLst/>
                <a:highlight>
                  <a:srgbClr val="EDEDED"/>
                </a:highlight>
                <a:latin typeface="MathJax_Main"/>
              </a:rPr>
              <a:t>2+</a:t>
            </a:r>
            <a:r>
              <a:rPr lang="en-US" b="0" i="0" u="none" strike="noStrike" dirty="0">
                <a:solidFill>
                  <a:srgbClr val="424242"/>
                </a:solidFill>
                <a:effectLst/>
                <a:highlight>
                  <a:srgbClr val="EDEDED"/>
                </a:highlight>
                <a:latin typeface="MathJax_Math-italic"/>
              </a:rPr>
              <a:t>b^</a:t>
            </a:r>
            <a:r>
              <a:rPr lang="en-US" b="0" i="0" u="none" strike="noStrike" dirty="0">
                <a:solidFill>
                  <a:srgbClr val="424242"/>
                </a:solidFill>
                <a:effectLst/>
                <a:highlight>
                  <a:srgbClr val="EDEDED"/>
                </a:highlight>
                <a:latin typeface="MathJax_Main"/>
              </a:rPr>
              <a:t>2.</a:t>
            </a:r>
            <a:r>
              <a:rPr lang="en-US" b="0" i="0" dirty="0">
                <a:solidFill>
                  <a:srgbClr val="424242"/>
                </a:solidFill>
                <a:effectLst/>
                <a:highlight>
                  <a:srgbClr val="EDEDED"/>
                </a:highlight>
                <a:latin typeface="Neue Helvetica W01"/>
              </a:rPr>
              <a:t> When we are given the equation of a hyperbola, we can use this relationship to identify its vertices and foci.</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6</a:t>
            </a:fld>
            <a:endParaRPr lang="en-US"/>
          </a:p>
        </p:txBody>
      </p:sp>
    </p:spTree>
    <p:extLst>
      <p:ext uri="{BB962C8B-B14F-4D97-AF65-F5344CB8AC3E}">
        <p14:creationId xmlns:p14="http://schemas.microsoft.com/office/powerpoint/2010/main" val="260270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7</a:t>
            </a:fld>
            <a:endParaRPr lang="en-US"/>
          </a:p>
        </p:txBody>
      </p:sp>
    </p:spTree>
    <p:extLst>
      <p:ext uri="{BB962C8B-B14F-4D97-AF65-F5344CB8AC3E}">
        <p14:creationId xmlns:p14="http://schemas.microsoft.com/office/powerpoint/2010/main" val="1454951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8</a:t>
            </a:fld>
            <a:endParaRPr lang="en-US"/>
          </a:p>
        </p:txBody>
      </p:sp>
    </p:spTree>
    <p:extLst>
      <p:ext uri="{BB962C8B-B14F-4D97-AF65-F5344CB8AC3E}">
        <p14:creationId xmlns:p14="http://schemas.microsoft.com/office/powerpoint/2010/main" val="3857547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9/6/2024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9/6/2024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9/6/2024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9/6/2024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9/6/2024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9/6/2024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9/6/2024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9/6/2024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9/6/2024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9/6/2024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9.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0"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Analytic Geometry</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12</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1227794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DB708DD-91FE-973C-3837-A80D1FFCEA70}"/>
              </a:ext>
            </a:extLst>
          </p:cNvPr>
          <p:cNvPicPr>
            <a:picLocks noChangeAspect="1"/>
          </p:cNvPicPr>
          <p:nvPr/>
        </p:nvPicPr>
        <p:blipFill>
          <a:blip r:embed="rId2"/>
          <a:stretch>
            <a:fillRect/>
          </a:stretch>
        </p:blipFill>
        <p:spPr>
          <a:xfrm>
            <a:off x="217714" y="136525"/>
            <a:ext cx="10820400" cy="1638300"/>
          </a:xfrm>
          <a:prstGeom prst="rect">
            <a:avLst/>
          </a:prstGeom>
        </p:spPr>
      </p:pic>
    </p:spTree>
    <p:extLst>
      <p:ext uri="{BB962C8B-B14F-4D97-AF65-F5344CB8AC3E}">
        <p14:creationId xmlns:p14="http://schemas.microsoft.com/office/powerpoint/2010/main" val="3732481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E16A25-95DC-EB4E-AA3E-EC47C79E2FAF}"/>
              </a:ext>
            </a:extLst>
          </p:cNvPr>
          <p:cNvPicPr>
            <a:picLocks noChangeAspect="1"/>
          </p:cNvPicPr>
          <p:nvPr/>
        </p:nvPicPr>
        <p:blipFill>
          <a:blip r:embed="rId2"/>
          <a:stretch>
            <a:fillRect/>
          </a:stretch>
        </p:blipFill>
        <p:spPr>
          <a:xfrm>
            <a:off x="643467" y="1261618"/>
            <a:ext cx="10905066" cy="4334762"/>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773606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865EE45-1F71-1832-1DC1-26C90BABEDBD}"/>
              </a:ext>
            </a:extLst>
          </p:cNvPr>
          <p:cNvPicPr>
            <a:picLocks noChangeAspect="1"/>
          </p:cNvPicPr>
          <p:nvPr/>
        </p:nvPicPr>
        <p:blipFill>
          <a:blip r:embed="rId2"/>
          <a:stretch>
            <a:fillRect/>
          </a:stretch>
        </p:blipFill>
        <p:spPr>
          <a:xfrm>
            <a:off x="128587" y="136525"/>
            <a:ext cx="10715625" cy="2305050"/>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F27CC3F-E442-F017-2880-688055F14212}"/>
              </a:ext>
            </a:extLst>
          </p:cNvPr>
          <p:cNvPicPr>
            <a:picLocks noChangeAspect="1"/>
          </p:cNvPicPr>
          <p:nvPr/>
        </p:nvPicPr>
        <p:blipFill>
          <a:blip r:embed="rId2"/>
          <a:stretch>
            <a:fillRect/>
          </a:stretch>
        </p:blipFill>
        <p:spPr>
          <a:xfrm>
            <a:off x="229961" y="136525"/>
            <a:ext cx="10839450" cy="1485900"/>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B915A4-74C4-2C64-A610-EA92E7D75022}"/>
              </a:ext>
            </a:extLst>
          </p:cNvPr>
          <p:cNvPicPr>
            <a:picLocks noChangeAspect="1"/>
          </p:cNvPicPr>
          <p:nvPr/>
        </p:nvPicPr>
        <p:blipFill>
          <a:blip r:embed="rId2"/>
          <a:stretch>
            <a:fillRect/>
          </a:stretch>
        </p:blipFill>
        <p:spPr>
          <a:xfrm>
            <a:off x="527350" y="136525"/>
            <a:ext cx="9482669" cy="5571067"/>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C1C26680-6A9A-D16A-51F1-1861D2D2DF00}"/>
              </a:ext>
            </a:extLst>
          </p:cNvPr>
          <p:cNvPicPr>
            <a:picLocks noChangeAspect="1"/>
          </p:cNvPicPr>
          <p:nvPr/>
        </p:nvPicPr>
        <p:blipFill>
          <a:blip r:embed="rId3"/>
          <a:stretch>
            <a:fillRect/>
          </a:stretch>
        </p:blipFill>
        <p:spPr>
          <a:xfrm>
            <a:off x="4125686" y="5456313"/>
            <a:ext cx="1132114" cy="251279"/>
          </a:xfrm>
          <a:prstGeom prst="rect">
            <a:avLst/>
          </a:prstGeom>
        </p:spPr>
      </p:pic>
      <p:pic>
        <p:nvPicPr>
          <p:cNvPr id="8" name="Picture 7">
            <a:extLst>
              <a:ext uri="{FF2B5EF4-FFF2-40B4-BE49-F238E27FC236}">
                <a16:creationId xmlns:a16="http://schemas.microsoft.com/office/drawing/2014/main" id="{D328CB40-D3AE-DA81-92E5-6F430111F7B1}"/>
              </a:ext>
            </a:extLst>
          </p:cNvPr>
          <p:cNvPicPr>
            <a:picLocks noChangeAspect="1"/>
          </p:cNvPicPr>
          <p:nvPr/>
        </p:nvPicPr>
        <p:blipFill>
          <a:blip r:embed="rId4"/>
          <a:stretch>
            <a:fillRect/>
          </a:stretch>
        </p:blipFill>
        <p:spPr>
          <a:xfrm>
            <a:off x="7462838" y="1502229"/>
            <a:ext cx="3368448" cy="2866345"/>
          </a:xfrm>
          <a:prstGeom prst="rect">
            <a:avLst/>
          </a:prstGeom>
        </p:spPr>
      </p:pic>
    </p:spTree>
    <p:extLst>
      <p:ext uri="{BB962C8B-B14F-4D97-AF65-F5344CB8AC3E}">
        <p14:creationId xmlns:p14="http://schemas.microsoft.com/office/powerpoint/2010/main" val="1090798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B915A4-74C4-2C64-A610-EA92E7D75022}"/>
              </a:ext>
            </a:extLst>
          </p:cNvPr>
          <p:cNvPicPr>
            <a:picLocks noChangeAspect="1"/>
          </p:cNvPicPr>
          <p:nvPr/>
        </p:nvPicPr>
        <p:blipFill>
          <a:blip r:embed="rId2"/>
          <a:stretch>
            <a:fillRect/>
          </a:stretch>
        </p:blipFill>
        <p:spPr>
          <a:xfrm>
            <a:off x="527350" y="136525"/>
            <a:ext cx="9482669" cy="5571067"/>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C1C26680-6A9A-D16A-51F1-1861D2D2DF00}"/>
              </a:ext>
            </a:extLst>
          </p:cNvPr>
          <p:cNvPicPr>
            <a:picLocks noChangeAspect="1"/>
          </p:cNvPicPr>
          <p:nvPr/>
        </p:nvPicPr>
        <p:blipFill>
          <a:blip r:embed="rId3"/>
          <a:stretch>
            <a:fillRect/>
          </a:stretch>
        </p:blipFill>
        <p:spPr>
          <a:xfrm>
            <a:off x="4125686" y="5456313"/>
            <a:ext cx="1132114" cy="251279"/>
          </a:xfrm>
          <a:prstGeom prst="rect">
            <a:avLst/>
          </a:prstGeom>
        </p:spPr>
      </p:pic>
      <p:pic>
        <p:nvPicPr>
          <p:cNvPr id="5" name="Picture 4">
            <a:extLst>
              <a:ext uri="{FF2B5EF4-FFF2-40B4-BE49-F238E27FC236}">
                <a16:creationId xmlns:a16="http://schemas.microsoft.com/office/drawing/2014/main" id="{0592769E-09B1-7382-C2D9-8861CB7DDAF6}"/>
              </a:ext>
            </a:extLst>
          </p:cNvPr>
          <p:cNvPicPr>
            <a:picLocks noChangeAspect="1"/>
          </p:cNvPicPr>
          <p:nvPr/>
        </p:nvPicPr>
        <p:blipFill>
          <a:blip r:embed="rId4"/>
          <a:stretch>
            <a:fillRect/>
          </a:stretch>
        </p:blipFill>
        <p:spPr>
          <a:xfrm>
            <a:off x="684439" y="1033462"/>
            <a:ext cx="8960303" cy="4093097"/>
          </a:xfrm>
          <a:prstGeom prst="rect">
            <a:avLst/>
          </a:prstGeom>
        </p:spPr>
      </p:pic>
      <p:pic>
        <p:nvPicPr>
          <p:cNvPr id="9" name="Picture 8">
            <a:extLst>
              <a:ext uri="{FF2B5EF4-FFF2-40B4-BE49-F238E27FC236}">
                <a16:creationId xmlns:a16="http://schemas.microsoft.com/office/drawing/2014/main" id="{AB7D0A22-732F-0459-06D0-152EBF2C8038}"/>
              </a:ext>
            </a:extLst>
          </p:cNvPr>
          <p:cNvPicPr>
            <a:picLocks noChangeAspect="1"/>
          </p:cNvPicPr>
          <p:nvPr/>
        </p:nvPicPr>
        <p:blipFill>
          <a:blip r:embed="rId5"/>
          <a:stretch>
            <a:fillRect/>
          </a:stretch>
        </p:blipFill>
        <p:spPr>
          <a:xfrm>
            <a:off x="8027534" y="4748212"/>
            <a:ext cx="1203553" cy="292756"/>
          </a:xfrm>
          <a:prstGeom prst="rect">
            <a:avLst/>
          </a:prstGeom>
        </p:spPr>
      </p:pic>
      <p:pic>
        <p:nvPicPr>
          <p:cNvPr id="11" name="Picture 10">
            <a:extLst>
              <a:ext uri="{FF2B5EF4-FFF2-40B4-BE49-F238E27FC236}">
                <a16:creationId xmlns:a16="http://schemas.microsoft.com/office/drawing/2014/main" id="{337BF173-C335-8E09-0246-490D2BDD567B}"/>
              </a:ext>
            </a:extLst>
          </p:cNvPr>
          <p:cNvPicPr>
            <a:picLocks noChangeAspect="1"/>
          </p:cNvPicPr>
          <p:nvPr/>
        </p:nvPicPr>
        <p:blipFill>
          <a:blip r:embed="rId6"/>
          <a:stretch>
            <a:fillRect/>
          </a:stretch>
        </p:blipFill>
        <p:spPr>
          <a:xfrm>
            <a:off x="638855" y="5127088"/>
            <a:ext cx="9371164" cy="697450"/>
          </a:xfrm>
          <a:prstGeom prst="rect">
            <a:avLst/>
          </a:prstGeom>
        </p:spPr>
      </p:pic>
      <p:pic>
        <p:nvPicPr>
          <p:cNvPr id="13" name="Picture 12">
            <a:extLst>
              <a:ext uri="{FF2B5EF4-FFF2-40B4-BE49-F238E27FC236}">
                <a16:creationId xmlns:a16="http://schemas.microsoft.com/office/drawing/2014/main" id="{E54B0BF0-D0E0-6FB7-7B9C-5E07108E50F7}"/>
              </a:ext>
            </a:extLst>
          </p:cNvPr>
          <p:cNvPicPr>
            <a:picLocks noChangeAspect="1"/>
          </p:cNvPicPr>
          <p:nvPr/>
        </p:nvPicPr>
        <p:blipFill>
          <a:blip r:embed="rId7"/>
          <a:stretch>
            <a:fillRect/>
          </a:stretch>
        </p:blipFill>
        <p:spPr>
          <a:xfrm>
            <a:off x="8128036" y="1612227"/>
            <a:ext cx="3986975" cy="3514332"/>
          </a:xfrm>
          <a:prstGeom prst="rect">
            <a:avLst/>
          </a:prstGeom>
        </p:spPr>
      </p:pic>
    </p:spTree>
    <p:extLst>
      <p:ext uri="{BB962C8B-B14F-4D97-AF65-F5344CB8AC3E}">
        <p14:creationId xmlns:p14="http://schemas.microsoft.com/office/powerpoint/2010/main" val="1902295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8E78C7-EEE8-E607-59EC-4C7C81F769D3}"/>
              </a:ext>
            </a:extLst>
          </p:cNvPr>
          <p:cNvPicPr>
            <a:picLocks noChangeAspect="1"/>
          </p:cNvPicPr>
          <p:nvPr/>
        </p:nvPicPr>
        <p:blipFill>
          <a:blip r:embed="rId2"/>
          <a:stretch>
            <a:fillRect/>
          </a:stretch>
        </p:blipFill>
        <p:spPr>
          <a:xfrm>
            <a:off x="1099526" y="643466"/>
            <a:ext cx="9992948" cy="5571067"/>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490427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E705C20-4622-463C-2CA3-56162C089280}"/>
              </a:ext>
            </a:extLst>
          </p:cNvPr>
          <p:cNvPicPr>
            <a:picLocks noChangeAspect="1"/>
          </p:cNvPicPr>
          <p:nvPr/>
        </p:nvPicPr>
        <p:blipFill>
          <a:blip r:embed="rId2"/>
          <a:stretch>
            <a:fillRect/>
          </a:stretch>
        </p:blipFill>
        <p:spPr>
          <a:xfrm>
            <a:off x="372155" y="136525"/>
            <a:ext cx="10163175" cy="2438400"/>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D819885-0C36-EB3E-11A8-456DC9A3B48E}"/>
              </a:ext>
            </a:extLst>
          </p:cNvPr>
          <p:cNvPicPr>
            <a:picLocks noChangeAspect="1"/>
          </p:cNvPicPr>
          <p:nvPr/>
        </p:nvPicPr>
        <p:blipFill>
          <a:blip r:embed="rId2"/>
          <a:stretch>
            <a:fillRect/>
          </a:stretch>
        </p:blipFill>
        <p:spPr>
          <a:xfrm>
            <a:off x="270101" y="136525"/>
            <a:ext cx="10106025" cy="1752600"/>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7A5500-889E-E80A-BB98-3CCE78E38D16}"/>
              </a:ext>
            </a:extLst>
          </p:cNvPr>
          <p:cNvPicPr>
            <a:picLocks noChangeAspect="1"/>
          </p:cNvPicPr>
          <p:nvPr/>
        </p:nvPicPr>
        <p:blipFill>
          <a:blip r:embed="rId2"/>
          <a:stretch>
            <a:fillRect/>
          </a:stretch>
        </p:blipFill>
        <p:spPr>
          <a:xfrm>
            <a:off x="1737001" y="275547"/>
            <a:ext cx="8717997" cy="6080803"/>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24834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068" y="1386"/>
            <a:ext cx="12188932" cy="6856614"/>
          </a:xfrm>
          <a:prstGeom prst="rect">
            <a:avLst/>
          </a:prstGeom>
        </p:spPr>
      </p:pic>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5336" y="2859932"/>
            <a:ext cx="9781327" cy="3087789"/>
          </a:xfrm>
        </p:spPr>
        <p:txBody>
          <a:bodyPr anchor="t">
            <a:normAutofit/>
          </a:bodyPr>
          <a:lstStyle/>
          <a:p>
            <a:r>
              <a:rPr lang="en-US" sz="3600" dirty="0"/>
              <a:t>12.2 The Hyperbola</a:t>
            </a:r>
          </a:p>
          <a:p>
            <a:endParaRPr lang="en-US" sz="2800" dirty="0"/>
          </a:p>
          <a:p>
            <a:endParaRPr lang="en-US" sz="2800" dirty="0"/>
          </a:p>
          <a:p>
            <a:endParaRPr lang="en-US" sz="2800" dirty="0">
              <a:solidFill>
                <a:schemeClr val="bg1"/>
              </a:solidFill>
            </a:endParaRPr>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326931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54A0B99C-07D1-C0B1-FA84-DFFFE1A184C2}"/>
              </a:ext>
            </a:extLst>
          </p:cNvPr>
          <p:cNvPicPr>
            <a:picLocks noChangeAspect="1"/>
          </p:cNvPicPr>
          <p:nvPr/>
        </p:nvPicPr>
        <p:blipFill>
          <a:blip r:embed="rId2"/>
          <a:stretch>
            <a:fillRect/>
          </a:stretch>
        </p:blipFill>
        <p:spPr>
          <a:xfrm>
            <a:off x="311604" y="136525"/>
            <a:ext cx="10763250" cy="2647950"/>
          </a:xfrm>
          <a:prstGeom prst="rect">
            <a:avLst/>
          </a:prstGeom>
        </p:spPr>
      </p:pic>
    </p:spTree>
    <p:extLst>
      <p:ext uri="{BB962C8B-B14F-4D97-AF65-F5344CB8AC3E}">
        <p14:creationId xmlns:p14="http://schemas.microsoft.com/office/powerpoint/2010/main" val="3381956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05FD617-EF43-6FF7-0FD6-5B74A2BA3B5D}"/>
              </a:ext>
            </a:extLst>
          </p:cNvPr>
          <p:cNvPicPr>
            <a:picLocks noChangeAspect="1"/>
          </p:cNvPicPr>
          <p:nvPr/>
        </p:nvPicPr>
        <p:blipFill>
          <a:blip r:embed="rId2"/>
          <a:stretch>
            <a:fillRect/>
          </a:stretch>
        </p:blipFill>
        <p:spPr>
          <a:xfrm>
            <a:off x="268741" y="136525"/>
            <a:ext cx="10848975" cy="1952625"/>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4" name="Picture 3">
            <a:extLst>
              <a:ext uri="{FF2B5EF4-FFF2-40B4-BE49-F238E27FC236}">
                <a16:creationId xmlns:a16="http://schemas.microsoft.com/office/drawing/2014/main" id="{8CB4EF74-0826-0D77-8243-139E579106C3}"/>
              </a:ext>
            </a:extLst>
          </p:cNvPr>
          <p:cNvPicPr>
            <a:picLocks noChangeAspect="1"/>
          </p:cNvPicPr>
          <p:nvPr/>
        </p:nvPicPr>
        <p:blipFill>
          <a:blip r:embed="rId2"/>
          <a:stretch>
            <a:fillRect/>
          </a:stretch>
        </p:blipFill>
        <p:spPr>
          <a:xfrm>
            <a:off x="2153460" y="71603"/>
            <a:ext cx="7885079" cy="6284747"/>
          </a:xfrm>
          <a:prstGeom prst="rect">
            <a:avLst/>
          </a:prstGeom>
        </p:spPr>
      </p:pic>
    </p:spTree>
    <p:extLst>
      <p:ext uri="{BB962C8B-B14F-4D97-AF65-F5344CB8AC3E}">
        <p14:creationId xmlns:p14="http://schemas.microsoft.com/office/powerpoint/2010/main" val="1593093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75C33A43-6B51-339C-14BC-7B2F4FA748CC}"/>
              </a:ext>
            </a:extLst>
          </p:cNvPr>
          <p:cNvPicPr>
            <a:picLocks noChangeAspect="1"/>
          </p:cNvPicPr>
          <p:nvPr/>
        </p:nvPicPr>
        <p:blipFill>
          <a:blip r:embed="rId2"/>
          <a:stretch>
            <a:fillRect/>
          </a:stretch>
        </p:blipFill>
        <p:spPr>
          <a:xfrm>
            <a:off x="149593" y="0"/>
            <a:ext cx="10839450" cy="2590800"/>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986B7C04-370B-0B56-DCDD-AD6949E48E80}"/>
              </a:ext>
            </a:extLst>
          </p:cNvPr>
          <p:cNvPicPr>
            <a:picLocks noChangeAspect="1"/>
          </p:cNvPicPr>
          <p:nvPr/>
        </p:nvPicPr>
        <p:blipFill>
          <a:blip r:embed="rId2"/>
          <a:stretch>
            <a:fillRect/>
          </a:stretch>
        </p:blipFill>
        <p:spPr>
          <a:xfrm>
            <a:off x="247650" y="136525"/>
            <a:ext cx="10782300" cy="2019300"/>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ED1BFE3-0AF2-15D0-C543-3732FA6658DE}"/>
              </a:ext>
            </a:extLst>
          </p:cNvPr>
          <p:cNvPicPr>
            <a:picLocks noChangeAspect="1"/>
          </p:cNvPicPr>
          <p:nvPr/>
        </p:nvPicPr>
        <p:blipFill>
          <a:blip r:embed="rId2"/>
          <a:stretch>
            <a:fillRect/>
          </a:stretch>
        </p:blipFill>
        <p:spPr>
          <a:xfrm>
            <a:off x="225878" y="136525"/>
            <a:ext cx="8994321" cy="1954596"/>
          </a:xfrm>
          <a:prstGeom prst="rect">
            <a:avLst/>
          </a:prstGeom>
        </p:spPr>
      </p:pic>
      <p:pic>
        <p:nvPicPr>
          <p:cNvPr id="6" name="Picture 5">
            <a:extLst>
              <a:ext uri="{FF2B5EF4-FFF2-40B4-BE49-F238E27FC236}">
                <a16:creationId xmlns:a16="http://schemas.microsoft.com/office/drawing/2014/main" id="{E10B9D11-E6F9-62FE-A539-FD1C5A74F50C}"/>
              </a:ext>
            </a:extLst>
          </p:cNvPr>
          <p:cNvPicPr>
            <a:picLocks noChangeAspect="1"/>
          </p:cNvPicPr>
          <p:nvPr/>
        </p:nvPicPr>
        <p:blipFill>
          <a:blip r:embed="rId3"/>
          <a:stretch>
            <a:fillRect/>
          </a:stretch>
        </p:blipFill>
        <p:spPr>
          <a:xfrm>
            <a:off x="621846" y="2996762"/>
            <a:ext cx="3721554" cy="3373803"/>
          </a:xfrm>
          <a:prstGeom prst="rect">
            <a:avLst/>
          </a:prstGeom>
        </p:spPr>
      </p:pic>
      <p:pic>
        <p:nvPicPr>
          <p:cNvPr id="8" name="Picture 7">
            <a:extLst>
              <a:ext uri="{FF2B5EF4-FFF2-40B4-BE49-F238E27FC236}">
                <a16:creationId xmlns:a16="http://schemas.microsoft.com/office/drawing/2014/main" id="{9B416573-8A0F-00F5-AF95-522CD0E95802}"/>
              </a:ext>
            </a:extLst>
          </p:cNvPr>
          <p:cNvPicPr>
            <a:picLocks noChangeAspect="1"/>
          </p:cNvPicPr>
          <p:nvPr/>
        </p:nvPicPr>
        <p:blipFill>
          <a:blip r:embed="rId4"/>
          <a:stretch>
            <a:fillRect/>
          </a:stretch>
        </p:blipFill>
        <p:spPr>
          <a:xfrm>
            <a:off x="500743" y="2039742"/>
            <a:ext cx="8382000" cy="885825"/>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919AE44-9856-06CF-1E8A-344A07E0B42E}"/>
              </a:ext>
            </a:extLst>
          </p:cNvPr>
          <p:cNvPicPr>
            <a:picLocks noChangeAspect="1"/>
          </p:cNvPicPr>
          <p:nvPr/>
        </p:nvPicPr>
        <p:blipFill>
          <a:blip r:embed="rId2"/>
          <a:stretch>
            <a:fillRect/>
          </a:stretch>
        </p:blipFill>
        <p:spPr>
          <a:xfrm>
            <a:off x="278947" y="136525"/>
            <a:ext cx="8934450" cy="2105025"/>
          </a:xfrm>
          <a:prstGeom prst="rect">
            <a:avLst/>
          </a:prstGeom>
        </p:spPr>
      </p:pic>
      <p:pic>
        <p:nvPicPr>
          <p:cNvPr id="6" name="Picture 5">
            <a:extLst>
              <a:ext uri="{FF2B5EF4-FFF2-40B4-BE49-F238E27FC236}">
                <a16:creationId xmlns:a16="http://schemas.microsoft.com/office/drawing/2014/main" id="{A6A3FA05-E047-DAC9-FD58-033EA160E11C}"/>
              </a:ext>
            </a:extLst>
          </p:cNvPr>
          <p:cNvPicPr>
            <a:picLocks noChangeAspect="1"/>
          </p:cNvPicPr>
          <p:nvPr/>
        </p:nvPicPr>
        <p:blipFill>
          <a:blip r:embed="rId3"/>
          <a:stretch>
            <a:fillRect/>
          </a:stretch>
        </p:blipFill>
        <p:spPr>
          <a:xfrm>
            <a:off x="865416" y="2241550"/>
            <a:ext cx="3818164" cy="3939762"/>
          </a:xfrm>
          <a:prstGeom prst="rect">
            <a:avLst/>
          </a:prstGeom>
        </p:spPr>
      </p:pic>
    </p:spTree>
    <p:extLst>
      <p:ext uri="{BB962C8B-B14F-4D97-AF65-F5344CB8AC3E}">
        <p14:creationId xmlns:p14="http://schemas.microsoft.com/office/powerpoint/2010/main" val="3846902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604136" y="1347850"/>
            <a:ext cx="7647863" cy="40318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endParaRPr lang="en-US" sz="2800" dirty="0"/>
          </a:p>
          <a:p>
            <a:pPr marL="457200" indent="-457200">
              <a:buFont typeface="Arial" panose="020B0604020202020204" pitchFamily="34" charset="0"/>
              <a:buChar char="•"/>
            </a:pPr>
            <a:r>
              <a:rPr lang="en-US" sz="2800" dirty="0"/>
              <a:t>Locate a hyperbola’s vertices and foci.</a:t>
            </a:r>
          </a:p>
          <a:p>
            <a:pPr marL="457200" indent="-457200">
              <a:buFont typeface="Arial" panose="020B0604020202020204" pitchFamily="34" charset="0"/>
              <a:buChar char="•"/>
            </a:pPr>
            <a:r>
              <a:rPr lang="en-US" sz="2800" dirty="0"/>
              <a:t>Write equations of hyperbolas in standard form.</a:t>
            </a:r>
          </a:p>
          <a:p>
            <a:pPr marL="457200" indent="-457200">
              <a:buFont typeface="Arial" panose="020B0604020202020204" pitchFamily="34" charset="0"/>
              <a:buChar char="•"/>
            </a:pPr>
            <a:r>
              <a:rPr lang="en-US" sz="2800" dirty="0"/>
              <a:t>Graph hyperbolas centered at the origin.</a:t>
            </a:r>
          </a:p>
          <a:p>
            <a:pPr marL="457200" indent="-457200">
              <a:buFont typeface="Arial" panose="020B0604020202020204" pitchFamily="34" charset="0"/>
              <a:buChar char="•"/>
            </a:pPr>
            <a:r>
              <a:rPr lang="en-US" sz="2800" dirty="0"/>
              <a:t>Graph hyperbolas not centered at the origin.</a:t>
            </a:r>
          </a:p>
          <a:p>
            <a:pPr marL="457200" indent="-457200">
              <a:buFont typeface="Arial" panose="020B0604020202020204" pitchFamily="34" charset="0"/>
              <a:buChar char="•"/>
            </a:pPr>
            <a:r>
              <a:rPr lang="en-US" sz="2800"/>
              <a:t>Solve applied problems involving hyperbolas.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496291" y="1230708"/>
            <a:ext cx="8692738" cy="3539430"/>
          </a:xfrm>
          <a:prstGeom prst="rect">
            <a:avLst/>
          </a:prstGeom>
          <a:noFill/>
        </p:spPr>
        <p:txBody>
          <a:bodyPr wrap="square">
            <a:spAutoFit/>
          </a:bodyPr>
          <a:lstStyle/>
          <a:p>
            <a:r>
              <a:rPr lang="en-US" sz="3200" dirty="0"/>
              <a:t>What are the learning objectives for this section?</a:t>
            </a:r>
          </a:p>
          <a:p>
            <a:endParaRPr lang="en-US" sz="2800" dirty="0"/>
          </a:p>
          <a:p>
            <a:pPr marL="457200" indent="-457200">
              <a:buFont typeface="Arial" panose="020B0604020202020204" pitchFamily="34" charset="0"/>
              <a:buChar char="•"/>
            </a:pPr>
            <a:r>
              <a:rPr lang="en-US" sz="2800" dirty="0"/>
              <a:t>Locate a hyperbola’s vertices and foci.</a:t>
            </a:r>
          </a:p>
          <a:p>
            <a:pPr marL="457200" indent="-457200">
              <a:buFont typeface="Arial" panose="020B0604020202020204" pitchFamily="34" charset="0"/>
              <a:buChar char="•"/>
            </a:pPr>
            <a:r>
              <a:rPr lang="en-US" sz="2800" dirty="0"/>
              <a:t>Write equations of hyperbolas in standard form.</a:t>
            </a:r>
          </a:p>
          <a:p>
            <a:pPr marL="457200" indent="-457200">
              <a:buFont typeface="Arial" panose="020B0604020202020204" pitchFamily="34" charset="0"/>
              <a:buChar char="•"/>
            </a:pPr>
            <a:r>
              <a:rPr lang="en-US" sz="2800" dirty="0"/>
              <a:t>Graph hyperbolas centered at the origin.</a:t>
            </a:r>
          </a:p>
          <a:p>
            <a:pPr marL="457200" indent="-457200">
              <a:buFont typeface="Arial" panose="020B0604020202020204" pitchFamily="34" charset="0"/>
              <a:buChar char="•"/>
            </a:pPr>
            <a:r>
              <a:rPr lang="en-US" sz="2800" dirty="0"/>
              <a:t>Graph hyperbolas not centered at the origin.</a:t>
            </a:r>
          </a:p>
          <a:p>
            <a:pPr marL="457200" indent="-457200">
              <a:buFont typeface="Arial" panose="020B0604020202020204" pitchFamily="34" charset="0"/>
              <a:buChar char="•"/>
            </a:pPr>
            <a:r>
              <a:rPr lang="en-US" sz="2800" dirty="0"/>
              <a:t>Solve applied problems involving hyperbolas.</a:t>
            </a:r>
          </a:p>
          <a:p>
            <a:r>
              <a:rPr lang="en-US" sz="2400" dirty="0"/>
              <a:t>  </a:t>
            </a:r>
          </a:p>
        </p:txBody>
      </p:sp>
    </p:spTree>
    <p:extLst>
      <p:ext uri="{BB962C8B-B14F-4D97-AF65-F5344CB8AC3E}">
        <p14:creationId xmlns:p14="http://schemas.microsoft.com/office/powerpoint/2010/main" val="145052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9061385C-7C93-720F-34A5-E04CA3B01CFB}"/>
              </a:ext>
            </a:extLst>
          </p:cNvPr>
          <p:cNvSpPr txBox="1"/>
          <p:nvPr/>
        </p:nvSpPr>
        <p:spPr>
          <a:xfrm>
            <a:off x="654185" y="382569"/>
            <a:ext cx="10921730" cy="2185214"/>
          </a:xfrm>
          <a:prstGeom prst="rect">
            <a:avLst/>
          </a:prstGeom>
          <a:noFill/>
        </p:spPr>
        <p:txBody>
          <a:bodyPr wrap="square">
            <a:spAutoFit/>
          </a:bodyPr>
          <a:lstStyle/>
          <a:p>
            <a:r>
              <a:rPr lang="en-US" sz="3200" b="1" dirty="0"/>
              <a:t>Hyperbola</a:t>
            </a:r>
          </a:p>
          <a:p>
            <a:endParaRPr lang="en-US" sz="3200" b="1" dirty="0"/>
          </a:p>
          <a:p>
            <a:r>
              <a:rPr lang="en-US" sz="2400" dirty="0"/>
              <a:t>A </a:t>
            </a:r>
            <a:r>
              <a:rPr lang="en-US" sz="2400" b="1" dirty="0"/>
              <a:t>hyperbola</a:t>
            </a:r>
            <a:r>
              <a:rPr lang="en-US" sz="2400" dirty="0"/>
              <a:t> is a conic section formed by intersecting a right circular cone with a plane at an angle such that both halves of the cone are intersected. This intersection produces two separate unbounded curves that are mirror images of each other. </a:t>
            </a:r>
          </a:p>
        </p:txBody>
      </p:sp>
      <p:pic>
        <p:nvPicPr>
          <p:cNvPr id="6" name="Picture 5">
            <a:extLst>
              <a:ext uri="{FF2B5EF4-FFF2-40B4-BE49-F238E27FC236}">
                <a16:creationId xmlns:a16="http://schemas.microsoft.com/office/drawing/2014/main" id="{70FA7C6D-36A1-1042-86E5-CFAEBBD4B646}"/>
              </a:ext>
            </a:extLst>
          </p:cNvPr>
          <p:cNvPicPr>
            <a:picLocks noChangeAspect="1"/>
          </p:cNvPicPr>
          <p:nvPr/>
        </p:nvPicPr>
        <p:blipFill>
          <a:blip r:embed="rId3"/>
          <a:stretch>
            <a:fillRect/>
          </a:stretch>
        </p:blipFill>
        <p:spPr>
          <a:xfrm>
            <a:off x="4851627" y="2717631"/>
            <a:ext cx="2196177" cy="3488870"/>
          </a:xfrm>
          <a:prstGeom prst="rect">
            <a:avLst/>
          </a:prstGeom>
        </p:spPr>
      </p:pic>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4" name="Picture 3">
            <a:extLst>
              <a:ext uri="{FF2B5EF4-FFF2-40B4-BE49-F238E27FC236}">
                <a16:creationId xmlns:a16="http://schemas.microsoft.com/office/drawing/2014/main" id="{A6C1C35C-E0D2-E356-206A-10200EAE1D86}"/>
              </a:ext>
            </a:extLst>
          </p:cNvPr>
          <p:cNvPicPr>
            <a:picLocks noChangeAspect="1"/>
          </p:cNvPicPr>
          <p:nvPr/>
        </p:nvPicPr>
        <p:blipFill>
          <a:blip r:embed="rId3"/>
          <a:stretch>
            <a:fillRect/>
          </a:stretch>
        </p:blipFill>
        <p:spPr>
          <a:xfrm>
            <a:off x="2926215" y="1065273"/>
            <a:ext cx="6753225" cy="4886325"/>
          </a:xfrm>
          <a:prstGeom prst="rect">
            <a:avLst/>
          </a:prstGeom>
        </p:spPr>
      </p:pic>
      <p:sp>
        <p:nvSpPr>
          <p:cNvPr id="5" name="TextBox 4">
            <a:extLst>
              <a:ext uri="{FF2B5EF4-FFF2-40B4-BE49-F238E27FC236}">
                <a16:creationId xmlns:a16="http://schemas.microsoft.com/office/drawing/2014/main" id="{7BAA7B3E-75AA-9302-E0D2-09FBF0B1D448}"/>
              </a:ext>
            </a:extLst>
          </p:cNvPr>
          <p:cNvSpPr txBox="1"/>
          <p:nvPr/>
        </p:nvSpPr>
        <p:spPr>
          <a:xfrm>
            <a:off x="576942" y="368133"/>
            <a:ext cx="4894673" cy="584775"/>
          </a:xfrm>
          <a:prstGeom prst="rect">
            <a:avLst/>
          </a:prstGeom>
          <a:noFill/>
        </p:spPr>
        <p:txBody>
          <a:bodyPr wrap="none" rtlCol="0">
            <a:spAutoFit/>
          </a:bodyPr>
          <a:lstStyle/>
          <a:p>
            <a:r>
              <a:rPr lang="en-US" sz="3200" b="1" dirty="0"/>
              <a:t>Key features of a Hyperbola</a:t>
            </a:r>
          </a:p>
        </p:txBody>
      </p:sp>
    </p:spTree>
    <p:extLst>
      <p:ext uri="{BB962C8B-B14F-4D97-AF65-F5344CB8AC3E}">
        <p14:creationId xmlns:p14="http://schemas.microsoft.com/office/powerpoint/2010/main" val="29527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E951F3-0974-E770-D9F4-2DB1C41BF766}"/>
              </a:ext>
            </a:extLst>
          </p:cNvPr>
          <p:cNvPicPr>
            <a:picLocks noChangeAspect="1"/>
          </p:cNvPicPr>
          <p:nvPr/>
        </p:nvPicPr>
        <p:blipFill>
          <a:blip r:embed="rId3"/>
          <a:stretch>
            <a:fillRect/>
          </a:stretch>
        </p:blipFill>
        <p:spPr>
          <a:xfrm>
            <a:off x="643467" y="458046"/>
            <a:ext cx="10905066" cy="5179907"/>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A3939CEC-A5A4-1B53-69CF-3B774D5F1DD0}"/>
              </a:ext>
            </a:extLst>
          </p:cNvPr>
          <p:cNvPicPr>
            <a:picLocks noChangeAspect="1"/>
          </p:cNvPicPr>
          <p:nvPr/>
        </p:nvPicPr>
        <p:blipFill>
          <a:blip r:embed="rId4"/>
          <a:stretch>
            <a:fillRect/>
          </a:stretch>
        </p:blipFill>
        <p:spPr>
          <a:xfrm>
            <a:off x="7432901" y="2302024"/>
            <a:ext cx="3942669" cy="3813026"/>
          </a:xfrm>
          <a:prstGeom prst="rect">
            <a:avLst/>
          </a:prstGeom>
        </p:spPr>
      </p:pic>
    </p:spTree>
    <p:extLst>
      <p:ext uri="{BB962C8B-B14F-4D97-AF65-F5344CB8AC3E}">
        <p14:creationId xmlns:p14="http://schemas.microsoft.com/office/powerpoint/2010/main" val="429372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E951F3-0974-E770-D9F4-2DB1C41BF766}"/>
              </a:ext>
            </a:extLst>
          </p:cNvPr>
          <p:cNvPicPr>
            <a:picLocks noChangeAspect="1"/>
          </p:cNvPicPr>
          <p:nvPr/>
        </p:nvPicPr>
        <p:blipFill>
          <a:blip r:embed="rId3"/>
          <a:stretch>
            <a:fillRect/>
          </a:stretch>
        </p:blipFill>
        <p:spPr>
          <a:xfrm>
            <a:off x="643467" y="458046"/>
            <a:ext cx="10905066" cy="5179907"/>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579230A3-258F-2026-DCE5-287524F7C8CE}"/>
              </a:ext>
            </a:extLst>
          </p:cNvPr>
          <p:cNvPicPr>
            <a:picLocks noChangeAspect="1"/>
          </p:cNvPicPr>
          <p:nvPr/>
        </p:nvPicPr>
        <p:blipFill>
          <a:blip r:embed="rId4"/>
          <a:stretch>
            <a:fillRect/>
          </a:stretch>
        </p:blipFill>
        <p:spPr>
          <a:xfrm>
            <a:off x="823912" y="1493218"/>
            <a:ext cx="10050917" cy="4144735"/>
          </a:xfrm>
          <a:prstGeom prst="rect">
            <a:avLst/>
          </a:prstGeom>
        </p:spPr>
      </p:pic>
      <p:pic>
        <p:nvPicPr>
          <p:cNvPr id="7" name="Picture 6">
            <a:extLst>
              <a:ext uri="{FF2B5EF4-FFF2-40B4-BE49-F238E27FC236}">
                <a16:creationId xmlns:a16="http://schemas.microsoft.com/office/drawing/2014/main" id="{4C1D1A76-9EBC-60D6-6BE2-54FCF249CDA3}"/>
              </a:ext>
            </a:extLst>
          </p:cNvPr>
          <p:cNvPicPr>
            <a:picLocks noChangeAspect="1"/>
          </p:cNvPicPr>
          <p:nvPr/>
        </p:nvPicPr>
        <p:blipFill>
          <a:blip r:embed="rId5"/>
          <a:stretch>
            <a:fillRect/>
          </a:stretch>
        </p:blipFill>
        <p:spPr>
          <a:xfrm>
            <a:off x="7304314" y="2477352"/>
            <a:ext cx="3984171" cy="3519800"/>
          </a:xfrm>
          <a:prstGeom prst="rect">
            <a:avLst/>
          </a:prstGeom>
        </p:spPr>
      </p:pic>
    </p:spTree>
    <p:extLst>
      <p:ext uri="{BB962C8B-B14F-4D97-AF65-F5344CB8AC3E}">
        <p14:creationId xmlns:p14="http://schemas.microsoft.com/office/powerpoint/2010/main" val="1008031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ED9A2B-FFB0-9D1C-ECAA-99A57235FD90}"/>
              </a:ext>
            </a:extLst>
          </p:cNvPr>
          <p:cNvPicPr>
            <a:picLocks noChangeAspect="1"/>
          </p:cNvPicPr>
          <p:nvPr/>
        </p:nvPicPr>
        <p:blipFill>
          <a:blip r:embed="rId3"/>
          <a:stretch>
            <a:fillRect/>
          </a:stretch>
        </p:blipFill>
        <p:spPr>
          <a:xfrm>
            <a:off x="643467" y="811784"/>
            <a:ext cx="10905066" cy="5234430"/>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223297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EC9FE9A-7360-C336-1DBA-4A4DEC8B6DCA}"/>
              </a:ext>
            </a:extLst>
          </p:cNvPr>
          <p:cNvPicPr>
            <a:picLocks noChangeAspect="1"/>
          </p:cNvPicPr>
          <p:nvPr/>
        </p:nvPicPr>
        <p:blipFill>
          <a:blip r:embed="rId2"/>
          <a:stretch>
            <a:fillRect/>
          </a:stretch>
        </p:blipFill>
        <p:spPr>
          <a:xfrm>
            <a:off x="91848" y="136525"/>
            <a:ext cx="10810875" cy="2152650"/>
          </a:xfrm>
          <a:prstGeom prst="rect">
            <a:avLst/>
          </a:prstGeom>
        </p:spPr>
      </p:pic>
    </p:spTree>
    <p:extLst>
      <p:ext uri="{BB962C8B-B14F-4D97-AF65-F5344CB8AC3E}">
        <p14:creationId xmlns:p14="http://schemas.microsoft.com/office/powerpoint/2010/main" val="3881583470"/>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310</TotalTime>
  <Words>897</Words>
  <Application>Microsoft Office PowerPoint</Application>
  <PresentationFormat>Widescreen</PresentationFormat>
  <Paragraphs>75</Paragraphs>
  <Slides>28</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Arial</vt:lpstr>
      <vt:lpstr>Calibri</vt:lpstr>
      <vt:lpstr>Calibri Light</vt:lpstr>
      <vt:lpstr>MathJax_Main</vt:lpstr>
      <vt:lpstr>MathJax_Math-italic</vt:lpstr>
      <vt:lpstr>Neue Helvetica W01</vt:lpstr>
      <vt:lpstr>Times New Roman</vt:lpstr>
      <vt:lpstr>Theme1</vt:lpstr>
      <vt:lpstr>1_Office Theme</vt:lpstr>
      <vt:lpstr>Office Theme</vt:lpstr>
      <vt:lpstr>Analytic Geometry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30</cp:revision>
  <dcterms:created xsi:type="dcterms:W3CDTF">2023-11-15T21:12:55Z</dcterms:created>
  <dcterms:modified xsi:type="dcterms:W3CDTF">2024-09-06T20:37:33Z</dcterms:modified>
</cp:coreProperties>
</file>