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29"/>
  </p:notesMasterIdLst>
  <p:sldIdLst>
    <p:sldId id="257" r:id="rId4"/>
    <p:sldId id="371" r:id="rId5"/>
    <p:sldId id="281" r:id="rId6"/>
    <p:sldId id="282" r:id="rId7"/>
    <p:sldId id="332" r:id="rId8"/>
    <p:sldId id="344" r:id="rId9"/>
    <p:sldId id="333" r:id="rId10"/>
    <p:sldId id="334" r:id="rId11"/>
    <p:sldId id="335" r:id="rId12"/>
    <p:sldId id="336" r:id="rId13"/>
    <p:sldId id="339" r:id="rId14"/>
    <p:sldId id="337" r:id="rId15"/>
    <p:sldId id="338" r:id="rId16"/>
    <p:sldId id="340" r:id="rId17"/>
    <p:sldId id="341" r:id="rId18"/>
    <p:sldId id="342" r:id="rId19"/>
    <p:sldId id="343" r:id="rId20"/>
    <p:sldId id="346" r:id="rId21"/>
    <p:sldId id="350" r:id="rId22"/>
    <p:sldId id="348" r:id="rId23"/>
    <p:sldId id="349" r:id="rId24"/>
    <p:sldId id="351" r:id="rId25"/>
    <p:sldId id="353" r:id="rId26"/>
    <p:sldId id="271" r:id="rId27"/>
    <p:sldId id="32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A determinant is a real number that can be very useful in mathematics because it has multiple applications, such as calculating area, volume, and other quantities. Here, we will use determinants to reveal whether a matrix is invertible by using the entries of a square matrix to determine whether there is a solution to the system of equations. Perhaps one of the more interesting applications, however, is their use in cryptography. Secure signals or messages are sometimes sent encoded in a matrix. The data can only be decrypted with an invertible matrix and the determinant. For our purposes, we focus on the determinant as an indication of the invertibility of the matrix. Calculating the determinant of a matrix involves following the specific patterns that are outlined in this section.</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No, this method only works for </a:t>
            </a:r>
            <a:r>
              <a:rPr lang="en-US" b="0" i="0" u="none" strike="noStrike" dirty="0">
                <a:solidFill>
                  <a:srgbClr val="424242"/>
                </a:solidFill>
                <a:effectLst/>
                <a:highlight>
                  <a:srgbClr val="EDEDED"/>
                </a:highlight>
                <a:latin typeface="MathJax_Main"/>
              </a:rPr>
              <a:t>2×2</a:t>
            </a:r>
            <a:r>
              <a:rPr lang="en-US" b="0" i="1" dirty="0">
                <a:solidFill>
                  <a:srgbClr val="424242"/>
                </a:solidFill>
                <a:effectLst/>
                <a:highlight>
                  <a:srgbClr val="EDEDED"/>
                </a:highlight>
                <a:latin typeface="Neue Helvetica W01"/>
              </a:rPr>
              <a:t> and </a:t>
            </a:r>
            <a:r>
              <a:rPr lang="en-US" b="0" i="0" u="none" strike="noStrike" dirty="0">
                <a:solidFill>
                  <a:srgbClr val="424242"/>
                </a:solidFill>
                <a:effectLst/>
                <a:highlight>
                  <a:srgbClr val="EDEDED"/>
                </a:highlight>
                <a:latin typeface="MathJax_Main"/>
              </a:rPr>
              <a:t>3×3</a:t>
            </a:r>
            <a:r>
              <a:rPr lang="en-US" b="0" i="1" dirty="0">
                <a:solidFill>
                  <a:srgbClr val="424242"/>
                </a:solidFill>
                <a:effectLst/>
                <a:highlight>
                  <a:srgbClr val="EDEDED"/>
                </a:highlight>
                <a:latin typeface="Neue Helvetica W01"/>
              </a:rPr>
              <a:t> matrices. For larger matrices it is best to use a graphing utility or computer software.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14</a:t>
            </a:fld>
            <a:endParaRPr lang="en-US"/>
          </a:p>
        </p:txBody>
      </p:sp>
    </p:spTree>
    <p:extLst>
      <p:ext uri="{BB962C8B-B14F-4D97-AF65-F5344CB8AC3E}">
        <p14:creationId xmlns:p14="http://schemas.microsoft.com/office/powerpoint/2010/main" val="46653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534"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Systems of Equations </a:t>
            </a:r>
            <a:br>
              <a:rPr lang="en-US" sz="5400" dirty="0"/>
            </a:br>
            <a:r>
              <a:rPr lang="en-US" sz="5400" dirty="0"/>
              <a:t>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11</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5DDCE-B8DA-7371-5B0C-68E77FB6AECC}"/>
              </a:ext>
            </a:extLst>
          </p:cNvPr>
          <p:cNvPicPr>
            <a:picLocks noChangeAspect="1"/>
          </p:cNvPicPr>
          <p:nvPr/>
        </p:nvPicPr>
        <p:blipFill>
          <a:blip r:embed="rId2"/>
          <a:stretch>
            <a:fillRect/>
          </a:stretch>
        </p:blipFill>
        <p:spPr>
          <a:xfrm>
            <a:off x="643467" y="608766"/>
            <a:ext cx="10905066" cy="400761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4A136-22B3-1484-13D1-3D3B6F02621C}"/>
              </a:ext>
            </a:extLst>
          </p:cNvPr>
          <p:cNvPicPr>
            <a:picLocks noChangeAspect="1"/>
          </p:cNvPicPr>
          <p:nvPr/>
        </p:nvPicPr>
        <p:blipFill>
          <a:blip r:embed="rId2"/>
          <a:stretch>
            <a:fillRect/>
          </a:stretch>
        </p:blipFill>
        <p:spPr>
          <a:xfrm>
            <a:off x="545496" y="517580"/>
            <a:ext cx="10905066" cy="556158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33E0DED-C4AF-6C5F-59B2-BE2E6C32A293}"/>
              </a:ext>
            </a:extLst>
          </p:cNvPr>
          <p:cNvPicPr>
            <a:picLocks noChangeAspect="1"/>
          </p:cNvPicPr>
          <p:nvPr/>
        </p:nvPicPr>
        <p:blipFill>
          <a:blip r:embed="rId2"/>
          <a:stretch>
            <a:fillRect/>
          </a:stretch>
        </p:blipFill>
        <p:spPr>
          <a:xfrm>
            <a:off x="146958" y="136525"/>
            <a:ext cx="10134600" cy="31051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EC6F2BF-0966-3698-9E83-022CC3187231}"/>
              </a:ext>
            </a:extLst>
          </p:cNvPr>
          <p:cNvPicPr>
            <a:picLocks noChangeAspect="1"/>
          </p:cNvPicPr>
          <p:nvPr/>
        </p:nvPicPr>
        <p:blipFill>
          <a:blip r:embed="rId2"/>
          <a:stretch>
            <a:fillRect/>
          </a:stretch>
        </p:blipFill>
        <p:spPr>
          <a:xfrm>
            <a:off x="202066" y="136525"/>
            <a:ext cx="10067925" cy="27241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4FA6A0A-C58C-5C6E-9F85-F841C0B86574}"/>
              </a:ext>
            </a:extLst>
          </p:cNvPr>
          <p:cNvPicPr>
            <a:picLocks noChangeAspect="1"/>
          </p:cNvPicPr>
          <p:nvPr/>
        </p:nvPicPr>
        <p:blipFill>
          <a:blip r:embed="rId3"/>
          <a:stretch>
            <a:fillRect/>
          </a:stretch>
        </p:blipFill>
        <p:spPr>
          <a:xfrm>
            <a:off x="673952" y="2168297"/>
            <a:ext cx="10844096" cy="1260703"/>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7E3269-A631-5A87-9E19-FB11B25A7D03}"/>
              </a:ext>
            </a:extLst>
          </p:cNvPr>
          <p:cNvPicPr>
            <a:picLocks noChangeAspect="1"/>
          </p:cNvPicPr>
          <p:nvPr/>
        </p:nvPicPr>
        <p:blipFill>
          <a:blip r:embed="rId2"/>
          <a:stretch>
            <a:fillRect/>
          </a:stretch>
        </p:blipFill>
        <p:spPr>
          <a:xfrm>
            <a:off x="643467" y="743203"/>
            <a:ext cx="10905066" cy="278079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5921B-6DAE-2AF6-6A88-2897A7D6BB25}"/>
              </a:ext>
            </a:extLst>
          </p:cNvPr>
          <p:cNvPicPr>
            <a:picLocks noChangeAspect="1"/>
          </p:cNvPicPr>
          <p:nvPr/>
        </p:nvPicPr>
        <p:blipFill>
          <a:blip r:embed="rId2"/>
          <a:stretch>
            <a:fillRect/>
          </a:stretch>
        </p:blipFill>
        <p:spPr>
          <a:xfrm>
            <a:off x="811187" y="349551"/>
            <a:ext cx="9285112"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B644561-7FA8-E14B-AFFC-E181E15D03AF}"/>
              </a:ext>
            </a:extLst>
          </p:cNvPr>
          <p:cNvPicPr>
            <a:picLocks noChangeAspect="1"/>
          </p:cNvPicPr>
          <p:nvPr/>
        </p:nvPicPr>
        <p:blipFill>
          <a:blip r:embed="rId2"/>
          <a:stretch>
            <a:fillRect/>
          </a:stretch>
        </p:blipFill>
        <p:spPr>
          <a:xfrm>
            <a:off x="221795" y="136525"/>
            <a:ext cx="11153775" cy="3413349"/>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CCB76A8-5D83-36E9-5A13-44ABE1D8A42C}"/>
              </a:ext>
            </a:extLst>
          </p:cNvPr>
          <p:cNvPicPr>
            <a:picLocks noChangeAspect="1"/>
          </p:cNvPicPr>
          <p:nvPr/>
        </p:nvPicPr>
        <p:blipFill>
          <a:blip r:embed="rId2"/>
          <a:stretch>
            <a:fillRect/>
          </a:stretch>
        </p:blipFill>
        <p:spPr>
          <a:xfrm>
            <a:off x="192540" y="136525"/>
            <a:ext cx="11334061" cy="2889704"/>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13D0E52-A66D-95D3-A393-110E0DC70947}"/>
              </a:ext>
            </a:extLst>
          </p:cNvPr>
          <p:cNvPicPr>
            <a:picLocks noChangeAspect="1"/>
          </p:cNvPicPr>
          <p:nvPr/>
        </p:nvPicPr>
        <p:blipFill>
          <a:blip r:embed="rId2"/>
          <a:stretch>
            <a:fillRect/>
          </a:stretch>
        </p:blipFill>
        <p:spPr>
          <a:xfrm>
            <a:off x="175531" y="136525"/>
            <a:ext cx="10895239" cy="297611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534" y="0"/>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11.8 Solving Systems with Cramer's Rule</a:t>
            </a:r>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DCDB09E-D805-5B33-049F-6272994C7D47}"/>
              </a:ext>
            </a:extLst>
          </p:cNvPr>
          <p:cNvPicPr>
            <a:picLocks noChangeAspect="1"/>
          </p:cNvPicPr>
          <p:nvPr/>
        </p:nvPicPr>
        <p:blipFill>
          <a:blip r:embed="rId2"/>
          <a:stretch>
            <a:fillRect/>
          </a:stretch>
        </p:blipFill>
        <p:spPr>
          <a:xfrm>
            <a:off x="162605" y="136525"/>
            <a:ext cx="10734675" cy="334327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9CF34-2D50-7C17-C55E-0B6E38B801F2}"/>
              </a:ext>
            </a:extLst>
          </p:cNvPr>
          <p:cNvPicPr>
            <a:picLocks noChangeAspect="1"/>
          </p:cNvPicPr>
          <p:nvPr/>
        </p:nvPicPr>
        <p:blipFill>
          <a:blip r:embed="rId2"/>
          <a:stretch>
            <a:fillRect/>
          </a:stretch>
        </p:blipFill>
        <p:spPr>
          <a:xfrm>
            <a:off x="643467" y="1629664"/>
            <a:ext cx="10905066" cy="359867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5C4D7A1-C4B4-73C6-956C-10146C079A75}"/>
              </a:ext>
            </a:extLst>
          </p:cNvPr>
          <p:cNvPicPr>
            <a:picLocks noChangeAspect="1"/>
          </p:cNvPicPr>
          <p:nvPr/>
        </p:nvPicPr>
        <p:blipFill>
          <a:blip r:embed="rId2"/>
          <a:stretch>
            <a:fillRect/>
          </a:stretch>
        </p:blipFill>
        <p:spPr>
          <a:xfrm>
            <a:off x="325890" y="136525"/>
            <a:ext cx="10734675" cy="194310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9B229A6-2663-669E-34B3-42CE30DC38D1}"/>
              </a:ext>
            </a:extLst>
          </p:cNvPr>
          <p:cNvPicPr>
            <a:picLocks noChangeAspect="1"/>
          </p:cNvPicPr>
          <p:nvPr/>
        </p:nvPicPr>
        <p:blipFill>
          <a:blip r:embed="rId2"/>
          <a:stretch>
            <a:fillRect/>
          </a:stretch>
        </p:blipFill>
        <p:spPr>
          <a:xfrm>
            <a:off x="167368" y="136525"/>
            <a:ext cx="10725150" cy="360997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980341" y="832284"/>
            <a:ext cx="1028428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Arial" panose="020B0604020202020204" pitchFamily="34" charset="0"/>
              <a:buChar char="•"/>
            </a:pPr>
            <a:r>
              <a:rPr lang="en-US" sz="2800" dirty="0"/>
              <a:t>Evaluate  2 × 2  determinants.</a:t>
            </a:r>
          </a:p>
          <a:p>
            <a:pPr marL="342900" indent="-342900">
              <a:buFont typeface="Arial" panose="020B0604020202020204" pitchFamily="34" charset="0"/>
              <a:buChar char="•"/>
            </a:pPr>
            <a:r>
              <a:rPr lang="en-US" sz="2800" dirty="0"/>
              <a:t>Use Cramer’s Rule to solve a system of equations in two variables.</a:t>
            </a:r>
          </a:p>
          <a:p>
            <a:pPr marL="342900" indent="-342900">
              <a:buFont typeface="Arial" panose="020B0604020202020204" pitchFamily="34" charset="0"/>
              <a:buChar char="•"/>
            </a:pPr>
            <a:r>
              <a:rPr lang="en-US" sz="2800" dirty="0"/>
              <a:t>Evaluate  3 × 3  determinants.</a:t>
            </a:r>
          </a:p>
          <a:p>
            <a:pPr marL="342900" indent="-342900">
              <a:buFont typeface="Arial" panose="020B0604020202020204" pitchFamily="34" charset="0"/>
              <a:buChar char="•"/>
            </a:pPr>
            <a:r>
              <a:rPr lang="en-US" sz="2800" dirty="0"/>
              <a:t>Use Cramer’s Rule to solve a system of three equations in three variables.</a:t>
            </a:r>
          </a:p>
          <a:p>
            <a:pPr marL="342900" indent="-342900">
              <a:buFont typeface="Arial" panose="020B0604020202020204" pitchFamily="34" charset="0"/>
              <a:buChar char="•"/>
            </a:pPr>
            <a:r>
              <a:rPr lang="en-US" sz="2800" dirty="0"/>
              <a:t>Know the properties of determinants.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172919" y="1405806"/>
            <a:ext cx="10267967" cy="3600986"/>
          </a:xfrm>
          <a:prstGeom prst="rect">
            <a:avLst/>
          </a:prstGeom>
          <a:noFill/>
        </p:spPr>
        <p:txBody>
          <a:bodyPr wrap="square">
            <a:spAutoFit/>
          </a:bodyPr>
          <a:lstStyle/>
          <a:p>
            <a:r>
              <a:rPr lang="en-US" sz="3200" dirty="0"/>
              <a:t>What are the learning objectives for this section?</a:t>
            </a:r>
          </a:p>
          <a:p>
            <a:endParaRPr lang="en-US" sz="2800" dirty="0"/>
          </a:p>
          <a:p>
            <a:pPr marL="342900" indent="-342900">
              <a:buFont typeface="Arial" panose="020B0604020202020204" pitchFamily="34" charset="0"/>
              <a:buChar char="•"/>
            </a:pPr>
            <a:r>
              <a:rPr lang="en-US" sz="2800" dirty="0"/>
              <a:t>Evaluate  2 × 2  determinants.</a:t>
            </a:r>
          </a:p>
          <a:p>
            <a:pPr marL="342900" indent="-342900">
              <a:buFont typeface="Arial" panose="020B0604020202020204" pitchFamily="34" charset="0"/>
              <a:buChar char="•"/>
            </a:pPr>
            <a:r>
              <a:rPr lang="en-US" sz="2800" dirty="0"/>
              <a:t>Use Cramer’s Rule to solve a system of equations in two variables.</a:t>
            </a:r>
          </a:p>
          <a:p>
            <a:pPr marL="342900" indent="-342900">
              <a:buFont typeface="Arial" panose="020B0604020202020204" pitchFamily="34" charset="0"/>
              <a:buChar char="•"/>
            </a:pPr>
            <a:r>
              <a:rPr lang="en-US" sz="2800" dirty="0"/>
              <a:t>Evaluate  3 × 3  determinants.</a:t>
            </a:r>
          </a:p>
          <a:p>
            <a:pPr marL="342900" indent="-342900">
              <a:buFont typeface="Arial" panose="020B0604020202020204" pitchFamily="34" charset="0"/>
              <a:buChar char="•"/>
            </a:pPr>
            <a:r>
              <a:rPr lang="en-US" sz="2800" dirty="0"/>
              <a:t>Use Cramer’s Rule to solve a system of three equations in three variables.</a:t>
            </a:r>
          </a:p>
          <a:p>
            <a:pPr marL="342900" indent="-342900">
              <a:buFont typeface="Arial" panose="020B0604020202020204" pitchFamily="34" charset="0"/>
              <a:buChar char="•"/>
            </a:pPr>
            <a:r>
              <a:rPr lang="en-US" sz="2800" dirty="0"/>
              <a:t>Know the properties of determinants.</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5C7D3C-6C0A-32E3-2F0F-3A2C1C97768D}"/>
              </a:ext>
            </a:extLst>
          </p:cNvPr>
          <p:cNvPicPr>
            <a:picLocks noChangeAspect="1"/>
          </p:cNvPicPr>
          <p:nvPr/>
        </p:nvPicPr>
        <p:blipFill>
          <a:blip r:embed="rId3"/>
          <a:stretch>
            <a:fillRect/>
          </a:stretch>
        </p:blipFill>
        <p:spPr>
          <a:xfrm>
            <a:off x="643467" y="729996"/>
            <a:ext cx="10905066" cy="539800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C300DF2-19E7-371E-F8EB-562E1836CC26}"/>
              </a:ext>
            </a:extLst>
          </p:cNvPr>
          <p:cNvPicPr>
            <a:picLocks noChangeAspect="1"/>
          </p:cNvPicPr>
          <p:nvPr/>
        </p:nvPicPr>
        <p:blipFill>
          <a:blip r:embed="rId3"/>
          <a:stretch>
            <a:fillRect/>
          </a:stretch>
        </p:blipFill>
        <p:spPr>
          <a:xfrm>
            <a:off x="242585" y="136525"/>
            <a:ext cx="10763250" cy="301942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5AABAF-1AA9-EEB1-1512-E2F4E7481723}"/>
              </a:ext>
            </a:extLst>
          </p:cNvPr>
          <p:cNvPicPr>
            <a:picLocks noChangeAspect="1"/>
          </p:cNvPicPr>
          <p:nvPr/>
        </p:nvPicPr>
        <p:blipFill>
          <a:blip r:embed="rId2"/>
          <a:stretch>
            <a:fillRect/>
          </a:stretch>
        </p:blipFill>
        <p:spPr>
          <a:xfrm>
            <a:off x="643467" y="641713"/>
            <a:ext cx="10905066" cy="3680458"/>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1B5FC2-1500-98AF-CBAE-D93586D53D05}"/>
              </a:ext>
            </a:extLst>
          </p:cNvPr>
          <p:cNvPicPr>
            <a:picLocks noChangeAspect="1"/>
          </p:cNvPicPr>
          <p:nvPr/>
        </p:nvPicPr>
        <p:blipFill>
          <a:blip r:embed="rId3"/>
          <a:stretch>
            <a:fillRect/>
          </a:stretch>
        </p:blipFill>
        <p:spPr>
          <a:xfrm>
            <a:off x="1010102" y="220491"/>
            <a:ext cx="10171796" cy="595050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604B1D3-A1A8-EED9-75CE-EFE70D5F9BD6}"/>
              </a:ext>
            </a:extLst>
          </p:cNvPr>
          <p:cNvPicPr>
            <a:picLocks noChangeAspect="1"/>
          </p:cNvPicPr>
          <p:nvPr/>
        </p:nvPicPr>
        <p:blipFill>
          <a:blip r:embed="rId2"/>
          <a:stretch>
            <a:fillRect/>
          </a:stretch>
        </p:blipFill>
        <p:spPr>
          <a:xfrm>
            <a:off x="229280" y="136525"/>
            <a:ext cx="10144125" cy="2752725"/>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984908E-ABA1-CECC-140C-8E30E92D45CD}"/>
              </a:ext>
            </a:extLst>
          </p:cNvPr>
          <p:cNvPicPr>
            <a:picLocks noChangeAspect="1"/>
          </p:cNvPicPr>
          <p:nvPr/>
        </p:nvPicPr>
        <p:blipFill>
          <a:blip r:embed="rId2"/>
          <a:stretch>
            <a:fillRect/>
          </a:stretch>
        </p:blipFill>
        <p:spPr>
          <a:xfrm>
            <a:off x="165326" y="136525"/>
            <a:ext cx="10163175" cy="2295525"/>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285</TotalTime>
  <Words>692</Words>
  <Application>Microsoft Office PowerPoint</Application>
  <PresentationFormat>Widescreen</PresentationFormat>
  <Paragraphs>64</Paragraphs>
  <Slides>25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MathJax_Main</vt:lpstr>
      <vt:lpstr>Neue Helvetica W01</vt:lpstr>
      <vt:lpstr>Times New Roman</vt:lpstr>
      <vt:lpstr>Theme1</vt:lpstr>
      <vt:lpstr>1_Office Theme</vt:lpstr>
      <vt:lpstr>Office Theme</vt:lpstr>
      <vt:lpstr>Systems of Equations  and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30</cp:revision>
  <dcterms:created xsi:type="dcterms:W3CDTF">2023-11-15T21:12:55Z</dcterms:created>
  <dcterms:modified xsi:type="dcterms:W3CDTF">2024-09-09T20:43:14Z</dcterms:modified>
</cp:coreProperties>
</file>