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5"/>
  </p:notesMasterIdLst>
  <p:sldIdLst>
    <p:sldId id="257" r:id="rId4"/>
    <p:sldId id="371" r:id="rId5"/>
    <p:sldId id="281" r:id="rId6"/>
    <p:sldId id="282" r:id="rId7"/>
    <p:sldId id="344" r:id="rId8"/>
    <p:sldId id="333" r:id="rId9"/>
    <p:sldId id="332" r:id="rId10"/>
    <p:sldId id="334" r:id="rId11"/>
    <p:sldId id="335" r:id="rId12"/>
    <p:sldId id="337" r:id="rId13"/>
    <p:sldId id="338" r:id="rId14"/>
    <p:sldId id="339" r:id="rId15"/>
    <p:sldId id="340" r:id="rId16"/>
    <p:sldId id="341" r:id="rId17"/>
    <p:sldId id="342" r:id="rId18"/>
    <p:sldId id="343" r:id="rId19"/>
    <p:sldId id="346" r:id="rId20"/>
    <p:sldId id="347" r:id="rId21"/>
    <p:sldId id="349" r:id="rId22"/>
    <p:sldId id="350" r:id="rId23"/>
    <p:sldId id="348" r:id="rId24"/>
    <p:sldId id="351" r:id="rId25"/>
    <p:sldId id="353" r:id="rId26"/>
    <p:sldId id="354" r:id="rId27"/>
    <p:sldId id="356" r:id="rId28"/>
    <p:sldId id="355" r:id="rId29"/>
    <p:sldId id="357" r:id="rId30"/>
    <p:sldId id="359" r:id="rId31"/>
    <p:sldId id="358" r:id="rId32"/>
    <p:sldId id="271" r:id="rId33"/>
    <p:sldId id="32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can now determine whether two matrices are inverses, but how would we find the inverse of a given matrix? Since we know that the product of a matrix and its inverse is the identity matrix, we can find the inverse of a matrix by setting up an equation using matrix multiplication.</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11</a:t>
            </a:fld>
            <a:endParaRPr lang="en-US"/>
          </a:p>
        </p:txBody>
      </p:sp>
    </p:spTree>
    <p:extLst>
      <p:ext uri="{BB962C8B-B14F-4D97-AF65-F5344CB8AC3E}">
        <p14:creationId xmlns:p14="http://schemas.microsoft.com/office/powerpoint/2010/main" val="100126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if the coefficient matrix is not invertible, the system could be inconsistent and have no solution, or be dependent and have infinitely many solutions.</a:t>
            </a:r>
          </a:p>
        </p:txBody>
      </p:sp>
      <p:sp>
        <p:nvSpPr>
          <p:cNvPr id="4" name="Slide Number Placeholder 3"/>
          <p:cNvSpPr>
            <a:spLocks noGrp="1"/>
          </p:cNvSpPr>
          <p:nvPr>
            <p:ph type="sldNum" sz="quarter" idx="5"/>
          </p:nvPr>
        </p:nvSpPr>
        <p:spPr/>
        <p:txBody>
          <a:bodyPr/>
          <a:lstStyle/>
          <a:p>
            <a:fld id="{0528CB4D-4FCA-45CA-9E57-054ECA30A29D}" type="slidenum">
              <a:rPr lang="en-US" smtClean="0"/>
              <a:t>23</a:t>
            </a:fld>
            <a:endParaRPr lang="en-US"/>
          </a:p>
        </p:txBody>
      </p:sp>
    </p:spTree>
    <p:extLst>
      <p:ext uri="{BB962C8B-B14F-4D97-AF65-F5344CB8AC3E}">
        <p14:creationId xmlns:p14="http://schemas.microsoft.com/office/powerpoint/2010/main" val="377399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534"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Systems of Equations </a:t>
            </a:r>
            <a:br>
              <a:rPr lang="en-US" sz="5400" dirty="0"/>
            </a:br>
            <a:r>
              <a:rPr lang="en-US" sz="5400" dirty="0"/>
              <a:t>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11</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5E2AB40-5F1B-A073-5CA3-CF48D6DFDF7E}"/>
              </a:ext>
            </a:extLst>
          </p:cNvPr>
          <p:cNvPicPr>
            <a:picLocks noChangeAspect="1"/>
          </p:cNvPicPr>
          <p:nvPr/>
        </p:nvPicPr>
        <p:blipFill>
          <a:blip r:embed="rId2"/>
          <a:stretch>
            <a:fillRect/>
          </a:stretch>
        </p:blipFill>
        <p:spPr>
          <a:xfrm>
            <a:off x="270782" y="136525"/>
            <a:ext cx="10801350" cy="242887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693C659-5057-1C0D-9D64-A0D0F5A4131F}"/>
              </a:ext>
            </a:extLst>
          </p:cNvPr>
          <p:cNvPicPr>
            <a:picLocks noChangeAspect="1"/>
          </p:cNvPicPr>
          <p:nvPr/>
        </p:nvPicPr>
        <p:blipFill>
          <a:blip r:embed="rId3"/>
          <a:stretch>
            <a:fillRect/>
          </a:stretch>
        </p:blipFill>
        <p:spPr>
          <a:xfrm>
            <a:off x="189082" y="136525"/>
            <a:ext cx="10763250" cy="2924175"/>
          </a:xfrm>
          <a:prstGeom prst="rect">
            <a:avLst/>
          </a:prstGeom>
        </p:spPr>
      </p:pic>
      <p:pic>
        <p:nvPicPr>
          <p:cNvPr id="6" name="Picture 5">
            <a:extLst>
              <a:ext uri="{FF2B5EF4-FFF2-40B4-BE49-F238E27FC236}">
                <a16:creationId xmlns:a16="http://schemas.microsoft.com/office/drawing/2014/main" id="{C77A060E-696E-4935-E60E-652E4235733D}"/>
              </a:ext>
            </a:extLst>
          </p:cNvPr>
          <p:cNvPicPr>
            <a:picLocks noChangeAspect="1"/>
          </p:cNvPicPr>
          <p:nvPr/>
        </p:nvPicPr>
        <p:blipFill>
          <a:blip r:embed="rId4"/>
          <a:stretch>
            <a:fillRect/>
          </a:stretch>
        </p:blipFill>
        <p:spPr>
          <a:xfrm>
            <a:off x="1073603" y="3079750"/>
            <a:ext cx="4057650" cy="10858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A16BC-B147-62F0-77B7-1D3FCA38D0FC}"/>
              </a:ext>
            </a:extLst>
          </p:cNvPr>
          <p:cNvPicPr>
            <a:picLocks noChangeAspect="1"/>
          </p:cNvPicPr>
          <p:nvPr/>
        </p:nvPicPr>
        <p:blipFill>
          <a:blip r:embed="rId2"/>
          <a:stretch>
            <a:fillRect/>
          </a:stretch>
        </p:blipFill>
        <p:spPr>
          <a:xfrm>
            <a:off x="643467" y="592194"/>
            <a:ext cx="10905066" cy="428023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57CE0F96-8C94-F6A7-F929-07BB5FEB0E62}"/>
              </a:ext>
            </a:extLst>
          </p:cNvPr>
          <p:cNvPicPr>
            <a:picLocks noChangeAspect="1"/>
          </p:cNvPicPr>
          <p:nvPr/>
        </p:nvPicPr>
        <p:blipFill>
          <a:blip r:embed="rId2"/>
          <a:stretch>
            <a:fillRect/>
          </a:stretch>
        </p:blipFill>
        <p:spPr>
          <a:xfrm>
            <a:off x="395117" y="1009537"/>
            <a:ext cx="5700883" cy="3352119"/>
          </a:xfrm>
          <a:prstGeom prst="rect">
            <a:avLst/>
          </a:prstGeom>
        </p:spPr>
      </p:pic>
      <p:pic>
        <p:nvPicPr>
          <p:cNvPr id="8" name="Picture 7">
            <a:extLst>
              <a:ext uri="{FF2B5EF4-FFF2-40B4-BE49-F238E27FC236}">
                <a16:creationId xmlns:a16="http://schemas.microsoft.com/office/drawing/2014/main" id="{0736C71F-3A99-54AF-84EE-1B6B958BEAF9}"/>
              </a:ext>
            </a:extLst>
          </p:cNvPr>
          <p:cNvPicPr>
            <a:picLocks noChangeAspect="1"/>
          </p:cNvPicPr>
          <p:nvPr/>
        </p:nvPicPr>
        <p:blipFill>
          <a:blip r:embed="rId3"/>
          <a:stretch>
            <a:fillRect/>
          </a:stretch>
        </p:blipFill>
        <p:spPr>
          <a:xfrm>
            <a:off x="6258610" y="2006885"/>
            <a:ext cx="5933390" cy="3352118"/>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5B3B70-D4A5-5096-B7D5-3A961AFC7519}"/>
              </a:ext>
            </a:extLst>
          </p:cNvPr>
          <p:cNvPicPr>
            <a:picLocks noChangeAspect="1"/>
          </p:cNvPicPr>
          <p:nvPr/>
        </p:nvPicPr>
        <p:blipFill>
          <a:blip r:embed="rId2"/>
          <a:stretch>
            <a:fillRect/>
          </a:stretch>
        </p:blipFill>
        <p:spPr>
          <a:xfrm>
            <a:off x="643467" y="586606"/>
            <a:ext cx="10905066" cy="444381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71EB57B-C530-8E62-3BDA-F4B8BB380E8E}"/>
              </a:ext>
            </a:extLst>
          </p:cNvPr>
          <p:cNvPicPr>
            <a:picLocks noChangeAspect="1"/>
          </p:cNvPicPr>
          <p:nvPr/>
        </p:nvPicPr>
        <p:blipFill>
          <a:blip r:embed="rId2"/>
          <a:stretch>
            <a:fillRect/>
          </a:stretch>
        </p:blipFill>
        <p:spPr>
          <a:xfrm>
            <a:off x="217033" y="136525"/>
            <a:ext cx="10734675" cy="28194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FF0610A-9A6B-7C57-2292-4D08B1A2BD5D}"/>
              </a:ext>
            </a:extLst>
          </p:cNvPr>
          <p:cNvPicPr>
            <a:picLocks noChangeAspect="1"/>
          </p:cNvPicPr>
          <p:nvPr/>
        </p:nvPicPr>
        <p:blipFill>
          <a:blip r:embed="rId2"/>
          <a:stretch>
            <a:fillRect/>
          </a:stretch>
        </p:blipFill>
        <p:spPr>
          <a:xfrm>
            <a:off x="76200" y="136525"/>
            <a:ext cx="10820400" cy="26955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E6945FA-0843-DEE2-3C38-75E86A5E49FF}"/>
              </a:ext>
            </a:extLst>
          </p:cNvPr>
          <p:cNvPicPr>
            <a:picLocks noChangeAspect="1"/>
          </p:cNvPicPr>
          <p:nvPr/>
        </p:nvPicPr>
        <p:blipFill>
          <a:blip r:embed="rId2"/>
          <a:stretch>
            <a:fillRect/>
          </a:stretch>
        </p:blipFill>
        <p:spPr>
          <a:xfrm>
            <a:off x="305479" y="136525"/>
            <a:ext cx="10753725" cy="29813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A09925-1A1B-3D7C-79EB-A7824637FA77}"/>
              </a:ext>
            </a:extLst>
          </p:cNvPr>
          <p:cNvPicPr>
            <a:picLocks noChangeAspect="1"/>
          </p:cNvPicPr>
          <p:nvPr/>
        </p:nvPicPr>
        <p:blipFill>
          <a:blip r:embed="rId2"/>
          <a:stretch>
            <a:fillRect/>
          </a:stretch>
        </p:blipFill>
        <p:spPr>
          <a:xfrm>
            <a:off x="480181" y="256322"/>
            <a:ext cx="10905066" cy="556158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11BC9A-B661-884D-15FE-019751E4BDE7}"/>
              </a:ext>
            </a:extLst>
          </p:cNvPr>
          <p:cNvPicPr>
            <a:picLocks noChangeAspect="1"/>
          </p:cNvPicPr>
          <p:nvPr/>
        </p:nvPicPr>
        <p:blipFill>
          <a:blip r:embed="rId2"/>
          <a:stretch>
            <a:fillRect/>
          </a:stretch>
        </p:blipFill>
        <p:spPr>
          <a:xfrm>
            <a:off x="643467" y="1861396"/>
            <a:ext cx="10905066" cy="313520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534" y="0"/>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11.7 Solving Systems with Inverses</a:t>
            </a:r>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0550AE3-8FB1-28C7-D6C4-2384C878D204}"/>
              </a:ext>
            </a:extLst>
          </p:cNvPr>
          <p:cNvPicPr>
            <a:picLocks noChangeAspect="1"/>
          </p:cNvPicPr>
          <p:nvPr/>
        </p:nvPicPr>
        <p:blipFill>
          <a:blip r:embed="rId2"/>
          <a:stretch>
            <a:fillRect/>
          </a:stretch>
        </p:blipFill>
        <p:spPr>
          <a:xfrm>
            <a:off x="195262" y="136525"/>
            <a:ext cx="10734675" cy="32385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E75C7B7-A111-92EE-4603-606B0F64F411}"/>
              </a:ext>
            </a:extLst>
          </p:cNvPr>
          <p:cNvPicPr>
            <a:picLocks noChangeAspect="1"/>
          </p:cNvPicPr>
          <p:nvPr/>
        </p:nvPicPr>
        <p:blipFill>
          <a:blip r:embed="rId2"/>
          <a:stretch>
            <a:fillRect/>
          </a:stretch>
        </p:blipFill>
        <p:spPr>
          <a:xfrm>
            <a:off x="200025" y="136525"/>
            <a:ext cx="10725150" cy="298132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EA227C-E403-4E19-05EA-D21CE08E2ADA}"/>
              </a:ext>
            </a:extLst>
          </p:cNvPr>
          <p:cNvPicPr>
            <a:picLocks noChangeAspect="1"/>
          </p:cNvPicPr>
          <p:nvPr/>
        </p:nvPicPr>
        <p:blipFill>
          <a:blip r:embed="rId2"/>
          <a:stretch>
            <a:fillRect/>
          </a:stretch>
        </p:blipFill>
        <p:spPr>
          <a:xfrm>
            <a:off x="643467" y="879940"/>
            <a:ext cx="10905066" cy="5098119"/>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17D4988-B969-0CA3-431E-EC1EFF199F5E}"/>
              </a:ext>
            </a:extLst>
          </p:cNvPr>
          <p:cNvPicPr>
            <a:picLocks noChangeAspect="1"/>
          </p:cNvPicPr>
          <p:nvPr/>
        </p:nvPicPr>
        <p:blipFill>
          <a:blip r:embed="rId3"/>
          <a:stretch>
            <a:fillRect/>
          </a:stretch>
        </p:blipFill>
        <p:spPr>
          <a:xfrm>
            <a:off x="695325" y="2260826"/>
            <a:ext cx="10801350" cy="124777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5DAA3E4-E831-86B9-1F51-35CAF5A425F9}"/>
              </a:ext>
            </a:extLst>
          </p:cNvPr>
          <p:cNvPicPr>
            <a:picLocks noChangeAspect="1"/>
          </p:cNvPicPr>
          <p:nvPr/>
        </p:nvPicPr>
        <p:blipFill>
          <a:blip r:embed="rId2"/>
          <a:stretch>
            <a:fillRect/>
          </a:stretch>
        </p:blipFill>
        <p:spPr>
          <a:xfrm>
            <a:off x="257276" y="136525"/>
            <a:ext cx="10772775" cy="291465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1E18307-8291-66BE-1C3A-D6B153850DA6}"/>
              </a:ext>
            </a:extLst>
          </p:cNvPr>
          <p:cNvPicPr>
            <a:picLocks noChangeAspect="1"/>
          </p:cNvPicPr>
          <p:nvPr/>
        </p:nvPicPr>
        <p:blipFill>
          <a:blip r:embed="rId2"/>
          <a:stretch>
            <a:fillRect/>
          </a:stretch>
        </p:blipFill>
        <p:spPr>
          <a:xfrm>
            <a:off x="438150" y="642937"/>
            <a:ext cx="11315700" cy="55721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15BECAF-8C36-D2D0-DB95-AE5F791A0914}"/>
              </a:ext>
            </a:extLst>
          </p:cNvPr>
          <p:cNvPicPr>
            <a:picLocks noChangeAspect="1"/>
          </p:cNvPicPr>
          <p:nvPr/>
        </p:nvPicPr>
        <p:blipFill>
          <a:blip r:embed="rId2"/>
          <a:stretch>
            <a:fillRect/>
          </a:stretch>
        </p:blipFill>
        <p:spPr>
          <a:xfrm>
            <a:off x="228716" y="136525"/>
            <a:ext cx="10744200" cy="315277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5579945-2FB5-A8C9-FD32-095DE004BDA7}"/>
              </a:ext>
            </a:extLst>
          </p:cNvPr>
          <p:cNvPicPr>
            <a:picLocks noChangeAspect="1"/>
          </p:cNvPicPr>
          <p:nvPr/>
        </p:nvPicPr>
        <p:blipFill>
          <a:blip r:embed="rId2"/>
          <a:stretch>
            <a:fillRect/>
          </a:stretch>
        </p:blipFill>
        <p:spPr>
          <a:xfrm>
            <a:off x="184376" y="136525"/>
            <a:ext cx="10734675" cy="275272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DE1D6E-6108-9FD5-674D-636401295FBD}"/>
              </a:ext>
            </a:extLst>
          </p:cNvPr>
          <p:cNvPicPr>
            <a:picLocks noChangeAspect="1"/>
          </p:cNvPicPr>
          <p:nvPr/>
        </p:nvPicPr>
        <p:blipFill>
          <a:blip r:embed="rId2"/>
          <a:stretch>
            <a:fillRect/>
          </a:stretch>
        </p:blipFill>
        <p:spPr>
          <a:xfrm>
            <a:off x="643467" y="1875027"/>
            <a:ext cx="10905066" cy="310794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EDAABCC-0745-CB9A-28DF-EAC999F9D590}"/>
              </a:ext>
            </a:extLst>
          </p:cNvPr>
          <p:cNvPicPr>
            <a:picLocks noChangeAspect="1"/>
          </p:cNvPicPr>
          <p:nvPr/>
        </p:nvPicPr>
        <p:blipFill>
          <a:blip r:embed="rId2"/>
          <a:stretch>
            <a:fillRect/>
          </a:stretch>
        </p:blipFill>
        <p:spPr>
          <a:xfrm>
            <a:off x="230641" y="136525"/>
            <a:ext cx="10772775" cy="357187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532843" y="1280203"/>
            <a:ext cx="9126313" cy="2246769"/>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Find the inverse of a matrix.</a:t>
            </a:r>
          </a:p>
          <a:p>
            <a:pPr marL="457200" indent="-457200">
              <a:buFont typeface="Arial" panose="020B0604020202020204" pitchFamily="34" charset="0"/>
              <a:buChar char="•"/>
            </a:pPr>
            <a:r>
              <a:rPr lang="en-US" sz="2800" dirty="0"/>
              <a:t>Solve a system of linear equations using an inverse matrix.</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9106724" cy="2739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Find the inverse of a matrix.</a:t>
            </a:r>
          </a:p>
          <a:p>
            <a:pPr marL="457200" indent="-457200">
              <a:buFont typeface="Arial" panose="020B0604020202020204" pitchFamily="34" charset="0"/>
              <a:buChar char="•"/>
            </a:pPr>
            <a:r>
              <a:rPr lang="en-US" sz="2800" dirty="0"/>
              <a:t>Solve a system of linear equations using an inverse matrix.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0EE925-FE44-4B3D-ED86-2BD59E770DD1}"/>
              </a:ext>
            </a:extLst>
          </p:cNvPr>
          <p:cNvPicPr>
            <a:picLocks noChangeAspect="1"/>
          </p:cNvPicPr>
          <p:nvPr/>
        </p:nvPicPr>
        <p:blipFill>
          <a:blip r:embed="rId3"/>
          <a:stretch>
            <a:fillRect/>
          </a:stretch>
        </p:blipFill>
        <p:spPr>
          <a:xfrm>
            <a:off x="643467" y="586510"/>
            <a:ext cx="10905066" cy="455286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E5CC5-7256-BE84-F558-3EA0288C665C}"/>
              </a:ext>
            </a:extLst>
          </p:cNvPr>
          <p:cNvPicPr>
            <a:picLocks noChangeAspect="1"/>
          </p:cNvPicPr>
          <p:nvPr/>
        </p:nvPicPr>
        <p:blipFill>
          <a:blip r:embed="rId2"/>
          <a:stretch>
            <a:fillRect/>
          </a:stretch>
        </p:blipFill>
        <p:spPr>
          <a:xfrm>
            <a:off x="643467" y="1238165"/>
            <a:ext cx="10905066" cy="3162468"/>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D6723-C5C8-EF02-C871-EEB50D3A55B3}"/>
              </a:ext>
            </a:extLst>
          </p:cNvPr>
          <p:cNvPicPr>
            <a:picLocks noChangeAspect="1"/>
          </p:cNvPicPr>
          <p:nvPr/>
        </p:nvPicPr>
        <p:blipFill>
          <a:blip r:embed="rId3"/>
          <a:stretch>
            <a:fillRect/>
          </a:stretch>
        </p:blipFill>
        <p:spPr>
          <a:xfrm>
            <a:off x="643467" y="839046"/>
            <a:ext cx="10905066" cy="517990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2368BE5-CE33-4124-3989-1D318FF4DADA}"/>
              </a:ext>
            </a:extLst>
          </p:cNvPr>
          <p:cNvPicPr>
            <a:picLocks noChangeAspect="1"/>
          </p:cNvPicPr>
          <p:nvPr/>
        </p:nvPicPr>
        <p:blipFill>
          <a:blip r:embed="rId3"/>
          <a:stretch>
            <a:fillRect/>
          </a:stretch>
        </p:blipFill>
        <p:spPr>
          <a:xfrm>
            <a:off x="137432" y="136525"/>
            <a:ext cx="10763250" cy="29718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AE6D3-B7DA-8B16-530A-5E192E6D928D}"/>
              </a:ext>
            </a:extLst>
          </p:cNvPr>
          <p:cNvPicPr>
            <a:picLocks noChangeAspect="1"/>
          </p:cNvPicPr>
          <p:nvPr/>
        </p:nvPicPr>
        <p:blipFill>
          <a:blip r:embed="rId2"/>
          <a:stretch>
            <a:fillRect/>
          </a:stretch>
        </p:blipFill>
        <p:spPr>
          <a:xfrm>
            <a:off x="643467" y="2174917"/>
            <a:ext cx="10905066" cy="250816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BBE8D49-1EE6-68EE-C21B-285F38DE2661}"/>
              </a:ext>
            </a:extLst>
          </p:cNvPr>
          <p:cNvPicPr>
            <a:picLocks noChangeAspect="1"/>
          </p:cNvPicPr>
          <p:nvPr/>
        </p:nvPicPr>
        <p:blipFill>
          <a:blip r:embed="rId2"/>
          <a:stretch>
            <a:fillRect/>
          </a:stretch>
        </p:blipFill>
        <p:spPr>
          <a:xfrm>
            <a:off x="194582" y="136525"/>
            <a:ext cx="10801350" cy="294322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289</TotalTime>
  <Words>620</Words>
  <Application>Microsoft Office PowerPoint</Application>
  <PresentationFormat>Widescreen</PresentationFormat>
  <Paragraphs>66</Paragraphs>
  <Slides>31</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Neue Helvetica W01</vt:lpstr>
      <vt:lpstr>Times New Roman</vt:lpstr>
      <vt:lpstr>Theme1</vt:lpstr>
      <vt:lpstr>1_Office Theme</vt:lpstr>
      <vt:lpstr>Office Theme</vt:lpstr>
      <vt:lpstr>Systems of Equations  and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30</cp:revision>
  <dcterms:created xsi:type="dcterms:W3CDTF">2023-11-15T21:12:55Z</dcterms:created>
  <dcterms:modified xsi:type="dcterms:W3CDTF">2024-09-09T20:30:01Z</dcterms:modified>
</cp:coreProperties>
</file>