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4"/>
  </p:notesMasterIdLst>
  <p:sldIdLst>
    <p:sldId id="257" r:id="rId4"/>
    <p:sldId id="371" r:id="rId5"/>
    <p:sldId id="281" r:id="rId6"/>
    <p:sldId id="344" r:id="rId7"/>
    <p:sldId id="282" r:id="rId8"/>
    <p:sldId id="332" r:id="rId9"/>
    <p:sldId id="334" r:id="rId10"/>
    <p:sldId id="335" r:id="rId11"/>
    <p:sldId id="337" r:id="rId12"/>
    <p:sldId id="333" r:id="rId13"/>
    <p:sldId id="336" r:id="rId14"/>
    <p:sldId id="339" r:id="rId15"/>
    <p:sldId id="338" r:id="rId16"/>
    <p:sldId id="340" r:id="rId17"/>
    <p:sldId id="341" r:id="rId18"/>
    <p:sldId id="342" r:id="rId19"/>
    <p:sldId id="343" r:id="rId20"/>
    <p:sldId id="346" r:id="rId21"/>
    <p:sldId id="350" r:id="rId22"/>
    <p:sldId id="348" r:id="rId23"/>
    <p:sldId id="351" r:id="rId24"/>
    <p:sldId id="353" r:id="rId25"/>
    <p:sldId id="354" r:id="rId26"/>
    <p:sldId id="345" r:id="rId27"/>
    <p:sldId id="356" r:id="rId28"/>
    <p:sldId id="355" r:id="rId29"/>
    <p:sldId id="357" r:id="rId30"/>
    <p:sldId id="358" r:id="rId31"/>
    <p:sldId id="271" r:id="rId32"/>
    <p:sldId id="32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5</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We can use augmented matrices to help us solve systems of equations because they simplify operations when the systems are not encumbered by the variables. However, it is important to understand how to move back and forth between formats in order to make finding solutions smoother and more intuitive. Here, we will use the information in an augmented matrix to write the system of equations in standard form.</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8</a:t>
            </a:fld>
            <a:endParaRPr lang="en-US"/>
          </a:p>
        </p:txBody>
      </p:sp>
    </p:spTree>
    <p:extLst>
      <p:ext uri="{BB962C8B-B14F-4D97-AF65-F5344CB8AC3E}">
        <p14:creationId xmlns:p14="http://schemas.microsoft.com/office/powerpoint/2010/main" val="71120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10</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We have seen how to write a system of equations with an augmented matrix, and then how to use row operations and back-substitution to obtain row-echelon form. Now, we will take row-echelon form a step farther to solve a 3 by 3 system of linear equations. The general idea is to eliminate all but one variable using row operations and then back-substitute to solve for the other variables.</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20</a:t>
            </a:fld>
            <a:endParaRPr lang="en-US"/>
          </a:p>
        </p:txBody>
      </p:sp>
    </p:spTree>
    <p:extLst>
      <p:ext uri="{BB962C8B-B14F-4D97-AF65-F5344CB8AC3E}">
        <p14:creationId xmlns:p14="http://schemas.microsoft.com/office/powerpoint/2010/main" val="117954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424242"/>
                </a:solidFill>
                <a:effectLst/>
                <a:highlight>
                  <a:srgbClr val="EDEDED"/>
                </a:highlight>
                <a:latin typeface="Neue Helvetica W01"/>
              </a:rPr>
              <a:t>Yes, a system of linear equations of any size can be solved by Gaussian elimination.</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23</a:t>
            </a:fld>
            <a:endParaRPr lang="en-US"/>
          </a:p>
        </p:txBody>
      </p:sp>
    </p:spTree>
    <p:extLst>
      <p:ext uri="{BB962C8B-B14F-4D97-AF65-F5344CB8AC3E}">
        <p14:creationId xmlns:p14="http://schemas.microsoft.com/office/powerpoint/2010/main" val="23411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9/9/2024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9/9/2024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9/9/2024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9/9/2024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9/9/2024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9/9/2024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9/9/2024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9/9/2024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9/9/2024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9/9/2024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1534"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Systems of Equations </a:t>
            </a:r>
            <a:br>
              <a:rPr lang="en-US" sz="5400" dirty="0"/>
            </a:br>
            <a:r>
              <a:rPr lang="en-US" sz="5400" dirty="0"/>
              <a:t>and Inequalities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11</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9CC9BD-6D86-8C0D-5DE9-5E2A202753C4}"/>
              </a:ext>
            </a:extLst>
          </p:cNvPr>
          <p:cNvPicPr>
            <a:picLocks noChangeAspect="1"/>
          </p:cNvPicPr>
          <p:nvPr/>
        </p:nvPicPr>
        <p:blipFill>
          <a:blip r:embed="rId3"/>
          <a:stretch>
            <a:fillRect/>
          </a:stretch>
        </p:blipFill>
        <p:spPr>
          <a:xfrm>
            <a:off x="643467" y="679183"/>
            <a:ext cx="10905066" cy="438928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293722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2702EA-515D-726A-6C11-42342EB939D2}"/>
              </a:ext>
            </a:extLst>
          </p:cNvPr>
          <p:cNvPicPr>
            <a:picLocks noChangeAspect="1"/>
          </p:cNvPicPr>
          <p:nvPr/>
        </p:nvPicPr>
        <p:blipFill>
          <a:blip r:embed="rId2"/>
          <a:stretch>
            <a:fillRect/>
          </a:stretch>
        </p:blipFill>
        <p:spPr>
          <a:xfrm>
            <a:off x="643467" y="894733"/>
            <a:ext cx="10905066" cy="376224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9A3719-4E17-C3D0-A7FC-35521DD088C1}"/>
              </a:ext>
            </a:extLst>
          </p:cNvPr>
          <p:cNvPicPr>
            <a:picLocks noChangeAspect="1"/>
          </p:cNvPicPr>
          <p:nvPr/>
        </p:nvPicPr>
        <p:blipFill>
          <a:blip r:embed="rId2"/>
          <a:stretch>
            <a:fillRect/>
          </a:stretch>
        </p:blipFill>
        <p:spPr>
          <a:xfrm>
            <a:off x="643467" y="1234355"/>
            <a:ext cx="10905066" cy="438928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8EEAD4-6207-58F1-AD17-6405ECE94E64}"/>
              </a:ext>
            </a:extLst>
          </p:cNvPr>
          <p:cNvPicPr>
            <a:picLocks noChangeAspect="1"/>
          </p:cNvPicPr>
          <p:nvPr/>
        </p:nvPicPr>
        <p:blipFill>
          <a:blip r:embed="rId2"/>
          <a:stretch>
            <a:fillRect/>
          </a:stretch>
        </p:blipFill>
        <p:spPr>
          <a:xfrm>
            <a:off x="643467" y="1111673"/>
            <a:ext cx="10905066" cy="463465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266377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C60E3BF-521A-BEEF-9D6C-F9C2C13A867C}"/>
              </a:ext>
            </a:extLst>
          </p:cNvPr>
          <p:cNvPicPr>
            <a:picLocks noChangeAspect="1"/>
          </p:cNvPicPr>
          <p:nvPr/>
        </p:nvPicPr>
        <p:blipFill>
          <a:blip r:embed="rId2"/>
          <a:stretch>
            <a:fillRect/>
          </a:stretch>
        </p:blipFill>
        <p:spPr>
          <a:xfrm>
            <a:off x="221116" y="136525"/>
            <a:ext cx="10791825" cy="3048000"/>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33E0438-DA0A-EDC1-C8FB-587FA15924C9}"/>
              </a:ext>
            </a:extLst>
          </p:cNvPr>
          <p:cNvPicPr>
            <a:picLocks noChangeAspect="1"/>
          </p:cNvPicPr>
          <p:nvPr/>
        </p:nvPicPr>
        <p:blipFill>
          <a:blip r:embed="rId2"/>
          <a:stretch>
            <a:fillRect/>
          </a:stretch>
        </p:blipFill>
        <p:spPr>
          <a:xfrm>
            <a:off x="212271" y="136525"/>
            <a:ext cx="10744200" cy="240030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321F4B2-5938-8B1C-B0F7-60B88BA0CE7F}"/>
              </a:ext>
            </a:extLst>
          </p:cNvPr>
          <p:cNvPicPr>
            <a:picLocks noChangeAspect="1"/>
          </p:cNvPicPr>
          <p:nvPr/>
        </p:nvPicPr>
        <p:blipFill>
          <a:blip r:embed="rId2"/>
          <a:stretch>
            <a:fillRect/>
          </a:stretch>
        </p:blipFill>
        <p:spPr>
          <a:xfrm>
            <a:off x="165327" y="136525"/>
            <a:ext cx="10772775" cy="2924175"/>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16BC133-7CF5-F308-1D41-4B5241440224}"/>
              </a:ext>
            </a:extLst>
          </p:cNvPr>
          <p:cNvPicPr>
            <a:picLocks noChangeAspect="1"/>
          </p:cNvPicPr>
          <p:nvPr/>
        </p:nvPicPr>
        <p:blipFill>
          <a:blip r:embed="rId2"/>
          <a:stretch>
            <a:fillRect/>
          </a:stretch>
        </p:blipFill>
        <p:spPr>
          <a:xfrm>
            <a:off x="235403" y="136525"/>
            <a:ext cx="10763250" cy="3048000"/>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86616E6-EA84-357D-6660-D274AFA69048}"/>
              </a:ext>
            </a:extLst>
          </p:cNvPr>
          <p:cNvPicPr>
            <a:picLocks noChangeAspect="1"/>
          </p:cNvPicPr>
          <p:nvPr/>
        </p:nvPicPr>
        <p:blipFill>
          <a:blip r:embed="rId2"/>
          <a:stretch>
            <a:fillRect/>
          </a:stretch>
        </p:blipFill>
        <p:spPr>
          <a:xfrm>
            <a:off x="214312" y="136525"/>
            <a:ext cx="10848975" cy="3629025"/>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0E7117B-32E1-DE89-907C-82904A329DC9}"/>
              </a:ext>
            </a:extLst>
          </p:cNvPr>
          <p:cNvPicPr>
            <a:picLocks noChangeAspect="1"/>
          </p:cNvPicPr>
          <p:nvPr/>
        </p:nvPicPr>
        <p:blipFill>
          <a:blip r:embed="rId2"/>
          <a:stretch>
            <a:fillRect/>
          </a:stretch>
        </p:blipFill>
        <p:spPr>
          <a:xfrm>
            <a:off x="171450" y="136525"/>
            <a:ext cx="10782300" cy="2790825"/>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1534" y="0"/>
            <a:ext cx="12188932" cy="6856614"/>
          </a:xfrm>
          <a:prstGeom prst="rect">
            <a:avLst/>
          </a:prstGeom>
        </p:spPr>
      </p:pic>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5336" y="2859932"/>
            <a:ext cx="9781327" cy="3087789"/>
          </a:xfrm>
        </p:spPr>
        <p:txBody>
          <a:bodyPr anchor="t">
            <a:normAutofit/>
          </a:bodyPr>
          <a:lstStyle/>
          <a:p>
            <a:r>
              <a:rPr lang="en-US" sz="3600" dirty="0"/>
              <a:t>11.6 Solving Systems with Gaussian Elimination</a:t>
            </a:r>
            <a:endParaRPr lang="en-US" sz="2800" dirty="0"/>
          </a:p>
          <a:p>
            <a:endParaRPr lang="en-US" sz="2800" dirty="0"/>
          </a:p>
          <a:p>
            <a:endParaRPr lang="en-US" sz="2800" dirty="0">
              <a:solidFill>
                <a:schemeClr val="bg1"/>
              </a:solidFill>
            </a:endParaRPr>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326931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E07B8F7C-552E-4828-B78E-8387C7AC1FE2}"/>
              </a:ext>
            </a:extLst>
          </p:cNvPr>
          <p:cNvPicPr>
            <a:picLocks noChangeAspect="1"/>
          </p:cNvPicPr>
          <p:nvPr/>
        </p:nvPicPr>
        <p:blipFill>
          <a:blip r:embed="rId3"/>
          <a:stretch>
            <a:fillRect/>
          </a:stretch>
        </p:blipFill>
        <p:spPr>
          <a:xfrm>
            <a:off x="282348" y="136525"/>
            <a:ext cx="10734675" cy="3943350"/>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A66A9FEE-4747-3F0C-3B14-B96DD151491D}"/>
              </a:ext>
            </a:extLst>
          </p:cNvPr>
          <p:cNvPicPr>
            <a:picLocks noChangeAspect="1"/>
          </p:cNvPicPr>
          <p:nvPr/>
        </p:nvPicPr>
        <p:blipFill>
          <a:blip r:embed="rId2"/>
          <a:stretch>
            <a:fillRect/>
          </a:stretch>
        </p:blipFill>
        <p:spPr>
          <a:xfrm>
            <a:off x="191180" y="136525"/>
            <a:ext cx="10829925" cy="3571875"/>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641408D2-7111-09B8-36B7-F7091A0A63D8}"/>
              </a:ext>
            </a:extLst>
          </p:cNvPr>
          <p:cNvPicPr>
            <a:picLocks noChangeAspect="1"/>
          </p:cNvPicPr>
          <p:nvPr/>
        </p:nvPicPr>
        <p:blipFill>
          <a:blip r:embed="rId2"/>
          <a:stretch>
            <a:fillRect/>
          </a:stretch>
        </p:blipFill>
        <p:spPr>
          <a:xfrm>
            <a:off x="196622" y="136525"/>
            <a:ext cx="10753725" cy="2876550"/>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F5AF695A-ECDD-AC16-B3E3-28DBFA0065CB}"/>
              </a:ext>
            </a:extLst>
          </p:cNvPr>
          <p:cNvPicPr>
            <a:picLocks noChangeAspect="1"/>
          </p:cNvPicPr>
          <p:nvPr/>
        </p:nvPicPr>
        <p:blipFill>
          <a:blip r:embed="rId3"/>
          <a:stretch>
            <a:fillRect/>
          </a:stretch>
        </p:blipFill>
        <p:spPr>
          <a:xfrm>
            <a:off x="719137" y="2795587"/>
            <a:ext cx="10753725" cy="1266825"/>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7C2F69-1266-8A80-4BCD-B4F088666000}"/>
              </a:ext>
            </a:extLst>
          </p:cNvPr>
          <p:cNvPicPr>
            <a:picLocks noChangeAspect="1"/>
          </p:cNvPicPr>
          <p:nvPr/>
        </p:nvPicPr>
        <p:blipFill>
          <a:blip r:embed="rId2"/>
          <a:stretch>
            <a:fillRect/>
          </a:stretch>
        </p:blipFill>
        <p:spPr>
          <a:xfrm>
            <a:off x="643467" y="2161285"/>
            <a:ext cx="10905066" cy="253542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38608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6800E48B-7343-93AB-D42D-858F2C1FF0F3}"/>
              </a:ext>
            </a:extLst>
          </p:cNvPr>
          <p:cNvPicPr>
            <a:picLocks noChangeAspect="1"/>
          </p:cNvPicPr>
          <p:nvPr/>
        </p:nvPicPr>
        <p:blipFill>
          <a:blip r:embed="rId2"/>
          <a:stretch>
            <a:fillRect/>
          </a:stretch>
        </p:blipFill>
        <p:spPr>
          <a:xfrm>
            <a:off x="125186" y="136525"/>
            <a:ext cx="10744200" cy="3219450"/>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5B13EE1-D69B-9AA4-774C-AD1E954AB928}"/>
              </a:ext>
            </a:extLst>
          </p:cNvPr>
          <p:cNvPicPr>
            <a:picLocks noChangeAspect="1"/>
          </p:cNvPicPr>
          <p:nvPr/>
        </p:nvPicPr>
        <p:blipFill>
          <a:blip r:embed="rId2"/>
          <a:stretch>
            <a:fillRect/>
          </a:stretch>
        </p:blipFill>
        <p:spPr>
          <a:xfrm>
            <a:off x="119062" y="136525"/>
            <a:ext cx="10734675" cy="2533650"/>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77C7395-1467-7D64-EC05-E57E3F75BF36}"/>
              </a:ext>
            </a:extLst>
          </p:cNvPr>
          <p:cNvPicPr>
            <a:picLocks noChangeAspect="1"/>
          </p:cNvPicPr>
          <p:nvPr/>
        </p:nvPicPr>
        <p:blipFill>
          <a:blip r:embed="rId2"/>
          <a:stretch>
            <a:fillRect/>
          </a:stretch>
        </p:blipFill>
        <p:spPr>
          <a:xfrm>
            <a:off x="241527" y="136525"/>
            <a:ext cx="10772775" cy="2847975"/>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BC7CC91C-DA50-A836-CED1-FDFC838FB25B}"/>
              </a:ext>
            </a:extLst>
          </p:cNvPr>
          <p:cNvPicPr>
            <a:picLocks noChangeAspect="1"/>
          </p:cNvPicPr>
          <p:nvPr/>
        </p:nvPicPr>
        <p:blipFill>
          <a:blip r:embed="rId2"/>
          <a:stretch>
            <a:fillRect/>
          </a:stretch>
        </p:blipFill>
        <p:spPr>
          <a:xfrm>
            <a:off x="232682" y="136525"/>
            <a:ext cx="10725150" cy="2476500"/>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9109802" cy="36625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Write the augmented matrix of a system of equations.</a:t>
            </a:r>
          </a:p>
          <a:p>
            <a:pPr marL="457200" indent="-457200">
              <a:buFont typeface="Arial" panose="020B0604020202020204" pitchFamily="34" charset="0"/>
              <a:buChar char="•"/>
            </a:pPr>
            <a:r>
              <a:rPr lang="en-US" sz="2800" dirty="0"/>
              <a:t>Write the system of equations from an augmented matrix.</a:t>
            </a:r>
          </a:p>
          <a:p>
            <a:pPr marL="457200" indent="-457200">
              <a:buFont typeface="Arial" panose="020B0604020202020204" pitchFamily="34" charset="0"/>
              <a:buChar char="•"/>
            </a:pPr>
            <a:r>
              <a:rPr lang="en-US" sz="2800" dirty="0"/>
              <a:t>Perform row operations on a matrix.</a:t>
            </a:r>
          </a:p>
          <a:p>
            <a:pPr marL="457200" indent="-457200">
              <a:buFont typeface="Arial" panose="020B0604020202020204" pitchFamily="34" charset="0"/>
              <a:buChar char="•"/>
            </a:pPr>
            <a:r>
              <a:rPr lang="en-US" sz="2800" dirty="0"/>
              <a:t>Solve a system of linear equations using matrices.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496290" y="1230708"/>
            <a:ext cx="9029037" cy="3108543"/>
          </a:xfrm>
          <a:prstGeom prst="rect">
            <a:avLst/>
          </a:prstGeom>
          <a:noFill/>
        </p:spPr>
        <p:txBody>
          <a:bodyPr wrap="square">
            <a:spAutoFit/>
          </a:bodyPr>
          <a:lstStyle/>
          <a:p>
            <a:r>
              <a:rPr lang="en-US" sz="3200" dirty="0"/>
              <a:t>What are the learning objectives for this section?</a:t>
            </a:r>
          </a:p>
          <a:p>
            <a:endParaRPr lang="en-US" sz="2800" dirty="0"/>
          </a:p>
          <a:p>
            <a:pPr marL="457200" indent="-457200">
              <a:buFont typeface="Arial" panose="020B0604020202020204" pitchFamily="34" charset="0"/>
              <a:buChar char="•"/>
            </a:pPr>
            <a:r>
              <a:rPr lang="en-US" sz="2800" dirty="0"/>
              <a:t>Write the augmented matrix of a system of equations.</a:t>
            </a:r>
          </a:p>
          <a:p>
            <a:pPr marL="457200" indent="-457200">
              <a:buFont typeface="Arial" panose="020B0604020202020204" pitchFamily="34" charset="0"/>
              <a:buChar char="•"/>
            </a:pPr>
            <a:r>
              <a:rPr lang="en-US" sz="2800" dirty="0"/>
              <a:t>Write the system of equations from an augmented matrix.</a:t>
            </a:r>
          </a:p>
          <a:p>
            <a:pPr marL="457200" indent="-457200">
              <a:buFont typeface="Arial" panose="020B0604020202020204" pitchFamily="34" charset="0"/>
              <a:buChar char="•"/>
            </a:pPr>
            <a:r>
              <a:rPr lang="en-US" sz="2800" dirty="0"/>
              <a:t>Perform row operations on a matrix.</a:t>
            </a:r>
          </a:p>
          <a:p>
            <a:pPr marL="457200" indent="-457200">
              <a:buFont typeface="Arial" panose="020B0604020202020204" pitchFamily="34" charset="0"/>
              <a:buChar char="•"/>
            </a:pPr>
            <a:r>
              <a:rPr lang="en-US" sz="2800" dirty="0"/>
              <a:t>Solve a system of linear equations using matrices.</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4" name="Picture 3">
            <a:extLst>
              <a:ext uri="{FF2B5EF4-FFF2-40B4-BE49-F238E27FC236}">
                <a16:creationId xmlns:a16="http://schemas.microsoft.com/office/drawing/2014/main" id="{802A0167-9A4E-D718-3E7D-340CA35EEEED}"/>
              </a:ext>
            </a:extLst>
          </p:cNvPr>
          <p:cNvPicPr>
            <a:picLocks noChangeAspect="1"/>
          </p:cNvPicPr>
          <p:nvPr/>
        </p:nvPicPr>
        <p:blipFill>
          <a:blip r:embed="rId2"/>
          <a:stretch>
            <a:fillRect/>
          </a:stretch>
        </p:blipFill>
        <p:spPr>
          <a:xfrm>
            <a:off x="366712" y="301760"/>
            <a:ext cx="11458575" cy="2457450"/>
          </a:xfrm>
          <a:prstGeom prst="rect">
            <a:avLst/>
          </a:prstGeom>
        </p:spPr>
      </p:pic>
      <p:pic>
        <p:nvPicPr>
          <p:cNvPr id="6" name="Picture 5">
            <a:extLst>
              <a:ext uri="{FF2B5EF4-FFF2-40B4-BE49-F238E27FC236}">
                <a16:creationId xmlns:a16="http://schemas.microsoft.com/office/drawing/2014/main" id="{277E9511-3ABC-8FDB-785C-467687CCCF10}"/>
              </a:ext>
            </a:extLst>
          </p:cNvPr>
          <p:cNvPicPr>
            <a:picLocks noChangeAspect="1"/>
          </p:cNvPicPr>
          <p:nvPr/>
        </p:nvPicPr>
        <p:blipFill>
          <a:blip r:embed="rId3"/>
          <a:stretch>
            <a:fillRect/>
          </a:stretch>
        </p:blipFill>
        <p:spPr>
          <a:xfrm>
            <a:off x="1436234" y="3831771"/>
            <a:ext cx="2047875" cy="914400"/>
          </a:xfrm>
          <a:prstGeom prst="rect">
            <a:avLst/>
          </a:prstGeom>
        </p:spPr>
      </p:pic>
      <p:pic>
        <p:nvPicPr>
          <p:cNvPr id="8" name="Picture 7">
            <a:extLst>
              <a:ext uri="{FF2B5EF4-FFF2-40B4-BE49-F238E27FC236}">
                <a16:creationId xmlns:a16="http://schemas.microsoft.com/office/drawing/2014/main" id="{9974B0FB-8920-F05F-95C4-13D2642C4D39}"/>
              </a:ext>
            </a:extLst>
          </p:cNvPr>
          <p:cNvPicPr>
            <a:picLocks noChangeAspect="1"/>
          </p:cNvPicPr>
          <p:nvPr/>
        </p:nvPicPr>
        <p:blipFill>
          <a:blip r:embed="rId4"/>
          <a:stretch>
            <a:fillRect/>
          </a:stretch>
        </p:blipFill>
        <p:spPr>
          <a:xfrm>
            <a:off x="4434568" y="3769858"/>
            <a:ext cx="2190750" cy="1038225"/>
          </a:xfrm>
          <a:prstGeom prst="rect">
            <a:avLst/>
          </a:prstGeom>
        </p:spPr>
      </p:pic>
      <p:pic>
        <p:nvPicPr>
          <p:cNvPr id="10" name="Picture 9">
            <a:extLst>
              <a:ext uri="{FF2B5EF4-FFF2-40B4-BE49-F238E27FC236}">
                <a16:creationId xmlns:a16="http://schemas.microsoft.com/office/drawing/2014/main" id="{F676ECE7-F712-9908-7198-108E6AE9BF6F}"/>
              </a:ext>
            </a:extLst>
          </p:cNvPr>
          <p:cNvPicPr>
            <a:picLocks noChangeAspect="1"/>
          </p:cNvPicPr>
          <p:nvPr/>
        </p:nvPicPr>
        <p:blipFill>
          <a:blip r:embed="rId5"/>
          <a:stretch>
            <a:fillRect/>
          </a:stretch>
        </p:blipFill>
        <p:spPr>
          <a:xfrm>
            <a:off x="8659586" y="3769858"/>
            <a:ext cx="1600200" cy="1190625"/>
          </a:xfrm>
          <a:prstGeom prst="rect">
            <a:avLst/>
          </a:prstGeom>
        </p:spPr>
      </p:pic>
      <p:pic>
        <p:nvPicPr>
          <p:cNvPr id="12" name="Picture 11">
            <a:extLst>
              <a:ext uri="{FF2B5EF4-FFF2-40B4-BE49-F238E27FC236}">
                <a16:creationId xmlns:a16="http://schemas.microsoft.com/office/drawing/2014/main" id="{A3F4DACF-123C-5939-3121-6A61CA4A27AF}"/>
              </a:ext>
            </a:extLst>
          </p:cNvPr>
          <p:cNvPicPr>
            <a:picLocks noChangeAspect="1"/>
          </p:cNvPicPr>
          <p:nvPr/>
        </p:nvPicPr>
        <p:blipFill>
          <a:blip r:embed="rId6"/>
          <a:stretch>
            <a:fillRect/>
          </a:stretch>
        </p:blipFill>
        <p:spPr>
          <a:xfrm>
            <a:off x="8530998" y="4649560"/>
            <a:ext cx="2082573" cy="875749"/>
          </a:xfrm>
          <a:prstGeom prst="rect">
            <a:avLst/>
          </a:prstGeom>
        </p:spPr>
      </p:pic>
      <p:pic>
        <p:nvPicPr>
          <p:cNvPr id="14" name="Picture 13">
            <a:extLst>
              <a:ext uri="{FF2B5EF4-FFF2-40B4-BE49-F238E27FC236}">
                <a16:creationId xmlns:a16="http://schemas.microsoft.com/office/drawing/2014/main" id="{62B1589F-5BDD-73D1-5EB8-B503D7DC6534}"/>
              </a:ext>
            </a:extLst>
          </p:cNvPr>
          <p:cNvPicPr>
            <a:picLocks noChangeAspect="1"/>
          </p:cNvPicPr>
          <p:nvPr/>
        </p:nvPicPr>
        <p:blipFill>
          <a:blip r:embed="rId7"/>
          <a:stretch>
            <a:fillRect/>
          </a:stretch>
        </p:blipFill>
        <p:spPr>
          <a:xfrm>
            <a:off x="4567918" y="4882923"/>
            <a:ext cx="2235008" cy="365125"/>
          </a:xfrm>
          <a:prstGeom prst="rect">
            <a:avLst/>
          </a:prstGeom>
        </p:spPr>
      </p:pic>
    </p:spTree>
    <p:extLst>
      <p:ext uri="{BB962C8B-B14F-4D97-AF65-F5344CB8AC3E}">
        <p14:creationId xmlns:p14="http://schemas.microsoft.com/office/powerpoint/2010/main" val="2952749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D3B63F-78B5-ED1E-B2FF-9AE4A6286072}"/>
              </a:ext>
            </a:extLst>
          </p:cNvPr>
          <p:cNvPicPr>
            <a:picLocks noChangeAspect="1"/>
          </p:cNvPicPr>
          <p:nvPr/>
        </p:nvPicPr>
        <p:blipFill>
          <a:blip r:embed="rId3"/>
          <a:stretch>
            <a:fillRect/>
          </a:stretch>
        </p:blipFill>
        <p:spPr>
          <a:xfrm>
            <a:off x="643467" y="1861396"/>
            <a:ext cx="10905066" cy="313520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E836662-D174-D143-CA44-377E4D7BDE2B}"/>
              </a:ext>
            </a:extLst>
          </p:cNvPr>
          <p:cNvPicPr>
            <a:picLocks noChangeAspect="1"/>
          </p:cNvPicPr>
          <p:nvPr/>
        </p:nvPicPr>
        <p:blipFill>
          <a:blip r:embed="rId3"/>
          <a:stretch>
            <a:fillRect/>
          </a:stretch>
        </p:blipFill>
        <p:spPr>
          <a:xfrm>
            <a:off x="250372" y="136525"/>
            <a:ext cx="10820400" cy="3209925"/>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B7A7961-62F7-4463-3CDC-42C95DD7B4C6}"/>
              </a:ext>
            </a:extLst>
          </p:cNvPr>
          <p:cNvPicPr>
            <a:picLocks noChangeAspect="1"/>
          </p:cNvPicPr>
          <p:nvPr/>
        </p:nvPicPr>
        <p:blipFill>
          <a:blip r:embed="rId2"/>
          <a:stretch>
            <a:fillRect/>
          </a:stretch>
        </p:blipFill>
        <p:spPr>
          <a:xfrm>
            <a:off x="266295" y="136525"/>
            <a:ext cx="10706100" cy="2438400"/>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3C7F9B5-D15B-D20A-1823-E1D4780A8BFE}"/>
              </a:ext>
            </a:extLst>
          </p:cNvPr>
          <p:cNvPicPr>
            <a:picLocks noChangeAspect="1"/>
          </p:cNvPicPr>
          <p:nvPr/>
        </p:nvPicPr>
        <p:blipFill>
          <a:blip r:embed="rId3"/>
          <a:stretch>
            <a:fillRect/>
          </a:stretch>
        </p:blipFill>
        <p:spPr>
          <a:xfrm>
            <a:off x="145552" y="136525"/>
            <a:ext cx="10677525" cy="3238500"/>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183AD06-3CC4-6675-AECC-039ED13D1EFC}"/>
              </a:ext>
            </a:extLst>
          </p:cNvPr>
          <p:cNvPicPr>
            <a:picLocks noChangeAspect="1"/>
          </p:cNvPicPr>
          <p:nvPr/>
        </p:nvPicPr>
        <p:blipFill>
          <a:blip r:embed="rId2"/>
          <a:stretch>
            <a:fillRect/>
          </a:stretch>
        </p:blipFill>
        <p:spPr>
          <a:xfrm>
            <a:off x="352309" y="136525"/>
            <a:ext cx="10648950" cy="2857500"/>
          </a:xfrm>
          <a:prstGeom prst="rect">
            <a:avLst/>
          </a:prstGeom>
        </p:spPr>
      </p:pic>
    </p:spTree>
    <p:extLst>
      <p:ext uri="{BB962C8B-B14F-4D97-AF65-F5344CB8AC3E}">
        <p14:creationId xmlns:p14="http://schemas.microsoft.com/office/powerpoint/2010/main" val="4287012851"/>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288</TotalTime>
  <Words>725</Words>
  <Application>Microsoft Office PowerPoint</Application>
  <PresentationFormat>Widescreen</PresentationFormat>
  <Paragraphs>71</Paragraphs>
  <Slides>30</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Calibri</vt:lpstr>
      <vt:lpstr>Calibri Light</vt:lpstr>
      <vt:lpstr>Neue Helvetica W01</vt:lpstr>
      <vt:lpstr>Times New Roman</vt:lpstr>
      <vt:lpstr>Theme1</vt:lpstr>
      <vt:lpstr>1_Office Theme</vt:lpstr>
      <vt:lpstr>Office Theme</vt:lpstr>
      <vt:lpstr>Systems of Equations  and Inequalities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30</cp:revision>
  <dcterms:created xsi:type="dcterms:W3CDTF">2023-11-15T21:12:55Z</dcterms:created>
  <dcterms:modified xsi:type="dcterms:W3CDTF">2024-09-09T20:12:57Z</dcterms:modified>
</cp:coreProperties>
</file>