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7"/>
  </p:notesMasterIdLst>
  <p:sldIdLst>
    <p:sldId id="257" r:id="rId4"/>
    <p:sldId id="371" r:id="rId5"/>
    <p:sldId id="281" r:id="rId6"/>
    <p:sldId id="282" r:id="rId7"/>
    <p:sldId id="344" r:id="rId8"/>
    <p:sldId id="332" r:id="rId9"/>
    <p:sldId id="336" r:id="rId10"/>
    <p:sldId id="334" r:id="rId11"/>
    <p:sldId id="335" r:id="rId12"/>
    <p:sldId id="337" r:id="rId13"/>
    <p:sldId id="338" r:id="rId14"/>
    <p:sldId id="340" r:id="rId15"/>
    <p:sldId id="339" r:id="rId16"/>
    <p:sldId id="341" r:id="rId17"/>
    <p:sldId id="342" r:id="rId18"/>
    <p:sldId id="343" r:id="rId19"/>
    <p:sldId id="347" r:id="rId20"/>
    <p:sldId id="346" r:id="rId21"/>
    <p:sldId id="350" r:id="rId22"/>
    <p:sldId id="349" r:id="rId23"/>
    <p:sldId id="348" r:id="rId24"/>
    <p:sldId id="271" r:id="rId25"/>
    <p:sldId id="32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069" autoAdjust="0"/>
  </p:normalViewPr>
  <p:slideViewPr>
    <p:cSldViewPr snapToGrid="0">
      <p:cViewPr varScale="1">
        <p:scale>
          <a:sx n="98" d="100"/>
          <a:sy n="98" d="100"/>
        </p:scale>
        <p:origin x="4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09T19:39:51.073"/>
    </inkml:context>
    <inkml:brush xml:id="br0">
      <inkml:brushProperty name="width" value="0.4" units="cm"/>
      <inkml:brushProperty name="height" value="0.8" units="cm"/>
      <inkml:brushProperty name="color" value="#FFFC00"/>
      <inkml:brushProperty name="tip" value="rectangle"/>
      <inkml:brushProperty name="rasterOp" value="maskPen"/>
      <inkml:brushProperty name="ignorePressure" value="1"/>
    </inkml:brush>
  </inkml:definitions>
  <inkml:trace contextRef="#ctx0" brushRef="#br0">1 34,'10'-1,"0"0,0-1,0 0,15-6,30-5,308 7,-200 9,1491-3,-1628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09T19:39:53.531"/>
    </inkml:context>
    <inkml:brush xml:id="br0">
      <inkml:brushProperty name="width" value="0.4" units="cm"/>
      <inkml:brushProperty name="height" value="0.8" units="cm"/>
      <inkml:brushProperty name="color" value="#FFFC00"/>
      <inkml:brushProperty name="tip" value="rectangle"/>
      <inkml:brushProperty name="rasterOp" value="maskPen"/>
      <inkml:brushProperty name="ignorePressure" value="1"/>
    </inkml:brush>
  </inkml:definitions>
  <inkml:trace contextRef="#ctx0" brushRef="#br0">1 62,'21'0,"22"1,0-3,0 0,62-14,-56 9,0 1,1 3,92 5,-44 0,2311-1,-2372-3,66-12,-66 8,63-4,-11 11,-63-1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09T19:39:55.686"/>
    </inkml:context>
    <inkml:brush xml:id="br0">
      <inkml:brushProperty name="width" value="0.4" units="cm"/>
      <inkml:brushProperty name="height" value="0.8" units="cm"/>
      <inkml:brushProperty name="color" value="#FFFC00"/>
      <inkml:brushProperty name="tip" value="rectangle"/>
      <inkml:brushProperty name="rasterOp" value="maskPen"/>
      <inkml:brushProperty name="ignorePressure" value="1"/>
    </inkml:brush>
  </inkml:definitions>
  <inkml:trace contextRef="#ctx0" brushRef="#br0">1 1,'1083'0,"-795"15,7 1,1306-17,-1574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9/9/2024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53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6</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Multiply the first row of matrix A times the first column of matrix B to find the entry in the first row first column of the matrix 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Multiply the first row of matrix A times the second column of matrix B to find the entry in the first row second column of the matrix 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Multiply the second row of matrix A times the first column of matrix B to find the entry in the second row first column of the matrix 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Multiply the second row of matrix A times the second column of matrix B to find the entry in the second row second column of the matrix 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Multiply the </a:t>
            </a:r>
            <a:r>
              <a:rPr lang="en-US" i="1" dirty="0" err="1"/>
              <a:t>i</a:t>
            </a:r>
            <a:r>
              <a:rPr lang="en-US" i="1" dirty="0"/>
              <a:t> </a:t>
            </a:r>
            <a:r>
              <a:rPr lang="en-US" i="1" dirty="0" err="1"/>
              <a:t>th</a:t>
            </a:r>
            <a:r>
              <a:rPr lang="en-US" dirty="0"/>
              <a:t> row of matrix A times the</a:t>
            </a:r>
            <a:r>
              <a:rPr lang="en-US" i="1" dirty="0"/>
              <a:t> j </a:t>
            </a:r>
            <a:r>
              <a:rPr lang="en-US" i="1" dirty="0" err="1"/>
              <a:t>th</a:t>
            </a:r>
            <a:r>
              <a:rPr lang="en-US" i="1" dirty="0"/>
              <a:t> </a:t>
            </a:r>
            <a:r>
              <a:rPr lang="en-US" dirty="0"/>
              <a:t>column of matrix B to find the entry in the </a:t>
            </a:r>
            <a:r>
              <a:rPr lang="en-US" i="1" dirty="0" err="1"/>
              <a:t>i</a:t>
            </a:r>
            <a:r>
              <a:rPr lang="en-US" i="1" dirty="0"/>
              <a:t> </a:t>
            </a:r>
            <a:r>
              <a:rPr lang="en-US" i="1" dirty="0" err="1"/>
              <a:t>th</a:t>
            </a:r>
            <a:r>
              <a:rPr lang="en-US" dirty="0"/>
              <a:t>  row </a:t>
            </a:r>
            <a:r>
              <a:rPr lang="en-US" i="1" dirty="0"/>
              <a:t>j </a:t>
            </a:r>
            <a:r>
              <a:rPr lang="en-US" i="1" dirty="0" err="1"/>
              <a:t>th</a:t>
            </a:r>
            <a:r>
              <a:rPr lang="en-US" i="1" dirty="0"/>
              <a:t> </a:t>
            </a:r>
            <a:r>
              <a:rPr lang="en-US" dirty="0"/>
              <a:t> column of the matrix AB.</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 </a:t>
            </a:r>
          </a:p>
        </p:txBody>
      </p:sp>
      <p:sp>
        <p:nvSpPr>
          <p:cNvPr id="4" name="Slide Number Placeholder 3"/>
          <p:cNvSpPr>
            <a:spLocks noGrp="1"/>
          </p:cNvSpPr>
          <p:nvPr>
            <p:ph type="sldNum" sz="quarter" idx="5"/>
          </p:nvPr>
        </p:nvSpPr>
        <p:spPr/>
        <p:txBody>
          <a:bodyPr/>
          <a:lstStyle/>
          <a:p>
            <a:fld id="{0528CB4D-4FCA-45CA-9E57-054ECA30A29D}" type="slidenum">
              <a:rPr lang="en-US" smtClean="0"/>
              <a:t>17</a:t>
            </a:fld>
            <a:endParaRPr lang="en-US"/>
          </a:p>
        </p:txBody>
      </p:sp>
    </p:spTree>
    <p:extLst>
      <p:ext uri="{BB962C8B-B14F-4D97-AF65-F5344CB8AC3E}">
        <p14:creationId xmlns:p14="http://schemas.microsoft.com/office/powerpoint/2010/main" val="252620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a:solidFill>
                  <a:srgbClr val="424242"/>
                </a:solidFill>
                <a:effectLst/>
                <a:highlight>
                  <a:srgbClr val="EDEDED"/>
                </a:highlight>
                <a:latin typeface="Neue Helvetica W01"/>
              </a:rPr>
              <a:t>Yes, consider a matrix A with dimension </a:t>
            </a:r>
            <a:r>
              <a:rPr lang="en-US" b="0" i="0" u="none" strike="noStrike" dirty="0">
                <a:solidFill>
                  <a:srgbClr val="424242"/>
                </a:solidFill>
                <a:effectLst/>
                <a:highlight>
                  <a:srgbClr val="EDEDED"/>
                </a:highlight>
                <a:latin typeface="MathJax_Main"/>
              </a:rPr>
              <a:t>3×4</a:t>
            </a:r>
            <a:r>
              <a:rPr lang="en-US" b="0" i="1" dirty="0">
                <a:solidFill>
                  <a:srgbClr val="424242"/>
                </a:solidFill>
                <a:effectLst/>
                <a:highlight>
                  <a:srgbClr val="EDEDED"/>
                </a:highlight>
                <a:latin typeface="Neue Helvetica W01"/>
              </a:rPr>
              <a:t> and matrix B with dimension </a:t>
            </a:r>
            <a:r>
              <a:rPr lang="en-US" b="0" i="0" u="none" strike="noStrike" dirty="0">
                <a:solidFill>
                  <a:srgbClr val="424242"/>
                </a:solidFill>
                <a:effectLst/>
                <a:highlight>
                  <a:srgbClr val="EDEDED"/>
                </a:highlight>
                <a:latin typeface="MathJax_Main"/>
              </a:rPr>
              <a:t>4×2.</a:t>
            </a:r>
            <a:r>
              <a:rPr lang="en-US" b="0" i="1" dirty="0">
                <a:solidFill>
                  <a:srgbClr val="424242"/>
                </a:solidFill>
                <a:effectLst/>
                <a:highlight>
                  <a:srgbClr val="EDEDED"/>
                </a:highlight>
                <a:latin typeface="Neue Helvetica W01"/>
              </a:rPr>
              <a:t> For the product AB the inner dimensions are 4 and the product is defined, but for the product BA the inner dimensions are 2 and 3 so the product is undefined.</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19</a:t>
            </a:fld>
            <a:endParaRPr lang="en-US"/>
          </a:p>
        </p:txBody>
      </p:sp>
    </p:spTree>
    <p:extLst>
      <p:ext uri="{BB962C8B-B14F-4D97-AF65-F5344CB8AC3E}">
        <p14:creationId xmlns:p14="http://schemas.microsoft.com/office/powerpoint/2010/main" val="731703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9/9/2024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9/9/2024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9/9/2024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9/9/2024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9/9/2024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9/9/2024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9/9/2024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9/9/2024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9/9/2024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9/9/2024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9/9/2024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9/9/2024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5.xml"/><Relationship Id="rId1" Type="http://schemas.openxmlformats.org/officeDocument/2006/relationships/slideLayout" Target="../slideLayouts/slideLayout29.xml"/><Relationship Id="rId5" Type="http://schemas.openxmlformats.org/officeDocument/2006/relationships/image" Target="../media/image23.png"/><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9.xml"/><Relationship Id="rId6" Type="http://schemas.openxmlformats.org/officeDocument/2006/relationships/customXml" Target="../ink/ink2.xml"/><Relationship Id="rId5" Type="http://schemas.openxmlformats.org/officeDocument/2006/relationships/image" Target="../media/image7.png"/><Relationship Id="rId4" Type="http://schemas.openxmlformats.org/officeDocument/2006/relationships/customXml" Target="../ink/ink1.xml"/><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068"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Systems of Equations </a:t>
            </a:r>
            <a:br>
              <a:rPr lang="en-US" sz="5400" dirty="0"/>
            </a:br>
            <a:r>
              <a:rPr lang="en-US" sz="5400" dirty="0"/>
              <a:t>and Inequalities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11</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4D4F9E7-5201-A2F1-EE71-08CD7151A48E}"/>
              </a:ext>
            </a:extLst>
          </p:cNvPr>
          <p:cNvPicPr>
            <a:picLocks noChangeAspect="1"/>
          </p:cNvPicPr>
          <p:nvPr/>
        </p:nvPicPr>
        <p:blipFill>
          <a:blip r:embed="rId2"/>
          <a:stretch>
            <a:fillRect/>
          </a:stretch>
        </p:blipFill>
        <p:spPr>
          <a:xfrm>
            <a:off x="361269" y="136525"/>
            <a:ext cx="10772775" cy="2933700"/>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5124646E-1159-4B25-3B92-A0E9EB8ECD9C}"/>
              </a:ext>
            </a:extLst>
          </p:cNvPr>
          <p:cNvPicPr>
            <a:picLocks noChangeAspect="1"/>
          </p:cNvPicPr>
          <p:nvPr/>
        </p:nvPicPr>
        <p:blipFill>
          <a:blip r:embed="rId2"/>
          <a:stretch>
            <a:fillRect/>
          </a:stretch>
        </p:blipFill>
        <p:spPr>
          <a:xfrm>
            <a:off x="78240" y="136525"/>
            <a:ext cx="10772775" cy="4305300"/>
          </a:xfrm>
          <a:prstGeom prst="rect">
            <a:avLst/>
          </a:prstGeom>
        </p:spPr>
      </p:pic>
    </p:spTree>
    <p:extLst>
      <p:ext uri="{BB962C8B-B14F-4D97-AF65-F5344CB8AC3E}">
        <p14:creationId xmlns:p14="http://schemas.microsoft.com/office/powerpoint/2010/main" val="266377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3B1DFEB-DC1D-C68F-AD77-80CCC071E3AE}"/>
              </a:ext>
            </a:extLst>
          </p:cNvPr>
          <p:cNvPicPr>
            <a:picLocks noChangeAspect="1"/>
          </p:cNvPicPr>
          <p:nvPr/>
        </p:nvPicPr>
        <p:blipFill>
          <a:blip r:embed="rId2"/>
          <a:stretch>
            <a:fillRect/>
          </a:stretch>
        </p:blipFill>
        <p:spPr>
          <a:xfrm>
            <a:off x="253035" y="136525"/>
            <a:ext cx="10744200" cy="2867025"/>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C75E196-3D5E-CDE4-1FEC-1684C60C8438}"/>
              </a:ext>
            </a:extLst>
          </p:cNvPr>
          <p:cNvPicPr>
            <a:picLocks noChangeAspect="1"/>
          </p:cNvPicPr>
          <p:nvPr/>
        </p:nvPicPr>
        <p:blipFill>
          <a:blip r:embed="rId2"/>
          <a:stretch>
            <a:fillRect/>
          </a:stretch>
        </p:blipFill>
        <p:spPr>
          <a:xfrm>
            <a:off x="1153453" y="136525"/>
            <a:ext cx="9885094" cy="6079332"/>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090798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E3E2BA3-B42D-D3F4-A511-5423736A3065}"/>
              </a:ext>
            </a:extLst>
          </p:cNvPr>
          <p:cNvPicPr>
            <a:picLocks noChangeAspect="1"/>
          </p:cNvPicPr>
          <p:nvPr/>
        </p:nvPicPr>
        <p:blipFill>
          <a:blip r:embed="rId2"/>
          <a:stretch>
            <a:fillRect/>
          </a:stretch>
        </p:blipFill>
        <p:spPr>
          <a:xfrm>
            <a:off x="289832" y="136525"/>
            <a:ext cx="10763250" cy="2876550"/>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F405115-66B7-6576-5D34-299B6E3F0D81}"/>
              </a:ext>
            </a:extLst>
          </p:cNvPr>
          <p:cNvPicPr>
            <a:picLocks noChangeAspect="1"/>
          </p:cNvPicPr>
          <p:nvPr/>
        </p:nvPicPr>
        <p:blipFill>
          <a:blip r:embed="rId2"/>
          <a:stretch>
            <a:fillRect/>
          </a:stretch>
        </p:blipFill>
        <p:spPr>
          <a:xfrm>
            <a:off x="240846" y="136525"/>
            <a:ext cx="10839450" cy="2476500"/>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544E4EEC-B213-4F81-A870-60E5A24F1F0D}"/>
              </a:ext>
            </a:extLst>
          </p:cNvPr>
          <p:cNvPicPr>
            <a:picLocks noChangeAspect="1"/>
          </p:cNvPicPr>
          <p:nvPr/>
        </p:nvPicPr>
        <p:blipFill>
          <a:blip r:embed="rId2"/>
          <a:stretch>
            <a:fillRect/>
          </a:stretch>
        </p:blipFill>
        <p:spPr>
          <a:xfrm>
            <a:off x="240166" y="136525"/>
            <a:ext cx="10753725" cy="3390900"/>
          </a:xfrm>
          <a:prstGeom prst="rect">
            <a:avLst/>
          </a:prstGeom>
        </p:spPr>
      </p:pic>
    </p:spTree>
    <p:extLst>
      <p:ext uri="{BB962C8B-B14F-4D97-AF65-F5344CB8AC3E}">
        <p14:creationId xmlns:p14="http://schemas.microsoft.com/office/powerpoint/2010/main" val="3381956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pic>
        <p:nvPicPr>
          <p:cNvPr id="4" name="Picture 3">
            <a:extLst>
              <a:ext uri="{FF2B5EF4-FFF2-40B4-BE49-F238E27FC236}">
                <a16:creationId xmlns:a16="http://schemas.microsoft.com/office/drawing/2014/main" id="{0D5E8943-84B9-FAD1-3983-1BD2429E85A8}"/>
              </a:ext>
            </a:extLst>
          </p:cNvPr>
          <p:cNvPicPr>
            <a:picLocks noChangeAspect="1"/>
          </p:cNvPicPr>
          <p:nvPr/>
        </p:nvPicPr>
        <p:blipFill>
          <a:blip r:embed="rId3"/>
          <a:stretch>
            <a:fillRect/>
          </a:stretch>
        </p:blipFill>
        <p:spPr>
          <a:xfrm>
            <a:off x="722742" y="572012"/>
            <a:ext cx="10746516" cy="3535038"/>
          </a:xfrm>
          <a:prstGeom prst="rect">
            <a:avLst/>
          </a:prstGeom>
        </p:spPr>
      </p:pic>
      <p:pic>
        <p:nvPicPr>
          <p:cNvPr id="6" name="Picture 5">
            <a:extLst>
              <a:ext uri="{FF2B5EF4-FFF2-40B4-BE49-F238E27FC236}">
                <a16:creationId xmlns:a16="http://schemas.microsoft.com/office/drawing/2014/main" id="{8D5C324D-BD04-A119-DCE3-13464CB819AD}"/>
              </a:ext>
            </a:extLst>
          </p:cNvPr>
          <p:cNvPicPr>
            <a:picLocks noChangeAspect="1"/>
          </p:cNvPicPr>
          <p:nvPr/>
        </p:nvPicPr>
        <p:blipFill>
          <a:blip r:embed="rId4"/>
          <a:stretch>
            <a:fillRect/>
          </a:stretch>
        </p:blipFill>
        <p:spPr>
          <a:xfrm>
            <a:off x="4423001" y="3248025"/>
            <a:ext cx="4695825" cy="2800350"/>
          </a:xfrm>
          <a:prstGeom prst="rect">
            <a:avLst/>
          </a:prstGeom>
        </p:spPr>
      </p:pic>
      <p:pic>
        <p:nvPicPr>
          <p:cNvPr id="8" name="Picture 7">
            <a:extLst>
              <a:ext uri="{FF2B5EF4-FFF2-40B4-BE49-F238E27FC236}">
                <a16:creationId xmlns:a16="http://schemas.microsoft.com/office/drawing/2014/main" id="{7D5D3C4C-BFB0-4A12-9575-9298D42D05D6}"/>
              </a:ext>
            </a:extLst>
          </p:cNvPr>
          <p:cNvPicPr>
            <a:picLocks noChangeAspect="1"/>
          </p:cNvPicPr>
          <p:nvPr/>
        </p:nvPicPr>
        <p:blipFill>
          <a:blip r:embed="rId5"/>
          <a:stretch>
            <a:fillRect/>
          </a:stretch>
        </p:blipFill>
        <p:spPr>
          <a:xfrm>
            <a:off x="653344" y="2940711"/>
            <a:ext cx="2838450" cy="1685925"/>
          </a:xfrm>
          <a:prstGeom prst="rect">
            <a:avLst/>
          </a:prstGeom>
        </p:spPr>
      </p:pic>
    </p:spTree>
    <p:extLst>
      <p:ext uri="{BB962C8B-B14F-4D97-AF65-F5344CB8AC3E}">
        <p14:creationId xmlns:p14="http://schemas.microsoft.com/office/powerpoint/2010/main" val="1248347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3C30133D-9BB5-208F-C9E2-C85C64C575D3}"/>
              </a:ext>
            </a:extLst>
          </p:cNvPr>
          <p:cNvPicPr>
            <a:picLocks noChangeAspect="1"/>
          </p:cNvPicPr>
          <p:nvPr/>
        </p:nvPicPr>
        <p:blipFill>
          <a:blip r:embed="rId2"/>
          <a:stretch>
            <a:fillRect/>
          </a:stretch>
        </p:blipFill>
        <p:spPr>
          <a:xfrm>
            <a:off x="314933" y="136525"/>
            <a:ext cx="10706100" cy="4267200"/>
          </a:xfrm>
          <a:prstGeom prst="rect">
            <a:avLst/>
          </a:prstGeom>
        </p:spPr>
      </p:pic>
    </p:spTree>
    <p:extLst>
      <p:ext uri="{BB962C8B-B14F-4D97-AF65-F5344CB8AC3E}">
        <p14:creationId xmlns:p14="http://schemas.microsoft.com/office/powerpoint/2010/main" val="1437352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30EFFA4D-4471-FFF1-0E5A-018B980CF94D}"/>
              </a:ext>
            </a:extLst>
          </p:cNvPr>
          <p:cNvPicPr>
            <a:picLocks noChangeAspect="1"/>
          </p:cNvPicPr>
          <p:nvPr/>
        </p:nvPicPr>
        <p:blipFill>
          <a:blip r:embed="rId3"/>
          <a:stretch>
            <a:fillRect/>
          </a:stretch>
        </p:blipFill>
        <p:spPr>
          <a:xfrm>
            <a:off x="719137" y="1993447"/>
            <a:ext cx="10753725" cy="1238250"/>
          </a:xfrm>
          <a:prstGeom prst="rect">
            <a:avLst/>
          </a:prstGeom>
        </p:spPr>
      </p:pic>
    </p:spTree>
    <p:extLst>
      <p:ext uri="{BB962C8B-B14F-4D97-AF65-F5344CB8AC3E}">
        <p14:creationId xmlns:p14="http://schemas.microsoft.com/office/powerpoint/2010/main" val="1677728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1534" y="1386"/>
            <a:ext cx="12188932" cy="6856614"/>
          </a:xfrm>
          <a:prstGeom prst="rect">
            <a:avLst/>
          </a:prstGeom>
        </p:spPr>
      </p:pic>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5336" y="2859932"/>
            <a:ext cx="9781327" cy="3087789"/>
          </a:xfrm>
        </p:spPr>
        <p:txBody>
          <a:bodyPr anchor="t">
            <a:normAutofit/>
          </a:bodyPr>
          <a:lstStyle/>
          <a:p>
            <a:r>
              <a:rPr lang="en-US" sz="3600" dirty="0"/>
              <a:t>11.5 Matrices and Matrix Operations</a:t>
            </a:r>
            <a:endParaRPr lang="en-US" sz="2800" dirty="0"/>
          </a:p>
          <a:p>
            <a:endParaRPr lang="en-US" sz="2800" dirty="0"/>
          </a:p>
          <a:p>
            <a:endParaRPr lang="en-US" sz="2800" dirty="0">
              <a:solidFill>
                <a:schemeClr val="bg1"/>
              </a:solidFill>
            </a:endParaRPr>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3269313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CA6DD45-8E2A-E7AA-87FE-DD258C67D2C4}"/>
              </a:ext>
            </a:extLst>
          </p:cNvPr>
          <p:cNvPicPr>
            <a:picLocks noChangeAspect="1"/>
          </p:cNvPicPr>
          <p:nvPr/>
        </p:nvPicPr>
        <p:blipFill>
          <a:blip r:embed="rId2"/>
          <a:stretch>
            <a:fillRect/>
          </a:stretch>
        </p:blipFill>
        <p:spPr>
          <a:xfrm>
            <a:off x="643467" y="1553850"/>
            <a:ext cx="10905066" cy="3162468"/>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1593093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75E0D4FD-19FB-B6D8-19A1-9832A1B4A379}"/>
              </a:ext>
            </a:extLst>
          </p:cNvPr>
          <p:cNvPicPr>
            <a:picLocks noChangeAspect="1"/>
          </p:cNvPicPr>
          <p:nvPr/>
        </p:nvPicPr>
        <p:blipFill>
          <a:blip r:embed="rId2"/>
          <a:stretch>
            <a:fillRect/>
          </a:stretch>
        </p:blipFill>
        <p:spPr>
          <a:xfrm>
            <a:off x="127907" y="136525"/>
            <a:ext cx="10782300" cy="3362325"/>
          </a:xfrm>
          <a:prstGeom prst="rect">
            <a:avLst/>
          </a:prstGeom>
        </p:spPr>
      </p:pic>
    </p:spTree>
    <p:extLst>
      <p:ext uri="{BB962C8B-B14F-4D97-AF65-F5344CB8AC3E}">
        <p14:creationId xmlns:p14="http://schemas.microsoft.com/office/powerpoint/2010/main" val="707031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604136" y="1347850"/>
            <a:ext cx="7175554" cy="31700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457200" indent="-457200">
              <a:buFont typeface="Arial" panose="020B0604020202020204" pitchFamily="34" charset="0"/>
              <a:buChar char="•"/>
            </a:pPr>
            <a:r>
              <a:rPr lang="en-US" sz="2800" dirty="0"/>
              <a:t>Find the sum and difference of two matrices.</a:t>
            </a:r>
          </a:p>
          <a:p>
            <a:pPr marL="457200" indent="-457200">
              <a:buFont typeface="Arial" panose="020B0604020202020204" pitchFamily="34" charset="0"/>
              <a:buChar char="•"/>
            </a:pPr>
            <a:r>
              <a:rPr lang="en-US" sz="2800" dirty="0"/>
              <a:t>Find scalar multiples of a matrix.</a:t>
            </a:r>
          </a:p>
          <a:p>
            <a:pPr marL="457200" indent="-457200">
              <a:buFont typeface="Arial" panose="020B0604020202020204" pitchFamily="34" charset="0"/>
              <a:buChar char="•"/>
            </a:pPr>
            <a:r>
              <a:rPr lang="en-US" sz="2800" dirty="0"/>
              <a:t>Find the product of two matrices.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496291" y="1230708"/>
            <a:ext cx="8692738" cy="2677656"/>
          </a:xfrm>
          <a:prstGeom prst="rect">
            <a:avLst/>
          </a:prstGeom>
          <a:noFill/>
        </p:spPr>
        <p:txBody>
          <a:bodyPr wrap="square">
            <a:spAutoFit/>
          </a:bodyPr>
          <a:lstStyle/>
          <a:p>
            <a:r>
              <a:rPr lang="en-US" sz="3200" dirty="0"/>
              <a:t>What are the learning objectives for this section?</a:t>
            </a:r>
          </a:p>
          <a:p>
            <a:endParaRPr lang="en-US" sz="2800" dirty="0"/>
          </a:p>
          <a:p>
            <a:pPr marL="457200" indent="-457200">
              <a:buFont typeface="Arial" panose="020B0604020202020204" pitchFamily="34" charset="0"/>
              <a:buChar char="•"/>
            </a:pPr>
            <a:r>
              <a:rPr lang="en-US" sz="2800" dirty="0"/>
              <a:t>Find the sum and difference of two matrices.</a:t>
            </a:r>
          </a:p>
          <a:p>
            <a:pPr marL="457200" indent="-457200">
              <a:buFont typeface="Arial" panose="020B0604020202020204" pitchFamily="34" charset="0"/>
              <a:buChar char="•"/>
            </a:pPr>
            <a:r>
              <a:rPr lang="en-US" sz="2800" dirty="0"/>
              <a:t>Find scalar multiples of a matrix.</a:t>
            </a:r>
          </a:p>
          <a:p>
            <a:pPr marL="457200" indent="-457200">
              <a:buFont typeface="Arial" panose="020B0604020202020204" pitchFamily="34" charset="0"/>
              <a:buChar char="•"/>
            </a:pPr>
            <a:r>
              <a:rPr lang="en-US" sz="2800" dirty="0"/>
              <a:t>Find the product of two matrices.</a:t>
            </a:r>
          </a:p>
          <a:p>
            <a:r>
              <a:rPr lang="en-US" sz="2400" dirty="0"/>
              <a:t>  </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88E2594-6049-3439-F94A-F7970F3D724E}"/>
              </a:ext>
            </a:extLst>
          </p:cNvPr>
          <p:cNvPicPr>
            <a:picLocks noChangeAspect="1"/>
          </p:cNvPicPr>
          <p:nvPr/>
        </p:nvPicPr>
        <p:blipFill>
          <a:blip r:embed="rId3"/>
          <a:stretch>
            <a:fillRect/>
          </a:stretch>
        </p:blipFill>
        <p:spPr>
          <a:xfrm>
            <a:off x="643467" y="523130"/>
            <a:ext cx="10905066" cy="2371852"/>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EA74F6A1-D870-7A75-A8A9-5B2A21FBC6B1}"/>
              </a:ext>
            </a:extLst>
          </p:cNvPr>
          <p:cNvPicPr>
            <a:picLocks noChangeAspect="1"/>
          </p:cNvPicPr>
          <p:nvPr/>
        </p:nvPicPr>
        <p:blipFill>
          <a:blip r:embed="rId4"/>
          <a:stretch>
            <a:fillRect/>
          </a:stretch>
        </p:blipFill>
        <p:spPr>
          <a:xfrm>
            <a:off x="2881312" y="3562350"/>
            <a:ext cx="6429375" cy="1409700"/>
          </a:xfrm>
          <a:prstGeom prst="rect">
            <a:avLst/>
          </a:prstGeom>
        </p:spPr>
      </p:pic>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2DC9BA3-13A0-50A8-81EF-20BD21501F92}"/>
              </a:ext>
            </a:extLst>
          </p:cNvPr>
          <p:cNvPicPr>
            <a:picLocks noChangeAspect="1"/>
          </p:cNvPicPr>
          <p:nvPr/>
        </p:nvPicPr>
        <p:blipFill>
          <a:blip r:embed="rId2"/>
          <a:stretch>
            <a:fillRect/>
          </a:stretch>
        </p:blipFill>
        <p:spPr>
          <a:xfrm>
            <a:off x="643467" y="662093"/>
            <a:ext cx="10905066" cy="2181012"/>
          </a:xfrm>
          <a:prstGeom prst="rect">
            <a:avLst/>
          </a:prstGeom>
        </p:spPr>
      </p:pic>
      <p:sp>
        <p:nvSpPr>
          <p:cNvPr id="2" name="Footer Placeholder 1">
            <a:extLst>
              <a:ext uri="{FF2B5EF4-FFF2-40B4-BE49-F238E27FC236}">
                <a16:creationId xmlns:a16="http://schemas.microsoft.com/office/drawing/2014/main" id="{DB68F76E-A473-1E16-ED54-AD135BEEA92C}"/>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pic>
        <p:nvPicPr>
          <p:cNvPr id="6" name="Picture 5">
            <a:extLst>
              <a:ext uri="{FF2B5EF4-FFF2-40B4-BE49-F238E27FC236}">
                <a16:creationId xmlns:a16="http://schemas.microsoft.com/office/drawing/2014/main" id="{2FE13D27-AD7B-0575-E865-B065D8CDE900}"/>
              </a:ext>
            </a:extLst>
          </p:cNvPr>
          <p:cNvPicPr>
            <a:picLocks noChangeAspect="1"/>
          </p:cNvPicPr>
          <p:nvPr/>
        </p:nvPicPr>
        <p:blipFill>
          <a:blip r:embed="rId3"/>
          <a:stretch>
            <a:fillRect/>
          </a:stretch>
        </p:blipFill>
        <p:spPr>
          <a:xfrm>
            <a:off x="643467" y="3167045"/>
            <a:ext cx="7759474" cy="2811147"/>
          </a:xfrm>
          <a:prstGeom prst="rect">
            <a:avLst/>
          </a:prstGeom>
        </p:spPr>
      </p:pic>
      <mc:AlternateContent xmlns:mc="http://schemas.openxmlformats.org/markup-compatibility/2006">
        <mc:Choice xmlns:p14="http://schemas.microsoft.com/office/powerpoint/2010/main" Requires="p14">
          <p:contentPart p14:bwMode="auto" r:id="rId4">
            <p14:nvContentPartPr>
              <p14:cNvPr id="7" name="Ink 6">
                <a:extLst>
                  <a:ext uri="{FF2B5EF4-FFF2-40B4-BE49-F238E27FC236}">
                    <a16:creationId xmlns:a16="http://schemas.microsoft.com/office/drawing/2014/main" id="{EF15EB58-C2D4-33D0-AA8C-CE234C333A92}"/>
                  </a:ext>
                </a:extLst>
              </p14:cNvPr>
              <p14:cNvContentPartPr/>
              <p14:nvPr/>
            </p14:nvContentPartPr>
            <p14:xfrm>
              <a:off x="1098703" y="3383949"/>
              <a:ext cx="837720" cy="12240"/>
            </p14:xfrm>
          </p:contentPart>
        </mc:Choice>
        <mc:Fallback>
          <p:pic>
            <p:nvPicPr>
              <p:cNvPr id="7" name="Ink 6">
                <a:extLst>
                  <a:ext uri="{FF2B5EF4-FFF2-40B4-BE49-F238E27FC236}">
                    <a16:creationId xmlns:a16="http://schemas.microsoft.com/office/drawing/2014/main" id="{EF15EB58-C2D4-33D0-AA8C-CE234C333A92}"/>
                  </a:ext>
                </a:extLst>
              </p:cNvPr>
              <p:cNvPicPr/>
              <p:nvPr/>
            </p:nvPicPr>
            <p:blipFill>
              <a:blip r:embed="rId5"/>
              <a:stretch>
                <a:fillRect/>
              </a:stretch>
            </p:blipFill>
            <p:spPr>
              <a:xfrm>
                <a:off x="1027063" y="3240309"/>
                <a:ext cx="981360" cy="2998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8" name="Ink 7">
                <a:extLst>
                  <a:ext uri="{FF2B5EF4-FFF2-40B4-BE49-F238E27FC236}">
                    <a16:creationId xmlns:a16="http://schemas.microsoft.com/office/drawing/2014/main" id="{62AC2F80-FDBA-D8C2-0F5B-B839D5DF62DF}"/>
                  </a:ext>
                </a:extLst>
              </p14:cNvPr>
              <p14:cNvContentPartPr/>
              <p14:nvPr/>
            </p14:nvContentPartPr>
            <p14:xfrm>
              <a:off x="1087903" y="4473309"/>
              <a:ext cx="1240560" cy="22680"/>
            </p14:xfrm>
          </p:contentPart>
        </mc:Choice>
        <mc:Fallback>
          <p:pic>
            <p:nvPicPr>
              <p:cNvPr id="8" name="Ink 7">
                <a:extLst>
                  <a:ext uri="{FF2B5EF4-FFF2-40B4-BE49-F238E27FC236}">
                    <a16:creationId xmlns:a16="http://schemas.microsoft.com/office/drawing/2014/main" id="{62AC2F80-FDBA-D8C2-0F5B-B839D5DF62DF}"/>
                  </a:ext>
                </a:extLst>
              </p:cNvPr>
              <p:cNvPicPr/>
              <p:nvPr/>
            </p:nvPicPr>
            <p:blipFill>
              <a:blip r:embed="rId7"/>
              <a:stretch>
                <a:fillRect/>
              </a:stretch>
            </p:blipFill>
            <p:spPr>
              <a:xfrm>
                <a:off x="1016263" y="4329309"/>
                <a:ext cx="1384200" cy="3103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9" name="Ink 8">
                <a:extLst>
                  <a:ext uri="{FF2B5EF4-FFF2-40B4-BE49-F238E27FC236}">
                    <a16:creationId xmlns:a16="http://schemas.microsoft.com/office/drawing/2014/main" id="{8020EF39-7326-B138-B11E-64D05C74127F}"/>
                  </a:ext>
                </a:extLst>
              </p14:cNvPr>
              <p14:cNvContentPartPr/>
              <p14:nvPr/>
            </p14:nvContentPartPr>
            <p14:xfrm>
              <a:off x="1131823" y="2296389"/>
              <a:ext cx="1186200" cy="11520"/>
            </p14:xfrm>
          </p:contentPart>
        </mc:Choice>
        <mc:Fallback>
          <p:pic>
            <p:nvPicPr>
              <p:cNvPr id="9" name="Ink 8">
                <a:extLst>
                  <a:ext uri="{FF2B5EF4-FFF2-40B4-BE49-F238E27FC236}">
                    <a16:creationId xmlns:a16="http://schemas.microsoft.com/office/drawing/2014/main" id="{8020EF39-7326-B138-B11E-64D05C74127F}"/>
                  </a:ext>
                </a:extLst>
              </p:cNvPr>
              <p:cNvPicPr/>
              <p:nvPr/>
            </p:nvPicPr>
            <p:blipFill>
              <a:blip r:embed="rId9"/>
              <a:stretch>
                <a:fillRect/>
              </a:stretch>
            </p:blipFill>
            <p:spPr>
              <a:xfrm>
                <a:off x="1060183" y="2152749"/>
                <a:ext cx="1329840" cy="299160"/>
              </a:xfrm>
              <a:prstGeom prst="rect">
                <a:avLst/>
              </a:prstGeom>
            </p:spPr>
          </p:pic>
        </mc:Fallback>
      </mc:AlternateContent>
    </p:spTree>
    <p:extLst>
      <p:ext uri="{BB962C8B-B14F-4D97-AF65-F5344CB8AC3E}">
        <p14:creationId xmlns:p14="http://schemas.microsoft.com/office/powerpoint/2010/main" val="295274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8FAC005-AF5B-A2C9-9382-5CFC5513B938}"/>
              </a:ext>
            </a:extLst>
          </p:cNvPr>
          <p:cNvPicPr>
            <a:picLocks noChangeAspect="1"/>
          </p:cNvPicPr>
          <p:nvPr/>
        </p:nvPicPr>
        <p:blipFill>
          <a:blip r:embed="rId3"/>
          <a:stretch>
            <a:fillRect/>
          </a:stretch>
        </p:blipFill>
        <p:spPr>
          <a:xfrm>
            <a:off x="206147" y="136525"/>
            <a:ext cx="10734675" cy="4381500"/>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8E695EC-4929-47F6-1334-1F9A3DA09079}"/>
              </a:ext>
            </a:extLst>
          </p:cNvPr>
          <p:cNvPicPr>
            <a:picLocks noChangeAspect="1"/>
          </p:cNvPicPr>
          <p:nvPr/>
        </p:nvPicPr>
        <p:blipFill>
          <a:blip r:embed="rId2"/>
          <a:stretch>
            <a:fillRect/>
          </a:stretch>
        </p:blipFill>
        <p:spPr>
          <a:xfrm>
            <a:off x="790221" y="643466"/>
            <a:ext cx="10611557" cy="5571067"/>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773606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E55A5D2-5690-905F-85DD-D5826B0FF5B6}"/>
              </a:ext>
            </a:extLst>
          </p:cNvPr>
          <p:cNvPicPr>
            <a:picLocks noChangeAspect="1"/>
          </p:cNvPicPr>
          <p:nvPr/>
        </p:nvPicPr>
        <p:blipFill>
          <a:blip r:embed="rId2"/>
          <a:stretch>
            <a:fillRect/>
          </a:stretch>
        </p:blipFill>
        <p:spPr>
          <a:xfrm>
            <a:off x="136752" y="136525"/>
            <a:ext cx="10677525" cy="3048000"/>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AA57271-F2FD-1651-D4DE-256678EF1D79}"/>
              </a:ext>
            </a:extLst>
          </p:cNvPr>
          <p:cNvPicPr>
            <a:picLocks noChangeAspect="1"/>
          </p:cNvPicPr>
          <p:nvPr/>
        </p:nvPicPr>
        <p:blipFill>
          <a:blip r:embed="rId2"/>
          <a:stretch>
            <a:fillRect/>
          </a:stretch>
        </p:blipFill>
        <p:spPr>
          <a:xfrm>
            <a:off x="0" y="136525"/>
            <a:ext cx="10791825" cy="2952750"/>
          </a:xfrm>
          <a:prstGeom prst="rect">
            <a:avLst/>
          </a:prstGeom>
        </p:spPr>
      </p:pic>
    </p:spTree>
    <p:extLst>
      <p:ext uri="{BB962C8B-B14F-4D97-AF65-F5344CB8AC3E}">
        <p14:creationId xmlns:p14="http://schemas.microsoft.com/office/powerpoint/2010/main" val="3732481695"/>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299</TotalTime>
  <Words>655</Words>
  <Application>Microsoft Office PowerPoint</Application>
  <PresentationFormat>Widescreen</PresentationFormat>
  <Paragraphs>67</Paragraphs>
  <Slides>23</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23</vt:i4>
      </vt:variant>
    </vt:vector>
  </HeadingPairs>
  <TitlesOfParts>
    <vt:vector size="32" baseType="lpstr">
      <vt:lpstr>Arial</vt:lpstr>
      <vt:lpstr>Calibri</vt:lpstr>
      <vt:lpstr>Calibri Light</vt:lpstr>
      <vt:lpstr>MathJax_Main</vt:lpstr>
      <vt:lpstr>Neue Helvetica W01</vt:lpstr>
      <vt:lpstr>Times New Roman</vt:lpstr>
      <vt:lpstr>Theme1</vt:lpstr>
      <vt:lpstr>1_Office Theme</vt:lpstr>
      <vt:lpstr>Office Theme</vt:lpstr>
      <vt:lpstr>Systems of Equations  and Inequalities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30</cp:revision>
  <dcterms:created xsi:type="dcterms:W3CDTF">2023-11-15T21:12:55Z</dcterms:created>
  <dcterms:modified xsi:type="dcterms:W3CDTF">2024-09-09T19:56:57Z</dcterms:modified>
</cp:coreProperties>
</file>