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744" r:id="rId3"/>
  </p:sldMasterIdLst>
  <p:notesMasterIdLst>
    <p:notesMasterId r:id="rId20"/>
  </p:notesMasterIdLst>
  <p:sldIdLst>
    <p:sldId id="257" r:id="rId4"/>
    <p:sldId id="371" r:id="rId5"/>
    <p:sldId id="281" r:id="rId6"/>
    <p:sldId id="282" r:id="rId7"/>
    <p:sldId id="344" r:id="rId8"/>
    <p:sldId id="332" r:id="rId9"/>
    <p:sldId id="336" r:id="rId10"/>
    <p:sldId id="334" r:id="rId11"/>
    <p:sldId id="335" r:id="rId12"/>
    <p:sldId id="337" r:id="rId13"/>
    <p:sldId id="338" r:id="rId14"/>
    <p:sldId id="340" r:id="rId15"/>
    <p:sldId id="341" r:id="rId16"/>
    <p:sldId id="342" r:id="rId17"/>
    <p:sldId id="271" r:id="rId18"/>
    <p:sldId id="32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9069" autoAdjust="0"/>
  </p:normalViewPr>
  <p:slideViewPr>
    <p:cSldViewPr snapToGrid="0">
      <p:cViewPr varScale="1">
        <p:scale>
          <a:sx n="98" d="100"/>
          <a:sy n="98" d="100"/>
        </p:scale>
        <p:origin x="46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A80E0-2187-467B-ADFB-D69A7F45F692}" type="datetimeFigureOut">
              <a:rPr lang="en-US" smtClean="0"/>
              <a:t>9/4/2024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8CB4D-4FCA-45CA-9E57-054ECA30A29D}" type="slidenum">
              <a:rPr lang="en-US" smtClean="0"/>
              <a:t>‹#›</a:t>
            </a:fld>
            <a:endParaRPr lang="en-US"/>
          </a:p>
        </p:txBody>
      </p:sp>
    </p:spTree>
    <p:extLst>
      <p:ext uri="{BB962C8B-B14F-4D97-AF65-F5344CB8AC3E}">
        <p14:creationId xmlns:p14="http://schemas.microsoft.com/office/powerpoint/2010/main" val="3303214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538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24242"/>
                </a:solidFill>
                <a:effectLst/>
                <a:highlight>
                  <a:srgbClr val="FFFFFF"/>
                </a:highlight>
                <a:latin typeface="Neue Helvetica W01"/>
              </a:rPr>
              <a:t>In order to solve systems of equations in three variables, known as three-by-three systems, the primary tool we will be using is called Gaussian elimination, named after the prolific German mathematician Karl Friedrich Gauss. While there is no definitive order in which operations are to be performed, there are specific guidelines as to what type of moves can be made. We may number the equations to keep track of the steps we apply. The goal is to eliminate one variable at a time to achieve upper triangular form, the ideal form for a three-by-three system because it allows for straightforward back-substitution to find a solution </a:t>
            </a:r>
            <a:r>
              <a:rPr lang="en-US" b="0" i="0" u="none" strike="noStrike" dirty="0">
                <a:solidFill>
                  <a:srgbClr val="424242"/>
                </a:solidFill>
                <a:effectLst/>
                <a:highlight>
                  <a:srgbClr val="FFFFFF"/>
                </a:highlight>
                <a:latin typeface="MathJax_Main"/>
              </a:rPr>
              <a:t>(</a:t>
            </a:r>
            <a:r>
              <a:rPr lang="en-US" b="0" i="0" u="none" strike="noStrike" dirty="0" err="1">
                <a:solidFill>
                  <a:srgbClr val="424242"/>
                </a:solidFill>
                <a:effectLst/>
                <a:highlight>
                  <a:srgbClr val="FFFFFF"/>
                </a:highlight>
                <a:latin typeface="MathJax_Math-italic"/>
              </a:rPr>
              <a:t>x</a:t>
            </a:r>
            <a:r>
              <a:rPr lang="en-US" b="0" i="0" u="none" strike="noStrike" dirty="0" err="1">
                <a:solidFill>
                  <a:srgbClr val="424242"/>
                </a:solidFill>
                <a:effectLst/>
                <a:highlight>
                  <a:srgbClr val="FFFFFF"/>
                </a:highlight>
                <a:latin typeface="MathJax_Main"/>
              </a:rPr>
              <a:t>,</a:t>
            </a:r>
            <a:r>
              <a:rPr lang="en-US" b="0" i="0" u="none" strike="noStrike" dirty="0" err="1">
                <a:solidFill>
                  <a:srgbClr val="424242"/>
                </a:solidFill>
                <a:effectLst/>
                <a:highlight>
                  <a:srgbClr val="FFFFFF"/>
                </a:highlight>
                <a:latin typeface="MathJax_Math-italic"/>
              </a:rPr>
              <a:t>y</a:t>
            </a:r>
            <a:r>
              <a:rPr lang="en-US" b="0" i="0" u="none" strike="noStrike" dirty="0" err="1">
                <a:solidFill>
                  <a:srgbClr val="424242"/>
                </a:solidFill>
                <a:effectLst/>
                <a:highlight>
                  <a:srgbClr val="FFFFFF"/>
                </a:highlight>
                <a:latin typeface="MathJax_Main"/>
              </a:rPr>
              <a:t>,</a:t>
            </a:r>
            <a:r>
              <a:rPr lang="en-US" b="0" i="0" u="none" strike="noStrike" dirty="0" err="1">
                <a:solidFill>
                  <a:srgbClr val="424242"/>
                </a:solidFill>
                <a:effectLst/>
                <a:highlight>
                  <a:srgbClr val="FFFFFF"/>
                </a:highlight>
                <a:latin typeface="MathJax_Math-italic"/>
              </a:rPr>
              <a:t>z</a:t>
            </a:r>
            <a:r>
              <a:rPr lang="en-US" b="0" i="0" u="none" strike="noStrike" dirty="0">
                <a:solidFill>
                  <a:srgbClr val="424242"/>
                </a:solidFill>
                <a:effectLst/>
                <a:highlight>
                  <a:srgbClr val="FFFFFF"/>
                </a:highlight>
                <a:latin typeface="MathJax_Main"/>
              </a:rPr>
              <a:t>),</a:t>
            </a:r>
            <a:r>
              <a:rPr lang="en-US" b="0" i="0" dirty="0">
                <a:solidFill>
                  <a:srgbClr val="424242"/>
                </a:solidFill>
                <a:effectLst/>
                <a:highlight>
                  <a:srgbClr val="FFFFFF"/>
                </a:highlight>
                <a:latin typeface="Neue Helvetica W01"/>
              </a:rPr>
              <a:t> which we call an ordered triple.</a:t>
            </a:r>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4</a:t>
            </a:fld>
            <a:endParaRPr lang="en-US"/>
          </a:p>
        </p:txBody>
      </p:sp>
    </p:spTree>
    <p:extLst>
      <p:ext uri="{BB962C8B-B14F-4D97-AF65-F5344CB8AC3E}">
        <p14:creationId xmlns:p14="http://schemas.microsoft.com/office/powerpoint/2010/main" val="3723573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solidFill>
                  <a:srgbClr val="424242"/>
                </a:solidFill>
                <a:effectLst/>
                <a:highlight>
                  <a:srgbClr val="EDEDED"/>
                </a:highlight>
                <a:latin typeface="Neue Helvetica W01"/>
              </a:rPr>
              <a:t>Figure 2</a:t>
            </a:r>
            <a:r>
              <a:rPr lang="en-US" b="0" i="0" dirty="0">
                <a:solidFill>
                  <a:srgbClr val="424242"/>
                </a:solidFill>
                <a:effectLst/>
                <a:highlight>
                  <a:srgbClr val="EDEDED"/>
                </a:highlight>
                <a:latin typeface="Neue Helvetica W01"/>
              </a:rPr>
              <a:t> (a)Three planes intersect at a single point, representing a three-by-three system with a single solution. (b) Three planes intersect in a line, representing a three-by-three system with infinite solutions. </a:t>
            </a:r>
          </a:p>
          <a:p>
            <a:r>
              <a:rPr lang="en-US" b="1" i="0" dirty="0">
                <a:solidFill>
                  <a:srgbClr val="424242"/>
                </a:solidFill>
                <a:effectLst/>
                <a:highlight>
                  <a:srgbClr val="EDEDED"/>
                </a:highlight>
                <a:latin typeface="Neue Helvetica W01"/>
              </a:rPr>
              <a:t>Figure 3</a:t>
            </a:r>
            <a:r>
              <a:rPr lang="en-US" b="0" i="0" dirty="0">
                <a:solidFill>
                  <a:srgbClr val="424242"/>
                </a:solidFill>
                <a:effectLst/>
                <a:highlight>
                  <a:srgbClr val="EDEDED"/>
                </a:highlight>
                <a:latin typeface="Neue Helvetica W01"/>
              </a:rPr>
              <a:t> All three figures represent three-by-three systems with no solution. (a) The three planes intersect with each other, but not at a common point. (b) Two of the planes are parallel and intersect with the third plane, but not with each other. (c) All three planes are parallel, so there is no point of intersection.</a:t>
            </a:r>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5</a:t>
            </a:fld>
            <a:endParaRPr lang="en-US"/>
          </a:p>
        </p:txBody>
      </p:sp>
    </p:spTree>
    <p:extLst>
      <p:ext uri="{BB962C8B-B14F-4D97-AF65-F5344CB8AC3E}">
        <p14:creationId xmlns:p14="http://schemas.microsoft.com/office/powerpoint/2010/main" val="3392992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6</a:t>
            </a:fld>
            <a:endParaRPr lang="en-US"/>
          </a:p>
        </p:txBody>
      </p:sp>
    </p:spTree>
    <p:extLst>
      <p:ext uri="{BB962C8B-B14F-4D97-AF65-F5344CB8AC3E}">
        <p14:creationId xmlns:p14="http://schemas.microsoft.com/office/powerpoint/2010/main" val="3857547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as with systems of equations in two variables, we may come across an inconsistent system of equations in three variables, which means that it does not have a solution that satisfies all three equations. The equations could represent three parallel planes, two parallel planes and one intersecting plane, or three planes that intersect the other two but not at the same location. The process of elimination will result in a false statement, such as  3=7  or some other contradiction.</a:t>
            </a:r>
          </a:p>
        </p:txBody>
      </p:sp>
      <p:sp>
        <p:nvSpPr>
          <p:cNvPr id="4" name="Slide Number Placeholder 3"/>
          <p:cNvSpPr>
            <a:spLocks noGrp="1"/>
          </p:cNvSpPr>
          <p:nvPr>
            <p:ph type="sldNum" sz="quarter" idx="5"/>
          </p:nvPr>
        </p:nvSpPr>
        <p:spPr/>
        <p:txBody>
          <a:bodyPr/>
          <a:lstStyle/>
          <a:p>
            <a:fld id="{0528CB4D-4FCA-45CA-9E57-054ECA30A29D}" type="slidenum">
              <a:rPr lang="en-US" smtClean="0"/>
              <a:t>11</a:t>
            </a:fld>
            <a:endParaRPr lang="en-US"/>
          </a:p>
        </p:txBody>
      </p:sp>
    </p:spTree>
    <p:extLst>
      <p:ext uri="{BB962C8B-B14F-4D97-AF65-F5344CB8AC3E}">
        <p14:creationId xmlns:p14="http://schemas.microsoft.com/office/powerpoint/2010/main" val="10967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know from working with systems of equations in two variables that a dependent system of equations has an infinite number of solutions. The same is true for dependent systems of equations in three variables. An infinite number of solutions can result from several situations. The three planes could be the same, so that a solution to one equation will be the solution to the other two equations. All three equations could be different but they intersect on a line, which has infinite solutions. Or two of the equations could be the same and intersect the third on a line.</a:t>
            </a:r>
          </a:p>
        </p:txBody>
      </p:sp>
      <p:sp>
        <p:nvSpPr>
          <p:cNvPr id="4" name="Slide Number Placeholder 3"/>
          <p:cNvSpPr>
            <a:spLocks noGrp="1"/>
          </p:cNvSpPr>
          <p:nvPr>
            <p:ph type="sldNum" sz="quarter" idx="5"/>
          </p:nvPr>
        </p:nvSpPr>
        <p:spPr/>
        <p:txBody>
          <a:bodyPr/>
          <a:lstStyle/>
          <a:p>
            <a:fld id="{0528CB4D-4FCA-45CA-9E57-054ECA30A29D}" type="slidenum">
              <a:rPr lang="en-US" smtClean="0"/>
              <a:t>13</a:t>
            </a:fld>
            <a:endParaRPr lang="en-US"/>
          </a:p>
        </p:txBody>
      </p:sp>
    </p:spTree>
    <p:extLst>
      <p:ext uri="{BB962C8B-B14F-4D97-AF65-F5344CB8AC3E}">
        <p14:creationId xmlns:p14="http://schemas.microsoft.com/office/powerpoint/2010/main" val="3837097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dirty="0">
                <a:solidFill>
                  <a:srgbClr val="424242"/>
                </a:solidFill>
                <a:effectLst/>
                <a:highlight>
                  <a:srgbClr val="EDEDED"/>
                </a:highlight>
                <a:latin typeface="Neue Helvetica W01"/>
              </a:rPr>
              <a:t>No, you can write the generic solution in terms of any of the variables, but it is common to write it in terms of x and if needed </a:t>
            </a:r>
            <a:r>
              <a:rPr lang="en-US" b="0" i="0" u="none" strike="noStrike" dirty="0">
                <a:solidFill>
                  <a:srgbClr val="424242"/>
                </a:solidFill>
                <a:effectLst/>
                <a:highlight>
                  <a:srgbClr val="EDEDED"/>
                </a:highlight>
                <a:latin typeface="MathJax_Math-italic"/>
              </a:rPr>
              <a:t>x</a:t>
            </a:r>
            <a:r>
              <a:rPr lang="en-US" b="0" i="0" u="none" strike="noStrike" dirty="0">
                <a:solidFill>
                  <a:srgbClr val="424242"/>
                </a:solidFill>
                <a:effectLst/>
                <a:highlight>
                  <a:srgbClr val="EDEDED"/>
                </a:highlight>
                <a:latin typeface="Neue Helvetica W01"/>
              </a:rPr>
              <a:t>x</a:t>
            </a:r>
            <a:r>
              <a:rPr lang="en-US" b="0" i="1" dirty="0">
                <a:solidFill>
                  <a:srgbClr val="424242"/>
                </a:solidFill>
                <a:effectLst/>
                <a:highlight>
                  <a:srgbClr val="EDEDED"/>
                </a:highlight>
                <a:latin typeface="Neue Helvetica W01"/>
              </a:rPr>
              <a:t> and </a:t>
            </a:r>
            <a:r>
              <a:rPr lang="en-US" b="0" i="0" u="none" strike="noStrike" dirty="0">
                <a:solidFill>
                  <a:srgbClr val="424242"/>
                </a:solidFill>
                <a:effectLst/>
                <a:highlight>
                  <a:srgbClr val="EDEDED"/>
                </a:highlight>
                <a:latin typeface="MathJax_Math-italic"/>
              </a:rPr>
              <a:t>y</a:t>
            </a:r>
            <a:r>
              <a:rPr lang="en-US" b="0" i="0" u="none" strike="noStrike" dirty="0">
                <a:solidFill>
                  <a:srgbClr val="424242"/>
                </a:solidFill>
                <a:effectLst/>
                <a:highlight>
                  <a:srgbClr val="EDEDED"/>
                </a:highlight>
                <a:latin typeface="MathJax_Main"/>
              </a:rPr>
              <a:t>.</a:t>
            </a:r>
            <a:br>
              <a:rPr lang="en-US" dirty="0"/>
            </a:br>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14</a:t>
            </a:fld>
            <a:endParaRPr lang="en-US"/>
          </a:p>
        </p:txBody>
      </p:sp>
    </p:spTree>
    <p:extLst>
      <p:ext uri="{BB962C8B-B14F-4D97-AF65-F5344CB8AC3E}">
        <p14:creationId xmlns:p14="http://schemas.microsoft.com/office/powerpoint/2010/main" val="18590940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1189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9/4/2024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8131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9/4/2024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06250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9/4/2024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078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8BCF62C1-A170-4751-8D1C-F5EC793D12DB}"/>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3FFC9545-8C13-47EC-8C48-576FE9662477}"/>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93F450E-3AD9-4347-B8C2-09AD77029984}"/>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ED6FC33F-42C6-4724-AECB-5BA932A53C48}"/>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FAA0A9E8-2E83-46F0-962D-D668CD88A6DC}"/>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90343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6883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6743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9/4/2024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3462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9/4/2024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6623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9/4/2024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59234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1738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10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9/4/2024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1355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6845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8234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5774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9/4/2024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69084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9/4/2024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1450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9/4/2024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933264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9/4/2024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578689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9/4/2024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89975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9/4/2024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518238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9/4/2024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5200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9/4/2024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44697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9/4/2024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82258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9/4/2024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42313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9/4/2024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19081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9/4/2024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4583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9/4/2024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7729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9/4/2024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873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9/4/2024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3255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9/4/2024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617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9/4/2024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170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9/4/2024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000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9/4/2024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0115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9/4/2024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A57B0538-6345-4355-B5D9-EBC7E6DAE309}"/>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B50AA53F-14B5-4F69-86DE-1A25A479B484}"/>
              </a:ext>
            </a:extLst>
          </p:cNvPr>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1833F29-278E-40C2-B5BF-5F1CFDBC0000}"/>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B524B414-2CE4-4650-8189-7EAC2D1FD162}"/>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6758B69F-709F-4A28-879C-1FB9C7F01604}"/>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445464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9/4/2024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2955910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9.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9.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37352" y="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t>Systems of Equations </a:t>
            </a:r>
            <a:br>
              <a:rPr lang="en-US" sz="5400" dirty="0"/>
            </a:br>
            <a:r>
              <a:rPr lang="en-US" sz="5400" dirty="0"/>
              <a:t>and Inequalities</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3075976"/>
            <a:ext cx="9781327" cy="3037115"/>
          </a:xfrm>
        </p:spPr>
        <p:txBody>
          <a:bodyPr anchor="t">
            <a:normAutofit lnSpcReduction="10000"/>
          </a:bodyPr>
          <a:lstStyle/>
          <a:p>
            <a:r>
              <a:rPr lang="en-US" sz="3600" dirty="0"/>
              <a:t>Chapter 11</a:t>
            </a:r>
          </a:p>
          <a:p>
            <a:endParaRPr lang="en-US" sz="2800" dirty="0"/>
          </a:p>
          <a:p>
            <a:endParaRPr lang="en-US" sz="2800" dirty="0"/>
          </a:p>
          <a:p>
            <a:endParaRPr lang="en-US" sz="2800" dirty="0"/>
          </a:p>
          <a:p>
            <a:endParaRPr lang="en-US" sz="2800" dirty="0">
              <a:solidFill>
                <a:schemeClr val="bg1"/>
              </a:solidFill>
            </a:endParaRPr>
          </a:p>
          <a:p>
            <a:r>
              <a:rPr lang="en-US" sz="2200" dirty="0">
                <a:solidFill>
                  <a:schemeClr val="bg1"/>
                </a:solidFill>
              </a:rPr>
              <a:t>Algebra and Trigonometry 2e, OpenStax, 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endPar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endParaRP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6D132DDC-3393-29C6-C22F-80A08DA95973}"/>
              </a:ext>
            </a:extLst>
          </p:cNvPr>
          <p:cNvPicPr>
            <a:picLocks noChangeAspect="1"/>
          </p:cNvPicPr>
          <p:nvPr/>
        </p:nvPicPr>
        <p:blipFill>
          <a:blip r:embed="rId2"/>
          <a:stretch>
            <a:fillRect/>
          </a:stretch>
        </p:blipFill>
        <p:spPr>
          <a:xfrm>
            <a:off x="336777" y="136524"/>
            <a:ext cx="10810194" cy="2867303"/>
          </a:xfrm>
          <a:prstGeom prst="rect">
            <a:avLst/>
          </a:prstGeom>
        </p:spPr>
      </p:pic>
    </p:spTree>
    <p:extLst>
      <p:ext uri="{BB962C8B-B14F-4D97-AF65-F5344CB8AC3E}">
        <p14:creationId xmlns:p14="http://schemas.microsoft.com/office/powerpoint/2010/main" val="4287012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0CD67AE9-CB48-1442-CF13-222FF448D2B3}"/>
              </a:ext>
            </a:extLst>
          </p:cNvPr>
          <p:cNvPicPr>
            <a:picLocks noChangeAspect="1"/>
          </p:cNvPicPr>
          <p:nvPr/>
        </p:nvPicPr>
        <p:blipFill>
          <a:blip r:embed="rId3"/>
          <a:stretch>
            <a:fillRect/>
          </a:stretch>
        </p:blipFill>
        <p:spPr>
          <a:xfrm>
            <a:off x="105454" y="0"/>
            <a:ext cx="10148889" cy="3440120"/>
          </a:xfrm>
          <a:prstGeom prst="rect">
            <a:avLst/>
          </a:prstGeom>
        </p:spPr>
      </p:pic>
    </p:spTree>
    <p:extLst>
      <p:ext uri="{BB962C8B-B14F-4D97-AF65-F5344CB8AC3E}">
        <p14:creationId xmlns:p14="http://schemas.microsoft.com/office/powerpoint/2010/main" val="2663773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15A2E287-771E-54DF-2DC2-AA9F54D151FB}"/>
              </a:ext>
            </a:extLst>
          </p:cNvPr>
          <p:cNvPicPr>
            <a:picLocks noChangeAspect="1"/>
          </p:cNvPicPr>
          <p:nvPr/>
        </p:nvPicPr>
        <p:blipFill>
          <a:blip r:embed="rId2"/>
          <a:stretch>
            <a:fillRect/>
          </a:stretch>
        </p:blipFill>
        <p:spPr>
          <a:xfrm>
            <a:off x="204584" y="136525"/>
            <a:ext cx="9853816" cy="2571941"/>
          </a:xfrm>
          <a:prstGeom prst="rect">
            <a:avLst/>
          </a:prstGeom>
        </p:spPr>
      </p:pic>
    </p:spTree>
    <p:extLst>
      <p:ext uri="{BB962C8B-B14F-4D97-AF65-F5344CB8AC3E}">
        <p14:creationId xmlns:p14="http://schemas.microsoft.com/office/powerpoint/2010/main" val="1490427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840DE87-7817-7125-EA80-0C655B42D580}"/>
              </a:ext>
            </a:extLst>
          </p:cNvPr>
          <p:cNvPicPr>
            <a:picLocks noChangeAspect="1"/>
          </p:cNvPicPr>
          <p:nvPr/>
        </p:nvPicPr>
        <p:blipFill>
          <a:blip r:embed="rId3"/>
          <a:stretch>
            <a:fillRect/>
          </a:stretch>
        </p:blipFill>
        <p:spPr>
          <a:xfrm>
            <a:off x="256596" y="136525"/>
            <a:ext cx="10041290" cy="3152498"/>
          </a:xfrm>
          <a:prstGeom prst="rect">
            <a:avLst/>
          </a:prstGeom>
        </p:spPr>
      </p:pic>
    </p:spTree>
    <p:extLst>
      <p:ext uri="{BB962C8B-B14F-4D97-AF65-F5344CB8AC3E}">
        <p14:creationId xmlns:p14="http://schemas.microsoft.com/office/powerpoint/2010/main" val="3641103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4232F8D-438A-38CD-DB55-7F9C9720B0C9}"/>
              </a:ext>
            </a:extLst>
          </p:cNvPr>
          <p:cNvPicPr>
            <a:picLocks noChangeAspect="1"/>
          </p:cNvPicPr>
          <p:nvPr/>
        </p:nvPicPr>
        <p:blipFill>
          <a:blip r:embed="rId3"/>
          <a:stretch>
            <a:fillRect/>
          </a:stretch>
        </p:blipFill>
        <p:spPr>
          <a:xfrm>
            <a:off x="980394" y="1995487"/>
            <a:ext cx="10919291" cy="1270227"/>
          </a:xfrm>
          <a:prstGeom prst="rect">
            <a:avLst/>
          </a:prstGeom>
        </p:spPr>
      </p:pic>
    </p:spTree>
    <p:extLst>
      <p:ext uri="{BB962C8B-B14F-4D97-AF65-F5344CB8AC3E}">
        <p14:creationId xmlns:p14="http://schemas.microsoft.com/office/powerpoint/2010/main" val="3486096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1604136" y="1347850"/>
            <a:ext cx="8534651" cy="403187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342900" indent="-342900">
              <a:buFont typeface="Arial" panose="020B0604020202020204" pitchFamily="34" charset="0"/>
              <a:buChar char="•"/>
            </a:pPr>
            <a:r>
              <a:rPr lang="en-US" sz="2800" dirty="0"/>
              <a:t>Solve systems of three equations in three variables.</a:t>
            </a:r>
          </a:p>
          <a:p>
            <a:pPr marL="342900" indent="-342900">
              <a:buFont typeface="Arial" panose="020B0604020202020204" pitchFamily="34" charset="0"/>
              <a:buChar char="•"/>
            </a:pPr>
            <a:r>
              <a:rPr lang="en-US" sz="2800" dirty="0"/>
              <a:t>Identify inconsistent systems of equations containing three variables.</a:t>
            </a:r>
          </a:p>
          <a:p>
            <a:pPr marL="342900" indent="-342900">
              <a:buFont typeface="Arial" panose="020B0604020202020204" pitchFamily="34" charset="0"/>
              <a:buChar char="•"/>
            </a:pPr>
            <a:r>
              <a:rPr lang="en-US" sz="2800" dirty="0"/>
              <a:t>Express the solution of a system of dependent equations containing three variables.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algn="l">
              <a:buFont typeface="Arial" panose="020B0604020202020204" pitchFamily="34" charset="0"/>
              <a:buChar cha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38073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0" y="1386"/>
            <a:ext cx="12188932" cy="6856614"/>
          </a:xfrm>
          <a:prstGeom prst="rect">
            <a:avLst/>
          </a:prstGeom>
        </p:spPr>
      </p:pic>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5336" y="2859932"/>
            <a:ext cx="9781327" cy="3087789"/>
          </a:xfrm>
        </p:spPr>
        <p:txBody>
          <a:bodyPr anchor="t">
            <a:normAutofit/>
          </a:bodyPr>
          <a:lstStyle/>
          <a:p>
            <a:r>
              <a:rPr lang="en-US" sz="3600" dirty="0"/>
              <a:t>11.2 Systems of Linear Equations: Three Variables</a:t>
            </a:r>
            <a:endParaRPr lang="en-US" sz="2800" dirty="0"/>
          </a:p>
          <a:p>
            <a:endParaRPr lang="en-US" sz="2800" dirty="0"/>
          </a:p>
          <a:p>
            <a:endParaRPr lang="en-US" sz="2800" dirty="0">
              <a:solidFill>
                <a:schemeClr val="bg1"/>
              </a:solidFill>
            </a:endParaRPr>
          </a:p>
          <a:p>
            <a:endParaRPr lang="en-US" sz="2800" dirty="0">
              <a:solidFill>
                <a:schemeClr val="bg1"/>
              </a:solidFill>
            </a:endParaRPr>
          </a:p>
          <a:p>
            <a:r>
              <a:rPr lang="en-US" sz="2200" dirty="0">
                <a:solidFill>
                  <a:schemeClr val="bg1"/>
                </a:solidFill>
              </a:rPr>
              <a:t>Algebra and Trigonometry 2e, OpenStax, 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endPar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endParaRPr>
          </a:p>
        </p:txBody>
      </p:sp>
    </p:spTree>
    <p:extLst>
      <p:ext uri="{BB962C8B-B14F-4D97-AF65-F5344CB8AC3E}">
        <p14:creationId xmlns:p14="http://schemas.microsoft.com/office/powerpoint/2010/main" val="3269313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4F4F4C16-4219-DB71-772E-1A032417EE9C}"/>
              </a:ext>
            </a:extLst>
          </p:cNvPr>
          <p:cNvSpPr txBox="1"/>
          <p:nvPr/>
        </p:nvSpPr>
        <p:spPr>
          <a:xfrm>
            <a:off x="1496291" y="1230708"/>
            <a:ext cx="8692738" cy="3170099"/>
          </a:xfrm>
          <a:prstGeom prst="rect">
            <a:avLst/>
          </a:prstGeom>
          <a:noFill/>
        </p:spPr>
        <p:txBody>
          <a:bodyPr wrap="square">
            <a:spAutoFit/>
          </a:bodyPr>
          <a:lstStyle/>
          <a:p>
            <a:r>
              <a:rPr lang="en-US" sz="3200" dirty="0"/>
              <a:t>What are the learning objectives for this section?</a:t>
            </a:r>
          </a:p>
          <a:p>
            <a:endParaRPr lang="en-US" sz="2800" dirty="0"/>
          </a:p>
          <a:p>
            <a:pPr marL="342900" indent="-342900">
              <a:buFont typeface="Arial" panose="020B0604020202020204" pitchFamily="34" charset="0"/>
              <a:buChar char="•"/>
            </a:pPr>
            <a:r>
              <a:rPr lang="en-US" sz="2800" dirty="0"/>
              <a:t>Solve systems of three equations in three variables.</a:t>
            </a:r>
          </a:p>
          <a:p>
            <a:pPr marL="342900" indent="-342900">
              <a:buFont typeface="Arial" panose="020B0604020202020204" pitchFamily="34" charset="0"/>
              <a:buChar char="•"/>
            </a:pPr>
            <a:r>
              <a:rPr lang="en-US" sz="2800" dirty="0"/>
              <a:t>Identify inconsistent systems of equations containing three variables.</a:t>
            </a:r>
          </a:p>
          <a:p>
            <a:pPr marL="342900" indent="-342900">
              <a:buFont typeface="Arial" panose="020B0604020202020204" pitchFamily="34" charset="0"/>
              <a:buChar char="•"/>
            </a:pPr>
            <a:r>
              <a:rPr lang="en-US" sz="2800" dirty="0"/>
              <a:t>Express the solution of a system of dependent equations containing three variables. </a:t>
            </a:r>
          </a:p>
        </p:txBody>
      </p:sp>
    </p:spTree>
    <p:extLst>
      <p:ext uri="{BB962C8B-B14F-4D97-AF65-F5344CB8AC3E}">
        <p14:creationId xmlns:p14="http://schemas.microsoft.com/office/powerpoint/2010/main" val="145052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F4B9EE14-7E13-9F5C-7735-A73EDF7E1B1D}"/>
              </a:ext>
            </a:extLst>
          </p:cNvPr>
          <p:cNvSpPr txBox="1"/>
          <p:nvPr/>
        </p:nvSpPr>
        <p:spPr>
          <a:xfrm>
            <a:off x="991410" y="831874"/>
            <a:ext cx="9572827" cy="584775"/>
          </a:xfrm>
          <a:prstGeom prst="rect">
            <a:avLst/>
          </a:prstGeom>
          <a:noFill/>
        </p:spPr>
        <p:txBody>
          <a:bodyPr wrap="square">
            <a:spAutoFit/>
          </a:bodyPr>
          <a:lstStyle/>
          <a:p>
            <a:r>
              <a:rPr lang="en-US" sz="3200" b="1" dirty="0"/>
              <a:t>Solving Systems of Three Equations in Three Variables</a:t>
            </a:r>
          </a:p>
        </p:txBody>
      </p:sp>
      <p:pic>
        <p:nvPicPr>
          <p:cNvPr id="6" name="Picture 5">
            <a:extLst>
              <a:ext uri="{FF2B5EF4-FFF2-40B4-BE49-F238E27FC236}">
                <a16:creationId xmlns:a16="http://schemas.microsoft.com/office/drawing/2014/main" id="{AF8F99A1-D0C7-AF32-B07B-069C82A11AD6}"/>
              </a:ext>
            </a:extLst>
          </p:cNvPr>
          <p:cNvPicPr>
            <a:picLocks noChangeAspect="1"/>
          </p:cNvPicPr>
          <p:nvPr/>
        </p:nvPicPr>
        <p:blipFill>
          <a:blip r:embed="rId3"/>
          <a:stretch>
            <a:fillRect/>
          </a:stretch>
        </p:blipFill>
        <p:spPr>
          <a:xfrm>
            <a:off x="1233096" y="2141531"/>
            <a:ext cx="3013460" cy="1651608"/>
          </a:xfrm>
          <a:prstGeom prst="rect">
            <a:avLst/>
          </a:prstGeom>
        </p:spPr>
      </p:pic>
      <p:pic>
        <p:nvPicPr>
          <p:cNvPr id="8" name="Picture 7">
            <a:extLst>
              <a:ext uri="{FF2B5EF4-FFF2-40B4-BE49-F238E27FC236}">
                <a16:creationId xmlns:a16="http://schemas.microsoft.com/office/drawing/2014/main" id="{DD08D9B0-A00B-4A41-416C-45829271F447}"/>
              </a:ext>
            </a:extLst>
          </p:cNvPr>
          <p:cNvPicPr>
            <a:picLocks noChangeAspect="1"/>
          </p:cNvPicPr>
          <p:nvPr/>
        </p:nvPicPr>
        <p:blipFill>
          <a:blip r:embed="rId4"/>
          <a:stretch>
            <a:fillRect/>
          </a:stretch>
        </p:blipFill>
        <p:spPr>
          <a:xfrm>
            <a:off x="7945444" y="2144649"/>
            <a:ext cx="2631763" cy="1673458"/>
          </a:xfrm>
          <a:prstGeom prst="rect">
            <a:avLst/>
          </a:prstGeom>
        </p:spPr>
      </p:pic>
      <p:sp>
        <p:nvSpPr>
          <p:cNvPr id="9" name="TextBox 8">
            <a:extLst>
              <a:ext uri="{FF2B5EF4-FFF2-40B4-BE49-F238E27FC236}">
                <a16:creationId xmlns:a16="http://schemas.microsoft.com/office/drawing/2014/main" id="{3302719E-552C-6A54-6578-F98612BFC400}"/>
              </a:ext>
            </a:extLst>
          </p:cNvPr>
          <p:cNvSpPr txBox="1"/>
          <p:nvPr/>
        </p:nvSpPr>
        <p:spPr>
          <a:xfrm>
            <a:off x="4650002" y="2163389"/>
            <a:ext cx="2791470" cy="830997"/>
          </a:xfrm>
          <a:prstGeom prst="rect">
            <a:avLst/>
          </a:prstGeom>
          <a:noFill/>
        </p:spPr>
        <p:txBody>
          <a:bodyPr wrap="none" rtlCol="0">
            <a:spAutoFit/>
          </a:bodyPr>
          <a:lstStyle/>
          <a:p>
            <a:r>
              <a:rPr lang="en-US" sz="2400" dirty="0"/>
              <a:t>Gaussian elimination</a:t>
            </a:r>
          </a:p>
          <a:p>
            <a:endParaRPr lang="en-US" sz="2400" dirty="0"/>
          </a:p>
        </p:txBody>
      </p:sp>
      <p:sp>
        <p:nvSpPr>
          <p:cNvPr id="10" name="Arrow: Right 9">
            <a:extLst>
              <a:ext uri="{FF2B5EF4-FFF2-40B4-BE49-F238E27FC236}">
                <a16:creationId xmlns:a16="http://schemas.microsoft.com/office/drawing/2014/main" id="{488266C5-A160-586D-CBE7-ABAA90FD1E72}"/>
              </a:ext>
            </a:extLst>
          </p:cNvPr>
          <p:cNvSpPr/>
          <p:nvPr/>
        </p:nvSpPr>
        <p:spPr>
          <a:xfrm>
            <a:off x="5239966" y="2858517"/>
            <a:ext cx="1712068" cy="24572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78140B42-CEB3-080B-B4D9-74A1E2815BB3}"/>
              </a:ext>
            </a:extLst>
          </p:cNvPr>
          <p:cNvSpPr txBox="1"/>
          <p:nvPr/>
        </p:nvSpPr>
        <p:spPr>
          <a:xfrm>
            <a:off x="1937965" y="4049471"/>
            <a:ext cx="8626272" cy="1938992"/>
          </a:xfrm>
          <a:prstGeom prst="rect">
            <a:avLst/>
          </a:prstGeom>
          <a:noFill/>
        </p:spPr>
        <p:txBody>
          <a:bodyPr wrap="none" rtlCol="0">
            <a:spAutoFit/>
          </a:bodyPr>
          <a:lstStyle/>
          <a:p>
            <a:r>
              <a:rPr lang="en-US" sz="2400" dirty="0"/>
              <a:t>To write the system in upper triangular form, we can:</a:t>
            </a:r>
          </a:p>
          <a:p>
            <a:endParaRPr lang="en-US" sz="2400" dirty="0"/>
          </a:p>
          <a:p>
            <a:pPr marL="800100" lvl="1" indent="-342900">
              <a:buFont typeface="+mj-lt"/>
              <a:buAutoNum type="arabicPeriod"/>
            </a:pPr>
            <a:r>
              <a:rPr lang="en-US" sz="2400" dirty="0"/>
              <a:t>Interchange the order of any two equations.</a:t>
            </a:r>
          </a:p>
          <a:p>
            <a:pPr marL="800100" lvl="1" indent="-342900">
              <a:buFont typeface="+mj-lt"/>
              <a:buAutoNum type="arabicPeriod"/>
            </a:pPr>
            <a:r>
              <a:rPr lang="en-US" sz="2400" dirty="0"/>
              <a:t>Multiply both sides of an equation by a nonzero constant.</a:t>
            </a:r>
          </a:p>
          <a:p>
            <a:pPr marL="800100" lvl="1" indent="-342900">
              <a:buFont typeface="+mj-lt"/>
              <a:buAutoNum type="arabicPeriod"/>
            </a:pPr>
            <a:r>
              <a:rPr lang="en-US" sz="2400" dirty="0"/>
              <a:t>Add a nonzero multiple of one equation to another equation.</a:t>
            </a:r>
          </a:p>
        </p:txBody>
      </p:sp>
    </p:spTree>
    <p:extLst>
      <p:ext uri="{BB962C8B-B14F-4D97-AF65-F5344CB8AC3E}">
        <p14:creationId xmlns:p14="http://schemas.microsoft.com/office/powerpoint/2010/main" val="19746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C65C1E3-8787-A425-273F-80E355EA22D3}"/>
              </a:ext>
            </a:extLst>
          </p:cNvPr>
          <p:cNvPicPr>
            <a:picLocks noChangeAspect="1"/>
          </p:cNvPicPr>
          <p:nvPr/>
        </p:nvPicPr>
        <p:blipFill>
          <a:blip r:embed="rId3"/>
          <a:stretch>
            <a:fillRect/>
          </a:stretch>
        </p:blipFill>
        <p:spPr>
          <a:xfrm>
            <a:off x="643467" y="257483"/>
            <a:ext cx="8750904" cy="3412851"/>
          </a:xfrm>
          <a:prstGeom prst="rect">
            <a:avLst/>
          </a:prstGeom>
        </p:spPr>
      </p:pic>
      <p:sp>
        <p:nvSpPr>
          <p:cNvPr id="2" name="Footer Placeholder 1">
            <a:extLst>
              <a:ext uri="{FF2B5EF4-FFF2-40B4-BE49-F238E27FC236}">
                <a16:creationId xmlns:a16="http://schemas.microsoft.com/office/drawing/2014/main" id="{DB68F76E-A473-1E16-ED54-AD135BEEA92C}"/>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pic>
        <p:nvPicPr>
          <p:cNvPr id="6" name="Picture 5">
            <a:extLst>
              <a:ext uri="{FF2B5EF4-FFF2-40B4-BE49-F238E27FC236}">
                <a16:creationId xmlns:a16="http://schemas.microsoft.com/office/drawing/2014/main" id="{6B9879A5-3B50-4573-5F26-F19AFA85DCC2}"/>
              </a:ext>
            </a:extLst>
          </p:cNvPr>
          <p:cNvPicPr>
            <a:picLocks noChangeAspect="1"/>
          </p:cNvPicPr>
          <p:nvPr/>
        </p:nvPicPr>
        <p:blipFill>
          <a:blip r:embed="rId4"/>
          <a:stretch>
            <a:fillRect/>
          </a:stretch>
        </p:blipFill>
        <p:spPr>
          <a:xfrm>
            <a:off x="910319" y="3755571"/>
            <a:ext cx="4259875" cy="2173741"/>
          </a:xfrm>
          <a:prstGeom prst="rect">
            <a:avLst/>
          </a:prstGeom>
        </p:spPr>
      </p:pic>
      <p:pic>
        <p:nvPicPr>
          <p:cNvPr id="8" name="Picture 7">
            <a:extLst>
              <a:ext uri="{FF2B5EF4-FFF2-40B4-BE49-F238E27FC236}">
                <a16:creationId xmlns:a16="http://schemas.microsoft.com/office/drawing/2014/main" id="{390CBF79-C79C-C176-14E6-61FE5EE332FE}"/>
              </a:ext>
            </a:extLst>
          </p:cNvPr>
          <p:cNvPicPr>
            <a:picLocks noChangeAspect="1"/>
          </p:cNvPicPr>
          <p:nvPr/>
        </p:nvPicPr>
        <p:blipFill>
          <a:blip r:embed="rId5"/>
          <a:stretch>
            <a:fillRect/>
          </a:stretch>
        </p:blipFill>
        <p:spPr>
          <a:xfrm>
            <a:off x="5776231" y="3755571"/>
            <a:ext cx="5255390" cy="2173741"/>
          </a:xfrm>
          <a:prstGeom prst="rect">
            <a:avLst/>
          </a:prstGeom>
        </p:spPr>
      </p:pic>
      <p:pic>
        <p:nvPicPr>
          <p:cNvPr id="10" name="Picture 9">
            <a:extLst>
              <a:ext uri="{FF2B5EF4-FFF2-40B4-BE49-F238E27FC236}">
                <a16:creationId xmlns:a16="http://schemas.microsoft.com/office/drawing/2014/main" id="{D5F67D82-BDD6-53E8-B08E-9C9B0A9557F6}"/>
              </a:ext>
            </a:extLst>
          </p:cNvPr>
          <p:cNvPicPr>
            <a:picLocks noChangeAspect="1"/>
          </p:cNvPicPr>
          <p:nvPr/>
        </p:nvPicPr>
        <p:blipFill>
          <a:blip r:embed="rId6"/>
          <a:stretch>
            <a:fillRect/>
          </a:stretch>
        </p:blipFill>
        <p:spPr>
          <a:xfrm>
            <a:off x="910319" y="5876436"/>
            <a:ext cx="657225" cy="276225"/>
          </a:xfrm>
          <a:prstGeom prst="rect">
            <a:avLst/>
          </a:prstGeom>
        </p:spPr>
      </p:pic>
      <p:pic>
        <p:nvPicPr>
          <p:cNvPr id="12" name="Picture 11">
            <a:extLst>
              <a:ext uri="{FF2B5EF4-FFF2-40B4-BE49-F238E27FC236}">
                <a16:creationId xmlns:a16="http://schemas.microsoft.com/office/drawing/2014/main" id="{59F831F1-A54D-E7E6-9539-3EE3DB0B23AA}"/>
              </a:ext>
            </a:extLst>
          </p:cNvPr>
          <p:cNvPicPr>
            <a:picLocks noChangeAspect="1"/>
          </p:cNvPicPr>
          <p:nvPr/>
        </p:nvPicPr>
        <p:blipFill>
          <a:blip r:embed="rId7"/>
          <a:stretch>
            <a:fillRect/>
          </a:stretch>
        </p:blipFill>
        <p:spPr>
          <a:xfrm>
            <a:off x="5776231" y="5929312"/>
            <a:ext cx="666750" cy="247650"/>
          </a:xfrm>
          <a:prstGeom prst="rect">
            <a:avLst/>
          </a:prstGeom>
        </p:spPr>
      </p:pic>
    </p:spTree>
    <p:extLst>
      <p:ext uri="{BB962C8B-B14F-4D97-AF65-F5344CB8AC3E}">
        <p14:creationId xmlns:p14="http://schemas.microsoft.com/office/powerpoint/2010/main" val="2952749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92D2487-1C07-DE47-9418-FA947AE7F30F}"/>
              </a:ext>
            </a:extLst>
          </p:cNvPr>
          <p:cNvPicPr>
            <a:picLocks noChangeAspect="1"/>
          </p:cNvPicPr>
          <p:nvPr/>
        </p:nvPicPr>
        <p:blipFill>
          <a:blip r:embed="rId3"/>
          <a:stretch>
            <a:fillRect/>
          </a:stretch>
        </p:blipFill>
        <p:spPr>
          <a:xfrm>
            <a:off x="180294" y="136525"/>
            <a:ext cx="10400620" cy="3466873"/>
          </a:xfrm>
          <a:prstGeom prst="rect">
            <a:avLst/>
          </a:prstGeom>
        </p:spPr>
      </p:pic>
    </p:spTree>
    <p:extLst>
      <p:ext uri="{BB962C8B-B14F-4D97-AF65-F5344CB8AC3E}">
        <p14:creationId xmlns:p14="http://schemas.microsoft.com/office/powerpoint/2010/main" val="2232977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BBAA980-1CF6-E79F-AECC-FE35B33B2E41}"/>
              </a:ext>
            </a:extLst>
          </p:cNvPr>
          <p:cNvPicPr>
            <a:picLocks noChangeAspect="1"/>
          </p:cNvPicPr>
          <p:nvPr/>
        </p:nvPicPr>
        <p:blipFill>
          <a:blip r:embed="rId2"/>
          <a:stretch>
            <a:fillRect/>
          </a:stretch>
        </p:blipFill>
        <p:spPr>
          <a:xfrm>
            <a:off x="643467" y="1547876"/>
            <a:ext cx="10905066" cy="3762246"/>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773606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B0649683-F50A-8684-59C6-D46BA019AE17}"/>
              </a:ext>
            </a:extLst>
          </p:cNvPr>
          <p:cNvPicPr>
            <a:picLocks noChangeAspect="1"/>
          </p:cNvPicPr>
          <p:nvPr/>
        </p:nvPicPr>
        <p:blipFill>
          <a:blip r:embed="rId2"/>
          <a:stretch>
            <a:fillRect/>
          </a:stretch>
        </p:blipFill>
        <p:spPr>
          <a:xfrm>
            <a:off x="117021" y="136524"/>
            <a:ext cx="10420350" cy="3636037"/>
          </a:xfrm>
          <a:prstGeom prst="rect">
            <a:avLst/>
          </a:prstGeom>
        </p:spPr>
      </p:pic>
    </p:spTree>
    <p:extLst>
      <p:ext uri="{BB962C8B-B14F-4D97-AF65-F5344CB8AC3E}">
        <p14:creationId xmlns:p14="http://schemas.microsoft.com/office/powerpoint/2010/main" val="3881583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A8699510-AFFA-46F4-4028-4EBB2507BA80}"/>
              </a:ext>
            </a:extLst>
          </p:cNvPr>
          <p:cNvPicPr>
            <a:picLocks noChangeAspect="1"/>
          </p:cNvPicPr>
          <p:nvPr/>
        </p:nvPicPr>
        <p:blipFill>
          <a:blip r:embed="rId2"/>
          <a:stretch>
            <a:fillRect/>
          </a:stretch>
        </p:blipFill>
        <p:spPr>
          <a:xfrm>
            <a:off x="323849" y="136525"/>
            <a:ext cx="10692493" cy="3457998"/>
          </a:xfrm>
          <a:prstGeom prst="rect">
            <a:avLst/>
          </a:prstGeom>
        </p:spPr>
      </p:pic>
    </p:spTree>
    <p:extLst>
      <p:ext uri="{BB962C8B-B14F-4D97-AF65-F5344CB8AC3E}">
        <p14:creationId xmlns:p14="http://schemas.microsoft.com/office/powerpoint/2010/main" val="3732481695"/>
      </p:ext>
    </p:extLst>
  </p:cSld>
  <p:clrMapOvr>
    <a:masterClrMapping/>
  </p:clrMapOvr>
</p:sld>
</file>

<file path=ppt/theme/theme1.xml><?xml version="1.0" encoding="utf-8"?>
<a:theme xmlns:a="http://schemas.openxmlformats.org/drawingml/2006/main" name="Theme1">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4FE45A68-4A21-4808-ABD7-9537C0317F24}" vid="{E754BD4C-C4D4-41DA-95E6-DE98A38083AC}"/>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292</TotalTime>
  <Words>918</Words>
  <Application>Microsoft Office PowerPoint</Application>
  <PresentationFormat>Widescreen</PresentationFormat>
  <Paragraphs>64</Paragraphs>
  <Slides>16</Slides>
  <Notes>9</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16</vt:i4>
      </vt:variant>
    </vt:vector>
  </HeadingPairs>
  <TitlesOfParts>
    <vt:vector size="26" baseType="lpstr">
      <vt:lpstr>Arial</vt:lpstr>
      <vt:lpstr>Calibri</vt:lpstr>
      <vt:lpstr>Calibri Light</vt:lpstr>
      <vt:lpstr>MathJax_Main</vt:lpstr>
      <vt:lpstr>MathJax_Math-italic</vt:lpstr>
      <vt:lpstr>Neue Helvetica W01</vt:lpstr>
      <vt:lpstr>Times New Roman</vt:lpstr>
      <vt:lpstr>Theme1</vt:lpstr>
      <vt:lpstr>1_Office Theme</vt:lpstr>
      <vt:lpstr>Office Theme</vt:lpstr>
      <vt:lpstr>Systems of Equations  and Inequalities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29</cp:revision>
  <dcterms:created xsi:type="dcterms:W3CDTF">2023-11-15T21:12:55Z</dcterms:created>
  <dcterms:modified xsi:type="dcterms:W3CDTF">2024-09-04T17:34:56Z</dcterms:modified>
</cp:coreProperties>
</file>