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45"/>
  </p:notesMasterIdLst>
  <p:sldIdLst>
    <p:sldId id="257" r:id="rId4"/>
    <p:sldId id="370" r:id="rId5"/>
    <p:sldId id="281" r:id="rId6"/>
    <p:sldId id="282" r:id="rId7"/>
    <p:sldId id="344" r:id="rId8"/>
    <p:sldId id="333" r:id="rId9"/>
    <p:sldId id="332" r:id="rId10"/>
    <p:sldId id="334" r:id="rId11"/>
    <p:sldId id="335" r:id="rId12"/>
    <p:sldId id="336" r:id="rId13"/>
    <p:sldId id="337" r:id="rId14"/>
    <p:sldId id="338" r:id="rId15"/>
    <p:sldId id="339" r:id="rId16"/>
    <p:sldId id="371" r:id="rId17"/>
    <p:sldId id="340" r:id="rId18"/>
    <p:sldId id="341" r:id="rId19"/>
    <p:sldId id="342" r:id="rId20"/>
    <p:sldId id="343" r:id="rId21"/>
    <p:sldId id="346" r:id="rId22"/>
    <p:sldId id="347" r:id="rId23"/>
    <p:sldId id="350" r:id="rId24"/>
    <p:sldId id="372" r:id="rId25"/>
    <p:sldId id="349" r:id="rId26"/>
    <p:sldId id="348" r:id="rId27"/>
    <p:sldId id="351" r:id="rId28"/>
    <p:sldId id="345" r:id="rId29"/>
    <p:sldId id="353" r:id="rId30"/>
    <p:sldId id="354" r:id="rId31"/>
    <p:sldId id="356" r:id="rId32"/>
    <p:sldId id="355" r:id="rId33"/>
    <p:sldId id="357" r:id="rId34"/>
    <p:sldId id="359" r:id="rId35"/>
    <p:sldId id="358" r:id="rId36"/>
    <p:sldId id="362" r:id="rId37"/>
    <p:sldId id="361" r:id="rId38"/>
    <p:sldId id="363" r:id="rId39"/>
    <p:sldId id="365" r:id="rId40"/>
    <p:sldId id="368" r:id="rId41"/>
    <p:sldId id="367" r:id="rId42"/>
    <p:sldId id="271" r:id="rId43"/>
    <p:sldId id="329"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20:58:21.74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3,'79'0,"130"16,-114-6,0-4,117-8,-55-1,2271 3,-2388-2,55-10,33-1,765 11,-434 4,86-2,-505 2,53 9,25 2,-20-12,-51-2,1 2,88 14,-39 2,189 9,105-27,-156-2,-227 3,53-2,0 4,0 2,90 18,-93-10,0-3,89 2,123-13,-93-1,233 3,-387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20:58:24.49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32,'49'0,"36"1,151-18,-143 7,1 5,116 7,-57 1,711-3,-841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20:58:37.964"/>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0 25,'4085'0,"-3852"14,-20-1,1054-11,-611-4,-487-12,1 0,7 17,150-6,-239-17,-68 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9-03T20:58:40.902"/>
    </inkml:context>
    <inkml:brush xml:id="br0">
      <inkml:brushProperty name="width" value="0.4" units="cm"/>
      <inkml:brushProperty name="height" value="0.8" units="cm"/>
      <inkml:brushProperty name="color" value="#00FDFF"/>
      <inkml:brushProperty name="tip" value="rectangle"/>
      <inkml:brushProperty name="rasterOp" value="maskPen"/>
      <inkml:brushProperty name="ignorePressure" value="1"/>
    </inkml:brush>
  </inkml:definitions>
  <inkml:trace contextRef="#ctx0" brushRef="#br0">1 109,'20'-30,"-19"27,0 0,0 1,0-1,1 0,0 1,-1 0,1-1,0 1,0 0,0 0,1 0,-1 0,0 0,1 1,-1-1,1 1,-1-1,4 0,18-4,1 2,-1 0,1 1,0 2,0 1,45 5,9-2,822-2,-873-3,0 0,33-8,-33 4,56-2,376 9,-437-1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highlight>
                  <a:srgbClr val="FFFFFF"/>
                </a:highlight>
                <a:latin typeface="Neue Helvetica W01"/>
              </a:rPr>
              <a:t>As we discussed earlier in the section, scalar multiplication involves multiplying a vector by a scalar, and the result is a vector. As we have seen, multiplying a vector by a number is called scalar multiplication. If we multiply a vector by a vector, there are two possibilities: the </a:t>
            </a:r>
            <a:r>
              <a:rPr lang="en-US" b="0" i="1" dirty="0">
                <a:solidFill>
                  <a:srgbClr val="424242"/>
                </a:solidFill>
                <a:effectLst/>
                <a:highlight>
                  <a:srgbClr val="FFFFFF"/>
                </a:highlight>
                <a:latin typeface="Neue Helvetica W01"/>
              </a:rPr>
              <a:t>dot product</a:t>
            </a:r>
            <a:r>
              <a:rPr lang="en-US" b="0" i="0" dirty="0">
                <a:solidFill>
                  <a:srgbClr val="424242"/>
                </a:solidFill>
                <a:effectLst/>
                <a:highlight>
                  <a:srgbClr val="FFFFFF"/>
                </a:highlight>
                <a:latin typeface="Neue Helvetica W01"/>
              </a:rPr>
              <a:t> and the </a:t>
            </a:r>
            <a:r>
              <a:rPr lang="en-US" b="0" i="1" dirty="0">
                <a:solidFill>
                  <a:srgbClr val="424242"/>
                </a:solidFill>
                <a:effectLst/>
                <a:highlight>
                  <a:srgbClr val="FFFFFF"/>
                </a:highlight>
                <a:latin typeface="Neue Helvetica W01"/>
              </a:rPr>
              <a:t>cross product</a:t>
            </a:r>
            <a:r>
              <a:rPr lang="en-US" b="0" i="0" dirty="0">
                <a:solidFill>
                  <a:srgbClr val="424242"/>
                </a:solidFill>
                <a:effectLst/>
                <a:highlight>
                  <a:srgbClr val="FFFFFF"/>
                </a:highlight>
                <a:latin typeface="Neue Helvetica W01"/>
              </a:rPr>
              <a:t>. We will only examine the dot product here; you may encounter the cross product in more advanced mathematics courses.</a:t>
            </a:r>
          </a:p>
          <a:p>
            <a:pPr algn="l"/>
            <a:r>
              <a:rPr lang="en-US" b="0" i="0" dirty="0">
                <a:solidFill>
                  <a:srgbClr val="424242"/>
                </a:solidFill>
                <a:effectLst/>
                <a:highlight>
                  <a:srgbClr val="FFFFFF"/>
                </a:highlight>
                <a:latin typeface="Neue Helvetica W01"/>
              </a:rPr>
              <a:t>The dot product of two vectors involves multiplying two vectors together, and the result is a scalar.</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35</a:t>
            </a:fld>
            <a:endParaRPr lang="en-US"/>
          </a:p>
        </p:txBody>
      </p:sp>
    </p:spTree>
    <p:extLst>
      <p:ext uri="{BB962C8B-B14F-4D97-AF65-F5344CB8AC3E}">
        <p14:creationId xmlns:p14="http://schemas.microsoft.com/office/powerpoint/2010/main" val="1434760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An airplane is flying at an airspeed of 200 miles per hour headed on a SE bearing of 140°. A north wind (from north to south) is blowing at 16.2 miles per hour, as shown in the figure. What are the ground speed and actual bearing of the plane? Ground speed refers to the speed of a plane relative to the ground. Airspeed refers to the speed a plane can travel relative to its surrounding air mass. These two quantities are not the same because of the effect of wind. In an earlier section, we used triangles to solve a similar problem involving the movement of boats. Later in this section, we will find the airplane’s groundspeed and bearing, while investigating another approach to problems of this type. First, however, let’s examine the basics of vectors.</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3723573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6</a:t>
            </a:fld>
            <a:endParaRPr lang="en-US"/>
          </a:p>
        </p:txBody>
      </p:sp>
    </p:spTree>
    <p:extLst>
      <p:ext uri="{BB962C8B-B14F-4D97-AF65-F5344CB8AC3E}">
        <p14:creationId xmlns:p14="http://schemas.microsoft.com/office/powerpoint/2010/main" val="260270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7</a:t>
            </a:fld>
            <a:endParaRPr lang="en-US"/>
          </a:p>
        </p:txBody>
      </p:sp>
    </p:spTree>
    <p:extLst>
      <p:ext uri="{BB962C8B-B14F-4D97-AF65-F5344CB8AC3E}">
        <p14:creationId xmlns:p14="http://schemas.microsoft.com/office/powerpoint/2010/main" val="3857547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To work with a vector, we need to be able to find its magnitude and its direction. We find its magnitude using the Pythagorean Theorem or the distance formula, and we find its direction using the inverse tangent function.</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10</a:t>
            </a:fld>
            <a:endParaRPr lang="en-US"/>
          </a:p>
        </p:txBody>
      </p:sp>
    </p:spTree>
    <p:extLst>
      <p:ext uri="{BB962C8B-B14F-4D97-AF65-F5344CB8AC3E}">
        <p14:creationId xmlns:p14="http://schemas.microsoft.com/office/powerpoint/2010/main" val="53172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Now that we understand the properties of vectors, we can perform operations involving them. While it is convenient to think of the vector </a:t>
            </a:r>
            <a:r>
              <a:rPr lang="en-US" b="0" i="0" u="none" strike="noStrike" dirty="0">
                <a:solidFill>
                  <a:srgbClr val="424242"/>
                </a:solidFill>
                <a:effectLst/>
                <a:highlight>
                  <a:srgbClr val="FFFFFF"/>
                </a:highlight>
                <a:latin typeface="MathJax_Main-bold"/>
              </a:rPr>
              <a:t>u</a:t>
            </a:r>
            <a:r>
              <a:rPr lang="en-US" b="1" i="0" dirty="0">
                <a:solidFill>
                  <a:srgbClr val="424242"/>
                </a:solidFill>
                <a:effectLst/>
                <a:highlight>
                  <a:srgbClr val="FFFFFF"/>
                </a:highlight>
                <a:latin typeface="Neue Helvetica W01"/>
              </a:rPr>
              <a:t> </a:t>
            </a:r>
            <a:r>
              <a:rPr lang="en-US" b="0" i="0" u="none" strike="noStrike" dirty="0">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x</a:t>
            </a:r>
            <a:r>
              <a:rPr lang="en-US" b="0" i="0" u="none" strike="noStrike" dirty="0" err="1">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as an arrow or directed line segment from the origin to the point </a:t>
            </a:r>
            <a:r>
              <a:rPr lang="en-US" b="0" i="0" u="none" strike="noStrike" dirty="0">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x</a:t>
            </a:r>
            <a:r>
              <a:rPr lang="en-US" b="0" i="0" u="none" strike="noStrike" dirty="0" err="1">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Neue Helvetica W01"/>
              </a:rPr>
              <a:t> </a:t>
            </a:r>
            <a:r>
              <a:rPr lang="en-US" b="0" i="0" dirty="0">
                <a:solidFill>
                  <a:srgbClr val="424242"/>
                </a:solidFill>
                <a:effectLst/>
                <a:highlight>
                  <a:srgbClr val="FFFFFF"/>
                </a:highlight>
                <a:latin typeface="Neue Helvetica W01"/>
              </a:rPr>
              <a:t>vectors can be situated anywhere in the plane.  Notice that to find </a:t>
            </a:r>
            <a:r>
              <a:rPr lang="en-US" b="1" i="1" dirty="0">
                <a:solidFill>
                  <a:srgbClr val="424242"/>
                </a:solidFill>
                <a:effectLst/>
                <a:highlight>
                  <a:srgbClr val="FFFFFF"/>
                </a:highlight>
                <a:latin typeface="Neue Helvetica W01"/>
              </a:rPr>
              <a:t>u</a:t>
            </a:r>
            <a:r>
              <a:rPr lang="en-US" b="0" i="0" dirty="0">
                <a:solidFill>
                  <a:srgbClr val="424242"/>
                </a:solidFill>
                <a:effectLst/>
                <a:highlight>
                  <a:srgbClr val="FFFFFF"/>
                </a:highlight>
                <a:latin typeface="Neue Helvetica W01"/>
              </a:rPr>
              <a:t> − </a:t>
            </a:r>
            <a:r>
              <a:rPr lang="en-US" b="1" i="1" dirty="0">
                <a:solidFill>
                  <a:srgbClr val="424242"/>
                </a:solidFill>
                <a:effectLst/>
                <a:highlight>
                  <a:srgbClr val="FFFFFF"/>
                </a:highlight>
                <a:latin typeface="Neue Helvetica W01"/>
              </a:rPr>
              <a:t>v</a:t>
            </a:r>
            <a:r>
              <a:rPr lang="en-US" b="0" i="0" dirty="0">
                <a:solidFill>
                  <a:srgbClr val="424242"/>
                </a:solidFill>
                <a:effectLst/>
                <a:highlight>
                  <a:srgbClr val="FFFFFF"/>
                </a:highlight>
                <a:latin typeface="Neue Helvetica W01"/>
              </a:rPr>
              <a:t>, view it as </a:t>
            </a:r>
            <a:r>
              <a:rPr lang="en-US" b="1" i="1" dirty="0">
                <a:solidFill>
                  <a:srgbClr val="424242"/>
                </a:solidFill>
                <a:effectLst/>
                <a:highlight>
                  <a:srgbClr val="FFFFFF"/>
                </a:highlight>
                <a:latin typeface="Neue Helvetica W01"/>
              </a:rPr>
              <a:t>u</a:t>
            </a:r>
            <a:r>
              <a:rPr lang="en-US" b="0" i="0" dirty="0">
                <a:solidFill>
                  <a:srgbClr val="424242"/>
                </a:solidFill>
                <a:effectLst/>
                <a:highlight>
                  <a:srgbClr val="FFFFFF"/>
                </a:highlight>
                <a:latin typeface="Neue Helvetica W01"/>
              </a:rPr>
              <a:t> + (−</a:t>
            </a:r>
            <a:r>
              <a:rPr lang="en-US" b="1" i="1" dirty="0">
                <a:solidFill>
                  <a:srgbClr val="424242"/>
                </a:solidFill>
                <a:effectLst/>
                <a:highlight>
                  <a:srgbClr val="FFFFFF"/>
                </a:highlight>
                <a:latin typeface="Neue Helvetica W01"/>
              </a:rPr>
              <a:t>v</a:t>
            </a:r>
            <a:r>
              <a:rPr lang="en-US" b="0" i="0" dirty="0">
                <a:solidFill>
                  <a:srgbClr val="424242"/>
                </a:solidFill>
                <a:effectLst/>
                <a:highlight>
                  <a:srgbClr val="FFFFFF"/>
                </a:highlight>
                <a:latin typeface="Neue Helvetica W01"/>
              </a:rPr>
              <a:t>). Adding −</a:t>
            </a:r>
            <a:r>
              <a:rPr lang="en-US" b="1" i="1" dirty="0">
                <a:solidFill>
                  <a:srgbClr val="424242"/>
                </a:solidFill>
                <a:effectLst/>
                <a:highlight>
                  <a:srgbClr val="FFFFFF"/>
                </a:highlight>
                <a:latin typeface="Neue Helvetica W01"/>
              </a:rPr>
              <a:t>v</a:t>
            </a:r>
            <a:r>
              <a:rPr lang="en-US" b="0" i="0" dirty="0">
                <a:solidFill>
                  <a:srgbClr val="424242"/>
                </a:solidFill>
                <a:effectLst/>
                <a:highlight>
                  <a:srgbClr val="FFFFFF"/>
                </a:highlight>
                <a:latin typeface="Neue Helvetica W01"/>
              </a:rPr>
              <a:t> is reversing direction of </a:t>
            </a:r>
            <a:r>
              <a:rPr lang="en-US" b="1" i="1" dirty="0">
                <a:solidFill>
                  <a:srgbClr val="424242"/>
                </a:solidFill>
                <a:effectLst/>
                <a:highlight>
                  <a:srgbClr val="FFFFFF"/>
                </a:highlight>
                <a:latin typeface="Neue Helvetica W01"/>
              </a:rPr>
              <a:t>v</a:t>
            </a:r>
            <a:r>
              <a:rPr lang="en-US" b="0" i="0" dirty="0">
                <a:solidFill>
                  <a:srgbClr val="424242"/>
                </a:solidFill>
                <a:effectLst/>
                <a:highlight>
                  <a:srgbClr val="FFFFFF"/>
                </a:highlight>
                <a:latin typeface="Neue Helvetica W01"/>
              </a:rPr>
              <a:t> and adding it to the end of </a:t>
            </a:r>
            <a:r>
              <a:rPr lang="en-US" b="1" i="1" dirty="0">
                <a:solidFill>
                  <a:srgbClr val="424242"/>
                </a:solidFill>
                <a:effectLst/>
                <a:highlight>
                  <a:srgbClr val="FFFFFF"/>
                </a:highlight>
                <a:latin typeface="Neue Helvetica W01"/>
              </a:rPr>
              <a:t>u</a:t>
            </a:r>
            <a:r>
              <a:rPr lang="en-US" b="0" i="0" dirty="0">
                <a:solidFill>
                  <a:srgbClr val="424242"/>
                </a:solidFill>
                <a:effectLst/>
                <a:highlight>
                  <a:srgbClr val="FFFFFF"/>
                </a:highlight>
                <a:latin typeface="Neue Helvetica W01"/>
              </a:rPr>
              <a:t>. The new vector begins at the start of </a:t>
            </a:r>
            <a:r>
              <a:rPr lang="en-US" b="1" i="1" dirty="0">
                <a:solidFill>
                  <a:srgbClr val="424242"/>
                </a:solidFill>
                <a:effectLst/>
                <a:highlight>
                  <a:srgbClr val="FFFFFF"/>
                </a:highlight>
                <a:latin typeface="Neue Helvetica W01"/>
              </a:rPr>
              <a:t>u</a:t>
            </a:r>
            <a:r>
              <a:rPr lang="en-US" b="0" i="0" dirty="0">
                <a:solidFill>
                  <a:srgbClr val="424242"/>
                </a:solidFill>
                <a:effectLst/>
                <a:highlight>
                  <a:srgbClr val="FFFFFF"/>
                </a:highlight>
                <a:latin typeface="Neue Helvetica W01"/>
              </a:rPr>
              <a:t> and stops at the end point of −</a:t>
            </a:r>
            <a:r>
              <a:rPr lang="en-US" b="1" i="1" dirty="0">
                <a:solidFill>
                  <a:srgbClr val="424242"/>
                </a:solidFill>
                <a:effectLst/>
                <a:highlight>
                  <a:srgbClr val="FFFFFF"/>
                </a:highlight>
                <a:latin typeface="Neue Helvetica W01"/>
              </a:rPr>
              <a:t>v</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13</a:t>
            </a:fld>
            <a:endParaRPr lang="en-US"/>
          </a:p>
        </p:txBody>
      </p:sp>
    </p:spTree>
    <p:extLst>
      <p:ext uri="{BB962C8B-B14F-4D97-AF65-F5344CB8AC3E}">
        <p14:creationId xmlns:p14="http://schemas.microsoft.com/office/powerpoint/2010/main" val="2184981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First find the standard position vector. Note the graphs of the horizontal and vertical components are on the next slide.</a:t>
            </a:r>
          </a:p>
        </p:txBody>
      </p:sp>
      <p:sp>
        <p:nvSpPr>
          <p:cNvPr id="4" name="Slide Number Placeholder 3"/>
          <p:cNvSpPr>
            <a:spLocks noGrp="1"/>
          </p:cNvSpPr>
          <p:nvPr>
            <p:ph type="sldNum" sz="quarter" idx="5"/>
          </p:nvPr>
        </p:nvSpPr>
        <p:spPr/>
        <p:txBody>
          <a:bodyPr/>
          <a:lstStyle/>
          <a:p>
            <a:fld id="{0528CB4D-4FCA-45CA-9E57-054ECA30A29D}" type="slidenum">
              <a:rPr lang="en-US" smtClean="0"/>
              <a:t>21</a:t>
            </a:fld>
            <a:endParaRPr lang="en-US"/>
          </a:p>
        </p:txBody>
      </p:sp>
    </p:spTree>
    <p:extLst>
      <p:ext uri="{BB962C8B-B14F-4D97-AF65-F5344CB8AC3E}">
        <p14:creationId xmlns:p14="http://schemas.microsoft.com/office/powerpoint/2010/main" val="1320069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24242"/>
                </a:solidFill>
                <a:effectLst/>
                <a:highlight>
                  <a:srgbClr val="FFFFFF"/>
                </a:highlight>
                <a:latin typeface="Neue Helvetica W01"/>
              </a:rPr>
              <a:t>We have seen how to draw vectors according to their initial and terminal points and how to find the position vector. We have also examined notation for vectors drawn specifically in the Cartesian coordinate plane using </a:t>
            </a:r>
            <a:r>
              <a:rPr lang="en-US" b="0" i="0" u="none" strike="noStrike" dirty="0" err="1">
                <a:solidFill>
                  <a:srgbClr val="424242"/>
                </a:solidFill>
                <a:effectLst/>
                <a:highlight>
                  <a:srgbClr val="FFFFFF"/>
                </a:highlight>
                <a:latin typeface="MathJax_Main-bold"/>
              </a:rPr>
              <a:t>i</a:t>
            </a:r>
            <a:r>
              <a:rPr lang="en-US" b="0" i="0" u="none" strike="noStrike" dirty="0">
                <a:solidFill>
                  <a:srgbClr val="424242"/>
                </a:solidFill>
                <a:effectLst/>
                <a:highlight>
                  <a:srgbClr val="FFFFFF"/>
                </a:highlight>
                <a:latin typeface="MathJax_Main-bold"/>
              </a:rPr>
              <a:t> </a:t>
            </a:r>
            <a:r>
              <a:rPr lang="en-US" b="0" i="0" u="none" strike="noStrike" dirty="0">
                <a:solidFill>
                  <a:srgbClr val="424242"/>
                </a:solidFill>
                <a:effectLst/>
                <a:highlight>
                  <a:srgbClr val="FFFFFF"/>
                </a:highlight>
                <a:latin typeface="MathJax_Main"/>
              </a:rPr>
              <a:t>and </a:t>
            </a:r>
            <a:r>
              <a:rPr lang="en-US" b="0" i="0" u="none" strike="noStrike" dirty="0">
                <a:solidFill>
                  <a:srgbClr val="424242"/>
                </a:solidFill>
                <a:effectLst/>
                <a:highlight>
                  <a:srgbClr val="FFFFFF"/>
                </a:highlight>
                <a:latin typeface="MathJax_Main-bold"/>
              </a:rPr>
              <a:t>j</a:t>
            </a:r>
            <a:r>
              <a:rPr lang="en-US" b="0" i="0" u="none" strike="noStrike" dirty="0">
                <a:solidFill>
                  <a:srgbClr val="424242"/>
                </a:solidFill>
                <a:effectLst/>
                <a:highlight>
                  <a:srgbClr val="FFFFFF"/>
                </a:highlight>
                <a:latin typeface="Neue Helvetica W01"/>
              </a:rPr>
              <a:t>.</a:t>
            </a:r>
            <a:r>
              <a:rPr lang="en-US" b="0" i="0" dirty="0">
                <a:solidFill>
                  <a:srgbClr val="424242"/>
                </a:solidFill>
                <a:effectLst/>
                <a:highlight>
                  <a:srgbClr val="FFFFFF"/>
                </a:highlight>
                <a:latin typeface="Neue Helvetica W01"/>
              </a:rPr>
              <a:t> For any of these vectors, we can calculate the magnitude. Now, we want to combine the key points, and look further at the ideas of magnitude and direction.</a:t>
            </a:r>
          </a:p>
          <a:p>
            <a:pPr algn="l"/>
            <a:r>
              <a:rPr lang="en-US" b="0" i="0" dirty="0">
                <a:solidFill>
                  <a:srgbClr val="424242"/>
                </a:solidFill>
                <a:effectLst/>
                <a:highlight>
                  <a:srgbClr val="FFFFFF"/>
                </a:highlight>
                <a:latin typeface="Neue Helvetica W01"/>
              </a:rPr>
              <a:t>Calculating direction follows the same straightforward process we used for polar coordinates. We find the direction of the vector by finding the angle to the horizontal. We do this by using the basic trigonometric identities, but with</a:t>
            </a:r>
            <a:r>
              <a:rPr lang="en-US" b="1" i="0" dirty="0">
                <a:solidFill>
                  <a:srgbClr val="424242"/>
                </a:solidFill>
                <a:effectLst/>
                <a:highlight>
                  <a:srgbClr val="FFFFFF"/>
                </a:highlight>
                <a:latin typeface="Neue Helvetica W01"/>
              </a:rPr>
              <a:t> </a:t>
            </a:r>
            <a:r>
              <a:rPr lang="en-US" b="0" i="0" u="none" strike="noStrike" dirty="0">
                <a:solidFill>
                  <a:srgbClr val="424242"/>
                </a:solidFill>
                <a:effectLst/>
                <a:highlight>
                  <a:srgbClr val="FFFFFF"/>
                </a:highlight>
                <a:latin typeface="MathJax_Main"/>
              </a:rPr>
              <a:t>|</a:t>
            </a:r>
            <a:r>
              <a:rPr lang="en-US" b="0" i="0" u="none" strike="noStrike" dirty="0">
                <a:solidFill>
                  <a:srgbClr val="424242"/>
                </a:solidFill>
                <a:effectLst/>
                <a:highlight>
                  <a:srgbClr val="FFFFFF"/>
                </a:highlight>
                <a:latin typeface="MathJax_Main-bold"/>
              </a:rPr>
              <a:t>v</a:t>
            </a:r>
            <a:r>
              <a:rPr lang="en-US" b="0" i="0" u="none" strike="noStrike" dirty="0">
                <a:solidFill>
                  <a:srgbClr val="424242"/>
                </a:solidFill>
                <a:effectLst/>
                <a:highlight>
                  <a:srgbClr val="FFFFFF"/>
                </a:highlight>
                <a:latin typeface="MathJax_Main"/>
              </a:rPr>
              <a:t>|</a:t>
            </a:r>
            <a:r>
              <a:rPr lang="en-US" b="1" i="0" dirty="0">
                <a:solidFill>
                  <a:srgbClr val="424242"/>
                </a:solidFill>
                <a:effectLst/>
                <a:highlight>
                  <a:srgbClr val="FFFFFF"/>
                </a:highlight>
                <a:latin typeface="Neue Helvetica W01"/>
              </a:rPr>
              <a:t> </a:t>
            </a:r>
            <a:r>
              <a:rPr lang="en-US" b="0" i="0" dirty="0">
                <a:solidFill>
                  <a:srgbClr val="424242"/>
                </a:solidFill>
                <a:effectLst/>
                <a:highlight>
                  <a:srgbClr val="FFFFFF"/>
                </a:highlight>
                <a:latin typeface="Neue Helvetica W01"/>
              </a:rPr>
              <a:t>replacing</a:t>
            </a:r>
            <a:r>
              <a:rPr lang="en-US" b="1" i="0" dirty="0">
                <a:solidFill>
                  <a:srgbClr val="424242"/>
                </a:solidFill>
                <a:effectLst/>
                <a:highlight>
                  <a:srgbClr val="FFFFFF"/>
                </a:highlight>
                <a:latin typeface="Neue Helvetica W01"/>
              </a:rPr>
              <a:t> </a:t>
            </a:r>
            <a:r>
              <a:rPr lang="en-US" b="0" i="0" u="none" strike="noStrike" dirty="0">
                <a:solidFill>
                  <a:srgbClr val="424242"/>
                </a:solidFill>
                <a:effectLst/>
                <a:highlight>
                  <a:srgbClr val="FFFFFF"/>
                </a:highlight>
                <a:latin typeface="MathJax_Math-italic"/>
              </a:rPr>
              <a:t>r</a:t>
            </a:r>
            <a:r>
              <a:rPr lang="en-US" b="0" i="0" u="none" strike="noStrike" dirty="0">
                <a:solidFill>
                  <a:srgbClr val="424242"/>
                </a:solidFill>
                <a:effectLst/>
                <a:highlight>
                  <a:srgbClr val="FFFFFF"/>
                </a:highlight>
                <a:latin typeface="MathJax_Main"/>
              </a:rPr>
              <a:t>.</a:t>
            </a:r>
            <a:endParaRPr lang="en-US" b="0" i="0" dirty="0">
              <a:solidFill>
                <a:srgbClr val="424242"/>
              </a:solidFill>
              <a:effectLst/>
              <a:highlight>
                <a:srgbClr val="FFFFFF"/>
              </a:highlight>
              <a:latin typeface="Neue Helvetica W01"/>
            </a:endParaRPr>
          </a:p>
          <a:p>
            <a:br>
              <a:rPr lang="en-US" dirty="0"/>
            </a:b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32</a:t>
            </a:fld>
            <a:endParaRPr lang="en-US"/>
          </a:p>
        </p:txBody>
      </p:sp>
    </p:spTree>
    <p:extLst>
      <p:ext uri="{BB962C8B-B14F-4D97-AF65-F5344CB8AC3E}">
        <p14:creationId xmlns:p14="http://schemas.microsoft.com/office/powerpoint/2010/main" val="1255397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9/3/2024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9/3/2024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9/3/2024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9/3/2024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9/3/2024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9/3/2024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9/3/2024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9/3/2024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9/3/2024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9/3/2024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23.png"/><Relationship Id="rId1" Type="http://schemas.openxmlformats.org/officeDocument/2006/relationships/slideLayout" Target="../slideLayouts/slideLayout29.xml"/><Relationship Id="rId6" Type="http://schemas.openxmlformats.org/officeDocument/2006/relationships/image" Target="../media/image25.png"/><Relationship Id="rId11" Type="http://schemas.openxmlformats.org/officeDocument/2006/relationships/image" Target="../media/image28.png"/><Relationship Id="rId5" Type="http://schemas.openxmlformats.org/officeDocument/2006/relationships/customXml" Target="../ink/ink2.xml"/><Relationship Id="rId10" Type="http://schemas.openxmlformats.org/officeDocument/2006/relationships/image" Target="../media/image27.png"/><Relationship Id="rId4" Type="http://schemas.openxmlformats.org/officeDocument/2006/relationships/image" Target="../media/image24.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9.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Further Applications</a:t>
            </a:r>
            <a:br>
              <a:rPr lang="en-US" sz="5400" dirty="0"/>
            </a:br>
            <a:r>
              <a:rPr lang="en-US" sz="5400" dirty="0"/>
              <a:t> of Trigonometry</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10</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86BB8-52BB-A137-8B87-EB6813440F29}"/>
              </a:ext>
            </a:extLst>
          </p:cNvPr>
          <p:cNvPicPr>
            <a:picLocks noChangeAspect="1"/>
          </p:cNvPicPr>
          <p:nvPr/>
        </p:nvPicPr>
        <p:blipFill>
          <a:blip r:embed="rId3"/>
          <a:stretch>
            <a:fillRect/>
          </a:stretch>
        </p:blipFill>
        <p:spPr>
          <a:xfrm>
            <a:off x="1310167" y="136525"/>
            <a:ext cx="9571665" cy="6078008"/>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6" name="Picture 5">
            <a:extLst>
              <a:ext uri="{FF2B5EF4-FFF2-40B4-BE49-F238E27FC236}">
                <a16:creationId xmlns:a16="http://schemas.microsoft.com/office/drawing/2014/main" id="{E7DBB5E4-213E-0CD8-0BFE-32DC89BBFE94}"/>
              </a:ext>
            </a:extLst>
          </p:cNvPr>
          <p:cNvPicPr>
            <a:picLocks noChangeAspect="1"/>
          </p:cNvPicPr>
          <p:nvPr/>
        </p:nvPicPr>
        <p:blipFill>
          <a:blip r:embed="rId2"/>
          <a:stretch>
            <a:fillRect/>
          </a:stretch>
        </p:blipFill>
        <p:spPr>
          <a:xfrm>
            <a:off x="253773" y="136525"/>
            <a:ext cx="10791825" cy="2266950"/>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D50519C-AA61-2B6D-5493-28AC841AB43B}"/>
              </a:ext>
            </a:extLst>
          </p:cNvPr>
          <p:cNvPicPr>
            <a:picLocks noChangeAspect="1"/>
          </p:cNvPicPr>
          <p:nvPr/>
        </p:nvPicPr>
        <p:blipFill>
          <a:blip r:embed="rId2"/>
          <a:stretch>
            <a:fillRect/>
          </a:stretch>
        </p:blipFill>
        <p:spPr>
          <a:xfrm>
            <a:off x="211591" y="136525"/>
            <a:ext cx="10810875" cy="2562225"/>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0D5C72F3-A5C5-B575-3FFE-527DAD5CFF61}"/>
              </a:ext>
            </a:extLst>
          </p:cNvPr>
          <p:cNvSpPr txBox="1"/>
          <p:nvPr/>
        </p:nvSpPr>
        <p:spPr>
          <a:xfrm>
            <a:off x="741733" y="742014"/>
            <a:ext cx="9812778" cy="1077218"/>
          </a:xfrm>
          <a:prstGeom prst="rect">
            <a:avLst/>
          </a:prstGeom>
          <a:noFill/>
        </p:spPr>
        <p:txBody>
          <a:bodyPr wrap="square">
            <a:spAutoFit/>
          </a:bodyPr>
          <a:lstStyle/>
          <a:p>
            <a:r>
              <a:rPr lang="en-US" sz="3200" b="1" i="0" dirty="0">
                <a:solidFill>
                  <a:srgbClr val="333333"/>
                </a:solidFill>
                <a:effectLst/>
                <a:highlight>
                  <a:srgbClr val="FFFFFF"/>
                </a:highlight>
                <a:latin typeface="Neue Helvetica W01"/>
              </a:rPr>
              <a:t>Vector Addition and Subtraction</a:t>
            </a:r>
          </a:p>
          <a:p>
            <a:endParaRPr lang="en-US" sz="3200" b="1" i="0" dirty="0">
              <a:solidFill>
                <a:srgbClr val="333333"/>
              </a:solidFill>
              <a:effectLst/>
              <a:highlight>
                <a:srgbClr val="FFFFFF"/>
              </a:highlight>
              <a:latin typeface="Neue Helvetica W01"/>
            </a:endParaRPr>
          </a:p>
        </p:txBody>
      </p:sp>
      <p:pic>
        <p:nvPicPr>
          <p:cNvPr id="6" name="Picture 5">
            <a:extLst>
              <a:ext uri="{FF2B5EF4-FFF2-40B4-BE49-F238E27FC236}">
                <a16:creationId xmlns:a16="http://schemas.microsoft.com/office/drawing/2014/main" id="{AF8EEA72-DEBA-3E57-71F7-2C4F6B6BC647}"/>
              </a:ext>
            </a:extLst>
          </p:cNvPr>
          <p:cNvPicPr>
            <a:picLocks noChangeAspect="1"/>
          </p:cNvPicPr>
          <p:nvPr/>
        </p:nvPicPr>
        <p:blipFill>
          <a:blip r:embed="rId3"/>
          <a:stretch>
            <a:fillRect/>
          </a:stretch>
        </p:blipFill>
        <p:spPr>
          <a:xfrm>
            <a:off x="1192116" y="1727144"/>
            <a:ext cx="3267075" cy="2428875"/>
          </a:xfrm>
          <a:prstGeom prst="rect">
            <a:avLst/>
          </a:prstGeom>
        </p:spPr>
      </p:pic>
      <p:sp>
        <p:nvSpPr>
          <p:cNvPr id="7" name="TextBox 6">
            <a:extLst>
              <a:ext uri="{FF2B5EF4-FFF2-40B4-BE49-F238E27FC236}">
                <a16:creationId xmlns:a16="http://schemas.microsoft.com/office/drawing/2014/main" id="{BCAEDFC1-414B-993D-454F-782D7ED20F92}"/>
              </a:ext>
            </a:extLst>
          </p:cNvPr>
          <p:cNvSpPr txBox="1"/>
          <p:nvPr/>
        </p:nvSpPr>
        <p:spPr>
          <a:xfrm>
            <a:off x="6828817" y="4693383"/>
            <a:ext cx="4640094" cy="1200329"/>
          </a:xfrm>
          <a:prstGeom prst="rect">
            <a:avLst/>
          </a:prstGeom>
          <a:noFill/>
        </p:spPr>
        <p:txBody>
          <a:bodyPr wrap="square" rtlCol="0">
            <a:spAutoFit/>
          </a:bodyPr>
          <a:lstStyle/>
          <a:p>
            <a:r>
              <a:rPr lang="en-US" sz="1800" dirty="0"/>
              <a:t>The difference of two vectors </a:t>
            </a:r>
            <a:r>
              <a:rPr lang="en-US" sz="1800" b="1" dirty="0"/>
              <a:t>u</a:t>
            </a:r>
            <a:r>
              <a:rPr lang="en-US" sz="1800" dirty="0"/>
              <a:t> and </a:t>
            </a:r>
            <a:r>
              <a:rPr lang="en-US" sz="1800" b="1" dirty="0"/>
              <a:t>v</a:t>
            </a:r>
            <a:r>
              <a:rPr lang="en-US" sz="1800" dirty="0"/>
              <a:t>, or vector subtraction, produces a third vector </a:t>
            </a:r>
            <a:r>
              <a:rPr lang="en-US" sz="1800" b="1" dirty="0"/>
              <a:t>u </a:t>
            </a:r>
            <a:r>
              <a:rPr lang="en-US" b="1" dirty="0"/>
              <a:t>-</a:t>
            </a:r>
            <a:r>
              <a:rPr lang="en-US" sz="1800" dirty="0"/>
              <a:t> </a:t>
            </a:r>
            <a:r>
              <a:rPr lang="en-US" sz="1800" b="1" dirty="0"/>
              <a:t>v</a:t>
            </a:r>
            <a:r>
              <a:rPr lang="en-US" sz="1800" dirty="0"/>
              <a:t>, the resultant vector.</a:t>
            </a:r>
          </a:p>
          <a:p>
            <a:endParaRPr lang="en-US" dirty="0"/>
          </a:p>
        </p:txBody>
      </p:sp>
      <p:pic>
        <p:nvPicPr>
          <p:cNvPr id="9" name="Picture 8">
            <a:extLst>
              <a:ext uri="{FF2B5EF4-FFF2-40B4-BE49-F238E27FC236}">
                <a16:creationId xmlns:a16="http://schemas.microsoft.com/office/drawing/2014/main" id="{6740A357-F71F-C3C7-D4DC-69FC5F1ED730}"/>
              </a:ext>
            </a:extLst>
          </p:cNvPr>
          <p:cNvPicPr>
            <a:picLocks noChangeAspect="1"/>
          </p:cNvPicPr>
          <p:nvPr/>
        </p:nvPicPr>
        <p:blipFill>
          <a:blip r:embed="rId4"/>
          <a:stretch>
            <a:fillRect/>
          </a:stretch>
        </p:blipFill>
        <p:spPr>
          <a:xfrm>
            <a:off x="7185193" y="1819232"/>
            <a:ext cx="3171825" cy="2124075"/>
          </a:xfrm>
          <a:prstGeom prst="rect">
            <a:avLst/>
          </a:prstGeom>
        </p:spPr>
      </p:pic>
      <p:sp>
        <p:nvSpPr>
          <p:cNvPr id="10" name="TextBox 9">
            <a:extLst>
              <a:ext uri="{FF2B5EF4-FFF2-40B4-BE49-F238E27FC236}">
                <a16:creationId xmlns:a16="http://schemas.microsoft.com/office/drawing/2014/main" id="{CAAA3C98-B2B1-B970-AA5A-63FE5B888239}"/>
              </a:ext>
            </a:extLst>
          </p:cNvPr>
          <p:cNvSpPr txBox="1"/>
          <p:nvPr/>
        </p:nvSpPr>
        <p:spPr>
          <a:xfrm>
            <a:off x="988979" y="4693384"/>
            <a:ext cx="4640094" cy="1200329"/>
          </a:xfrm>
          <a:prstGeom prst="rect">
            <a:avLst/>
          </a:prstGeom>
          <a:noFill/>
        </p:spPr>
        <p:txBody>
          <a:bodyPr wrap="square" rtlCol="0">
            <a:spAutoFit/>
          </a:bodyPr>
          <a:lstStyle/>
          <a:p>
            <a:r>
              <a:rPr lang="en-US" sz="1800" dirty="0"/>
              <a:t>The sum of two vectors </a:t>
            </a:r>
            <a:r>
              <a:rPr lang="en-US" sz="1800" b="1" dirty="0"/>
              <a:t>u</a:t>
            </a:r>
            <a:r>
              <a:rPr lang="en-US" sz="1800" dirty="0"/>
              <a:t> and </a:t>
            </a:r>
            <a:r>
              <a:rPr lang="en-US" sz="1800" b="1" dirty="0"/>
              <a:t>v</a:t>
            </a:r>
            <a:r>
              <a:rPr lang="en-US" sz="1800" dirty="0"/>
              <a:t>, or vector addition, produces a third vector </a:t>
            </a:r>
            <a:r>
              <a:rPr lang="en-US" sz="1800" b="1" dirty="0"/>
              <a:t>u </a:t>
            </a:r>
            <a:r>
              <a:rPr lang="en-US" sz="1800" dirty="0"/>
              <a:t>+ </a:t>
            </a:r>
            <a:r>
              <a:rPr lang="en-US" sz="1800" b="1" dirty="0"/>
              <a:t>v</a:t>
            </a:r>
            <a:r>
              <a:rPr lang="en-US" sz="1800" dirty="0"/>
              <a:t>, the resultant vector.</a:t>
            </a:r>
          </a:p>
          <a:p>
            <a:endParaRPr lang="en-US" dirty="0"/>
          </a:p>
        </p:txBody>
      </p:sp>
    </p:spTree>
    <p:extLst>
      <p:ext uri="{BB962C8B-B14F-4D97-AF65-F5344CB8AC3E}">
        <p14:creationId xmlns:p14="http://schemas.microsoft.com/office/powerpoint/2010/main" val="1090798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D88125-EDC6-DC5E-83AB-16A00E8668B8}"/>
              </a:ext>
            </a:extLst>
          </p:cNvPr>
          <p:cNvSpPr>
            <a:spLocks noGrp="1"/>
          </p:cNvSpPr>
          <p:nvPr>
            <p:ph type="ftr" sz="quarter" idx="11"/>
          </p:nvPr>
        </p:nvSpPr>
        <p:spPr/>
        <p:txBody>
          <a:bodyPr/>
          <a:lstStyle/>
          <a:p>
            <a:r>
              <a:rPr lang="en-US"/>
              <a:t>https://openstax.org/details/books/algebra-and-trigonometry-2e</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0585D7E3-4E15-D45F-F8F5-71EBED38054B}"/>
                  </a:ext>
                </a:extLst>
              </p:cNvPr>
              <p:cNvSpPr txBox="1"/>
              <p:nvPr/>
            </p:nvSpPr>
            <p:spPr>
              <a:xfrm>
                <a:off x="712550" y="540045"/>
                <a:ext cx="10571535" cy="4154984"/>
              </a:xfrm>
              <a:prstGeom prst="rect">
                <a:avLst/>
              </a:prstGeom>
              <a:noFill/>
            </p:spPr>
            <p:txBody>
              <a:bodyPr wrap="square">
                <a:spAutoFit/>
              </a:bodyPr>
              <a:lstStyle/>
              <a:p>
                <a:r>
                  <a:rPr lang="en-US" sz="3200" b="1" i="0" dirty="0">
                    <a:solidFill>
                      <a:srgbClr val="333333"/>
                    </a:solidFill>
                    <a:effectLst/>
                    <a:highlight>
                      <a:srgbClr val="FFFFFF"/>
                    </a:highlight>
                    <a:latin typeface="Neue Helvetica W01"/>
                  </a:rPr>
                  <a:t>Performing Vector Addition and Subtraction</a:t>
                </a:r>
              </a:p>
              <a:p>
                <a:endParaRPr lang="en-US" sz="3200" b="1" dirty="0">
                  <a:solidFill>
                    <a:srgbClr val="333333"/>
                  </a:solidFill>
                  <a:highlight>
                    <a:srgbClr val="FFFFFF"/>
                  </a:highlight>
                  <a:latin typeface="Neue Helvetica W01"/>
                </a:endParaRPr>
              </a:p>
              <a:p>
                <a:endParaRPr lang="en-US" sz="3200" b="1" i="0" dirty="0">
                  <a:solidFill>
                    <a:srgbClr val="333333"/>
                  </a:solidFill>
                  <a:effectLst/>
                  <a:highlight>
                    <a:srgbClr val="FFFFFF"/>
                  </a:highlight>
                  <a:latin typeface="Neue Helvetica W01"/>
                </a:endParaRPr>
              </a:p>
              <a:p>
                <a:r>
                  <a:rPr lang="en-US" sz="2800" dirty="0">
                    <a:solidFill>
                      <a:srgbClr val="333333"/>
                    </a:solidFill>
                    <a:highlight>
                      <a:srgbClr val="FFFFFF"/>
                    </a:highlight>
                    <a:latin typeface="Neue Helvetica W01"/>
                  </a:rPr>
                  <a:t>Given two vectors  </a:t>
                </a:r>
                <a14:m>
                  <m:oMath xmlns:m="http://schemas.openxmlformats.org/officeDocument/2006/math">
                    <m:r>
                      <a:rPr lang="en-US" sz="2800" b="1" i="0" smtClean="0">
                        <a:solidFill>
                          <a:srgbClr val="333333"/>
                        </a:solidFill>
                        <a:highlight>
                          <a:srgbClr val="FFFFFF"/>
                        </a:highlight>
                        <a:latin typeface="Cambria Math" panose="02040503050406030204" pitchFamily="18" charset="0"/>
                      </a:rPr>
                      <m:t>𝐮</m:t>
                    </m:r>
                    <m:r>
                      <a:rPr lang="en-US" sz="2800" b="0" i="1" smtClean="0">
                        <a:solidFill>
                          <a:srgbClr val="333333"/>
                        </a:solidFill>
                        <a:highlight>
                          <a:srgbClr val="FFFFFF"/>
                        </a:highlight>
                        <a:latin typeface="Cambria Math" panose="02040503050406030204" pitchFamily="18" charset="0"/>
                      </a:rPr>
                      <m:t>= </m:t>
                    </m:r>
                    <m:d>
                      <m:dPr>
                        <m:begChr m:val="⟨"/>
                        <m:endChr m:val="⟩"/>
                        <m:ctrlPr>
                          <a:rPr lang="en-US" sz="2800" b="0" i="1" smtClean="0">
                            <a:solidFill>
                              <a:srgbClr val="333333"/>
                            </a:solidFill>
                            <a:highlight>
                              <a:srgbClr val="FFFFFF"/>
                            </a:highlight>
                            <a:latin typeface="Cambria Math" panose="02040503050406030204" pitchFamily="18" charset="0"/>
                          </a:rPr>
                        </m:ctrlPr>
                      </m:dPr>
                      <m:e>
                        <m:r>
                          <a:rPr lang="en-US" sz="2800" b="0" i="1" smtClean="0">
                            <a:solidFill>
                              <a:srgbClr val="333333"/>
                            </a:solidFill>
                            <a:highlight>
                              <a:srgbClr val="FFFFFF"/>
                            </a:highlight>
                            <a:latin typeface="Cambria Math" panose="02040503050406030204" pitchFamily="18" charset="0"/>
                          </a:rPr>
                          <m:t>𝑎</m:t>
                        </m:r>
                        <m:r>
                          <a:rPr lang="en-US" sz="2800" b="0" i="1" smtClean="0">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𝑏</m:t>
                        </m:r>
                      </m:e>
                    </m:d>
                  </m:oMath>
                </a14:m>
                <a:r>
                  <a:rPr lang="en-US" sz="2800" i="0" dirty="0">
                    <a:solidFill>
                      <a:srgbClr val="333333"/>
                    </a:solidFill>
                    <a:effectLst/>
                    <a:highlight>
                      <a:srgbClr val="FFFFFF"/>
                    </a:highlight>
                    <a:latin typeface="Neue Helvetica W01"/>
                  </a:rPr>
                  <a:t>  and </a:t>
                </a:r>
                <a14:m>
                  <m:oMath xmlns:m="http://schemas.openxmlformats.org/officeDocument/2006/math">
                    <m:r>
                      <a:rPr lang="en-US" sz="2800" b="1" i="0" smtClean="0">
                        <a:solidFill>
                          <a:srgbClr val="333333"/>
                        </a:solidFill>
                        <a:highlight>
                          <a:srgbClr val="FFFFFF"/>
                        </a:highlight>
                        <a:latin typeface="Cambria Math" panose="02040503050406030204" pitchFamily="18" charset="0"/>
                      </a:rPr>
                      <m:t>𝐯</m:t>
                    </m:r>
                    <m:r>
                      <a:rPr lang="en-US" sz="2800" i="1">
                        <a:solidFill>
                          <a:srgbClr val="333333"/>
                        </a:solidFill>
                        <a:highlight>
                          <a:srgbClr val="FFFFFF"/>
                        </a:highlight>
                        <a:latin typeface="Cambria Math" panose="02040503050406030204" pitchFamily="18" charset="0"/>
                      </a:rPr>
                      <m:t>= </m:t>
                    </m:r>
                    <m:d>
                      <m:dPr>
                        <m:begChr m:val="⟨"/>
                        <m:endChr m:val="⟩"/>
                        <m:ctrlPr>
                          <a:rPr lang="en-US" sz="2800" i="1">
                            <a:solidFill>
                              <a:srgbClr val="333333"/>
                            </a:solidFill>
                            <a:highlight>
                              <a:srgbClr val="FFFFFF"/>
                            </a:highlight>
                            <a:latin typeface="Cambria Math" panose="02040503050406030204" pitchFamily="18" charset="0"/>
                          </a:rPr>
                        </m:ctrlPr>
                      </m:dPr>
                      <m:e>
                        <m:r>
                          <a:rPr lang="en-US" sz="2800" b="0" i="1" smtClean="0">
                            <a:solidFill>
                              <a:srgbClr val="333333"/>
                            </a:solidFill>
                            <a:highlight>
                              <a:srgbClr val="FFFFFF"/>
                            </a:highlight>
                            <a:latin typeface="Cambria Math" panose="02040503050406030204" pitchFamily="18" charset="0"/>
                          </a:rPr>
                          <m:t>𝑐</m:t>
                        </m:r>
                        <m:r>
                          <a:rPr lang="en-US" sz="2800" i="1">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𝑑</m:t>
                        </m:r>
                      </m:e>
                    </m:d>
                  </m:oMath>
                </a14:m>
                <a:r>
                  <a:rPr lang="en-US" sz="2800" dirty="0">
                    <a:solidFill>
                      <a:srgbClr val="333333"/>
                    </a:solidFill>
                    <a:highlight>
                      <a:srgbClr val="FFFFFF"/>
                    </a:highlight>
                    <a:latin typeface="Neue Helvetica W01"/>
                  </a:rPr>
                  <a:t>  where </a:t>
                </a:r>
                <a14:m>
                  <m:oMath xmlns:m="http://schemas.openxmlformats.org/officeDocument/2006/math">
                    <m:r>
                      <a:rPr lang="en-US" sz="2800" i="1" dirty="0" smtClean="0">
                        <a:solidFill>
                          <a:srgbClr val="333333"/>
                        </a:solidFill>
                        <a:highlight>
                          <a:srgbClr val="FFFFFF"/>
                        </a:highlight>
                        <a:latin typeface="Cambria Math" panose="02040503050406030204" pitchFamily="18" charset="0"/>
                      </a:rPr>
                      <m:t>𝑎</m:t>
                    </m:r>
                    <m:r>
                      <a:rPr lang="en-US" sz="2800" i="1" dirty="0" smtClean="0">
                        <a:solidFill>
                          <a:srgbClr val="333333"/>
                        </a:solidFill>
                        <a:highlight>
                          <a:srgbClr val="FFFFFF"/>
                        </a:highlight>
                        <a:latin typeface="Cambria Math" panose="02040503050406030204" pitchFamily="18" charset="0"/>
                      </a:rPr>
                      <m:t>, </m:t>
                    </m:r>
                    <m:r>
                      <a:rPr lang="en-US" sz="2800" i="1" dirty="0" smtClean="0">
                        <a:solidFill>
                          <a:srgbClr val="333333"/>
                        </a:solidFill>
                        <a:highlight>
                          <a:srgbClr val="FFFFFF"/>
                        </a:highlight>
                        <a:latin typeface="Cambria Math" panose="02040503050406030204" pitchFamily="18" charset="0"/>
                      </a:rPr>
                      <m:t>𝑏</m:t>
                    </m:r>
                    <m:r>
                      <a:rPr lang="en-US" sz="2800" i="1" dirty="0" smtClean="0">
                        <a:solidFill>
                          <a:srgbClr val="333333"/>
                        </a:solidFill>
                        <a:highlight>
                          <a:srgbClr val="FFFFFF"/>
                        </a:highlight>
                        <a:latin typeface="Cambria Math" panose="02040503050406030204" pitchFamily="18" charset="0"/>
                      </a:rPr>
                      <m:t>, </m:t>
                    </m:r>
                    <m:r>
                      <a:rPr lang="en-US" sz="2800" i="1" dirty="0" smtClean="0">
                        <a:solidFill>
                          <a:srgbClr val="333333"/>
                        </a:solidFill>
                        <a:highlight>
                          <a:srgbClr val="FFFFFF"/>
                        </a:highlight>
                        <a:latin typeface="Cambria Math" panose="02040503050406030204" pitchFamily="18" charset="0"/>
                      </a:rPr>
                      <m:t>𝑐</m:t>
                    </m:r>
                  </m:oMath>
                </a14:m>
                <a:r>
                  <a:rPr lang="en-US" sz="2800" dirty="0">
                    <a:solidFill>
                      <a:srgbClr val="333333"/>
                    </a:solidFill>
                    <a:highlight>
                      <a:srgbClr val="FFFFFF"/>
                    </a:highlight>
                    <a:latin typeface="Neue Helvetica W01"/>
                  </a:rPr>
                  <a:t>, and </a:t>
                </a:r>
                <a14:m>
                  <m:oMath xmlns:m="http://schemas.openxmlformats.org/officeDocument/2006/math">
                    <m:r>
                      <a:rPr lang="en-US" sz="2800" i="1" dirty="0" smtClean="0">
                        <a:solidFill>
                          <a:srgbClr val="333333"/>
                        </a:solidFill>
                        <a:highlight>
                          <a:srgbClr val="FFFFFF"/>
                        </a:highlight>
                        <a:latin typeface="Cambria Math" panose="02040503050406030204" pitchFamily="18" charset="0"/>
                      </a:rPr>
                      <m:t>𝑑</m:t>
                    </m:r>
                  </m:oMath>
                </a14:m>
                <a:r>
                  <a:rPr lang="en-US" sz="2800" dirty="0">
                    <a:solidFill>
                      <a:srgbClr val="333333"/>
                    </a:solidFill>
                    <a:highlight>
                      <a:srgbClr val="FFFFFF"/>
                    </a:highlight>
                    <a:latin typeface="Neue Helvetica W01"/>
                  </a:rPr>
                  <a:t> are real numbers,</a:t>
                </a:r>
              </a:p>
              <a:p>
                <a:endParaRPr lang="en-US" sz="2800" i="0" dirty="0">
                  <a:solidFill>
                    <a:srgbClr val="333333"/>
                  </a:solidFill>
                  <a:effectLst/>
                  <a:highlight>
                    <a:srgbClr val="FFFFFF"/>
                  </a:highlight>
                  <a:latin typeface="Neue Helvetica W01"/>
                </a:endParaRPr>
              </a:p>
              <a:p>
                <a14:m>
                  <m:oMathPara xmlns:m="http://schemas.openxmlformats.org/officeDocument/2006/math">
                    <m:oMathParaPr>
                      <m:jc m:val="centerGroup"/>
                    </m:oMathParaPr>
                    <m:oMath xmlns:m="http://schemas.openxmlformats.org/officeDocument/2006/math">
                      <m:r>
                        <a:rPr lang="en-US" sz="2800" b="1" i="0" smtClean="0">
                          <a:solidFill>
                            <a:srgbClr val="333333"/>
                          </a:solidFill>
                          <a:highlight>
                            <a:srgbClr val="FFFFFF"/>
                          </a:highlight>
                          <a:latin typeface="Cambria Math" panose="02040503050406030204" pitchFamily="18" charset="0"/>
                        </a:rPr>
                        <m:t>𝐮</m:t>
                      </m:r>
                      <m:r>
                        <a:rPr lang="en-US" sz="2800" b="1" i="0" smtClean="0">
                          <a:solidFill>
                            <a:srgbClr val="333333"/>
                          </a:solidFill>
                          <a:highlight>
                            <a:srgbClr val="FFFFFF"/>
                          </a:highlight>
                          <a:latin typeface="Cambria Math" panose="02040503050406030204" pitchFamily="18" charset="0"/>
                        </a:rPr>
                        <m:t>+</m:t>
                      </m:r>
                      <m:r>
                        <a:rPr lang="en-US" sz="2800" b="1" i="0" smtClean="0">
                          <a:solidFill>
                            <a:srgbClr val="333333"/>
                          </a:solidFill>
                          <a:highlight>
                            <a:srgbClr val="FFFFFF"/>
                          </a:highlight>
                          <a:latin typeface="Cambria Math" panose="02040503050406030204" pitchFamily="18" charset="0"/>
                        </a:rPr>
                        <m:t>𝐯</m:t>
                      </m:r>
                      <m:r>
                        <a:rPr lang="en-US" sz="2800" b="1" i="0" smtClean="0">
                          <a:solidFill>
                            <a:srgbClr val="333333"/>
                          </a:solidFill>
                          <a:highlight>
                            <a:srgbClr val="FFFFFF"/>
                          </a:highlight>
                          <a:latin typeface="Cambria Math" panose="02040503050406030204" pitchFamily="18" charset="0"/>
                        </a:rPr>
                        <m:t>=</m:t>
                      </m:r>
                      <m:d>
                        <m:dPr>
                          <m:begChr m:val="⟨"/>
                          <m:endChr m:val="⟩"/>
                          <m:ctrlPr>
                            <a:rPr lang="en-US" sz="2800" i="1">
                              <a:solidFill>
                                <a:srgbClr val="333333"/>
                              </a:solidFill>
                              <a:highlight>
                                <a:srgbClr val="FFFFFF"/>
                              </a:highlight>
                              <a:latin typeface="Cambria Math" panose="02040503050406030204" pitchFamily="18" charset="0"/>
                            </a:rPr>
                          </m:ctrlPr>
                        </m:dPr>
                        <m:e>
                          <m:r>
                            <a:rPr lang="en-US" sz="2800" i="1">
                              <a:solidFill>
                                <a:srgbClr val="333333"/>
                              </a:solidFill>
                              <a:highlight>
                                <a:srgbClr val="FFFFFF"/>
                              </a:highlight>
                              <a:latin typeface="Cambria Math" panose="02040503050406030204" pitchFamily="18" charset="0"/>
                            </a:rPr>
                            <m:t>𝑎</m:t>
                          </m:r>
                          <m:r>
                            <a:rPr lang="en-US" sz="2800" b="0" i="1" smtClean="0">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𝑐</m:t>
                          </m:r>
                          <m:r>
                            <a:rPr lang="en-US" sz="2800" i="1">
                              <a:solidFill>
                                <a:srgbClr val="333333"/>
                              </a:solidFill>
                              <a:highlight>
                                <a:srgbClr val="FFFFFF"/>
                              </a:highlight>
                              <a:latin typeface="Cambria Math" panose="02040503050406030204" pitchFamily="18" charset="0"/>
                            </a:rPr>
                            <m:t>,</m:t>
                          </m:r>
                          <m:r>
                            <a:rPr lang="en-US" sz="2800" i="1">
                              <a:solidFill>
                                <a:srgbClr val="333333"/>
                              </a:solidFill>
                              <a:highlight>
                                <a:srgbClr val="FFFFFF"/>
                              </a:highlight>
                              <a:latin typeface="Cambria Math" panose="02040503050406030204" pitchFamily="18" charset="0"/>
                            </a:rPr>
                            <m:t>𝑏</m:t>
                          </m:r>
                          <m:r>
                            <a:rPr lang="en-US" sz="2800" b="0" i="1" smtClean="0">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𝑑</m:t>
                          </m:r>
                        </m:e>
                      </m:d>
                    </m:oMath>
                  </m:oMathPara>
                </a14:m>
                <a:endParaRPr lang="en-US" sz="2800" i="0" dirty="0">
                  <a:solidFill>
                    <a:srgbClr val="333333"/>
                  </a:solidFill>
                  <a:effectLst/>
                  <a:highlight>
                    <a:srgbClr val="FFFFFF"/>
                  </a:highlight>
                  <a:latin typeface="Neue Helvetica W01"/>
                </a:endParaRPr>
              </a:p>
              <a:p>
                <a:r>
                  <a:rPr lang="en-US" sz="2800" dirty="0">
                    <a:solidFill>
                      <a:srgbClr val="333333"/>
                    </a:solidFill>
                    <a:highlight>
                      <a:srgbClr val="FFFFFF"/>
                    </a:highlight>
                    <a:latin typeface="Neue Helvetica W01"/>
                  </a:rPr>
                  <a:t>and</a:t>
                </a:r>
                <a:endParaRPr lang="en-US" sz="2800" i="0" dirty="0">
                  <a:solidFill>
                    <a:srgbClr val="333333"/>
                  </a:solidFill>
                  <a:effectLst/>
                  <a:highlight>
                    <a:srgbClr val="FFFFFF"/>
                  </a:highlight>
                  <a:latin typeface="Neue Helvetica W01"/>
                </a:endParaRPr>
              </a:p>
              <a:p>
                <a14:m>
                  <m:oMathPara xmlns:m="http://schemas.openxmlformats.org/officeDocument/2006/math">
                    <m:oMathParaPr>
                      <m:jc m:val="centerGroup"/>
                    </m:oMathParaPr>
                    <m:oMath xmlns:m="http://schemas.openxmlformats.org/officeDocument/2006/math">
                      <m:r>
                        <a:rPr lang="en-US" sz="2800" b="1" i="0" smtClean="0">
                          <a:solidFill>
                            <a:srgbClr val="333333"/>
                          </a:solidFill>
                          <a:highlight>
                            <a:srgbClr val="FFFFFF"/>
                          </a:highlight>
                          <a:latin typeface="Cambria Math" panose="02040503050406030204" pitchFamily="18" charset="0"/>
                        </a:rPr>
                        <m:t>𝐮</m:t>
                      </m:r>
                      <m:r>
                        <a:rPr lang="en-US" sz="2800" b="1" i="0" smtClean="0">
                          <a:solidFill>
                            <a:srgbClr val="333333"/>
                          </a:solidFill>
                          <a:highlight>
                            <a:srgbClr val="FFFFFF"/>
                          </a:highlight>
                          <a:latin typeface="Cambria Math" panose="02040503050406030204" pitchFamily="18" charset="0"/>
                        </a:rPr>
                        <m:t>−</m:t>
                      </m:r>
                      <m:r>
                        <a:rPr lang="en-US" sz="2800" b="1" i="0" smtClean="0">
                          <a:solidFill>
                            <a:srgbClr val="333333"/>
                          </a:solidFill>
                          <a:highlight>
                            <a:srgbClr val="FFFFFF"/>
                          </a:highlight>
                          <a:latin typeface="Cambria Math" panose="02040503050406030204" pitchFamily="18" charset="0"/>
                        </a:rPr>
                        <m:t>𝐯</m:t>
                      </m:r>
                      <m:r>
                        <a:rPr lang="en-US" sz="2800" b="1" i="0" smtClean="0">
                          <a:solidFill>
                            <a:srgbClr val="333333"/>
                          </a:solidFill>
                          <a:highlight>
                            <a:srgbClr val="FFFFFF"/>
                          </a:highlight>
                          <a:latin typeface="Cambria Math" panose="02040503050406030204" pitchFamily="18" charset="0"/>
                        </a:rPr>
                        <m:t>=</m:t>
                      </m:r>
                      <m:d>
                        <m:dPr>
                          <m:begChr m:val="⟨"/>
                          <m:endChr m:val="⟩"/>
                          <m:ctrlPr>
                            <a:rPr lang="en-US" sz="2800" i="1">
                              <a:solidFill>
                                <a:srgbClr val="333333"/>
                              </a:solidFill>
                              <a:highlight>
                                <a:srgbClr val="FFFFFF"/>
                              </a:highlight>
                              <a:latin typeface="Cambria Math" panose="02040503050406030204" pitchFamily="18" charset="0"/>
                            </a:rPr>
                          </m:ctrlPr>
                        </m:dPr>
                        <m:e>
                          <m:r>
                            <a:rPr lang="en-US" sz="2800" i="1">
                              <a:solidFill>
                                <a:srgbClr val="333333"/>
                              </a:solidFill>
                              <a:highlight>
                                <a:srgbClr val="FFFFFF"/>
                              </a:highlight>
                              <a:latin typeface="Cambria Math" panose="02040503050406030204" pitchFamily="18" charset="0"/>
                            </a:rPr>
                            <m:t>𝑎</m:t>
                          </m:r>
                          <m:r>
                            <a:rPr lang="en-US" sz="2800" b="0" i="1" smtClean="0">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𝑐</m:t>
                          </m:r>
                          <m:r>
                            <a:rPr lang="en-US" sz="2800" i="1">
                              <a:solidFill>
                                <a:srgbClr val="333333"/>
                              </a:solidFill>
                              <a:highlight>
                                <a:srgbClr val="FFFFFF"/>
                              </a:highlight>
                              <a:latin typeface="Cambria Math" panose="02040503050406030204" pitchFamily="18" charset="0"/>
                            </a:rPr>
                            <m:t>,</m:t>
                          </m:r>
                          <m:r>
                            <a:rPr lang="en-US" sz="2800" i="1">
                              <a:solidFill>
                                <a:srgbClr val="333333"/>
                              </a:solidFill>
                              <a:highlight>
                                <a:srgbClr val="FFFFFF"/>
                              </a:highlight>
                              <a:latin typeface="Cambria Math" panose="02040503050406030204" pitchFamily="18" charset="0"/>
                            </a:rPr>
                            <m:t>𝑏</m:t>
                          </m:r>
                          <m:r>
                            <a:rPr lang="en-US" sz="2800" b="0" i="1" smtClean="0">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𝑑</m:t>
                          </m:r>
                        </m:e>
                      </m:d>
                    </m:oMath>
                  </m:oMathPara>
                </a14:m>
                <a:endParaRPr lang="en-US" sz="2800" i="0" dirty="0">
                  <a:solidFill>
                    <a:srgbClr val="333333"/>
                  </a:solidFill>
                  <a:effectLst/>
                  <a:highlight>
                    <a:srgbClr val="FFFFFF"/>
                  </a:highlight>
                  <a:latin typeface="Neue Helvetica W01"/>
                </a:endParaRPr>
              </a:p>
            </p:txBody>
          </p:sp>
        </mc:Choice>
        <mc:Fallback>
          <p:sp>
            <p:nvSpPr>
              <p:cNvPr id="5" name="TextBox 4">
                <a:extLst>
                  <a:ext uri="{FF2B5EF4-FFF2-40B4-BE49-F238E27FC236}">
                    <a16:creationId xmlns:a16="http://schemas.microsoft.com/office/drawing/2014/main" id="{0585D7E3-4E15-D45F-F8F5-71EBED38054B}"/>
                  </a:ext>
                </a:extLst>
              </p:cNvPr>
              <p:cNvSpPr txBox="1">
                <a:spLocks noRot="1" noChangeAspect="1" noMove="1" noResize="1" noEditPoints="1" noAdjustHandles="1" noChangeArrowheads="1" noChangeShapeType="1" noTextEdit="1"/>
              </p:cNvSpPr>
              <p:nvPr/>
            </p:nvSpPr>
            <p:spPr>
              <a:xfrm>
                <a:off x="712550" y="540045"/>
                <a:ext cx="10571535" cy="4154984"/>
              </a:xfrm>
              <a:prstGeom prst="rect">
                <a:avLst/>
              </a:prstGeom>
              <a:blipFill>
                <a:blip r:embed="rId2"/>
                <a:stretch>
                  <a:fillRect l="-1499" t="-1909"/>
                </a:stretch>
              </a:blipFill>
            </p:spPr>
            <p:txBody>
              <a:bodyPr/>
              <a:lstStyle/>
              <a:p>
                <a:r>
                  <a:rPr lang="en-US">
                    <a:noFill/>
                  </a:rPr>
                  <a:t> </a:t>
                </a:r>
              </a:p>
            </p:txBody>
          </p:sp>
        </mc:Fallback>
      </mc:AlternateContent>
    </p:spTree>
    <p:extLst>
      <p:ext uri="{BB962C8B-B14F-4D97-AF65-F5344CB8AC3E}">
        <p14:creationId xmlns:p14="http://schemas.microsoft.com/office/powerpoint/2010/main" val="3836749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3DC4EBD9-6D23-A41C-5FDE-AAD6A9B63234}"/>
              </a:ext>
            </a:extLst>
          </p:cNvPr>
          <p:cNvPicPr>
            <a:picLocks noChangeAspect="1"/>
          </p:cNvPicPr>
          <p:nvPr/>
        </p:nvPicPr>
        <p:blipFill>
          <a:blip r:embed="rId2"/>
          <a:stretch>
            <a:fillRect/>
          </a:stretch>
        </p:blipFill>
        <p:spPr>
          <a:xfrm>
            <a:off x="256770" y="136525"/>
            <a:ext cx="10725150" cy="195262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BD940-5023-6A12-EB53-0BC31947AD17}"/>
              </a:ext>
            </a:extLst>
          </p:cNvPr>
          <p:cNvPicPr>
            <a:picLocks noChangeAspect="1"/>
          </p:cNvPicPr>
          <p:nvPr/>
        </p:nvPicPr>
        <p:blipFill>
          <a:blip r:embed="rId2"/>
          <a:stretch>
            <a:fillRect/>
          </a:stretch>
        </p:blipFill>
        <p:spPr>
          <a:xfrm>
            <a:off x="643467" y="1875027"/>
            <a:ext cx="10905066" cy="3107944"/>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641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CA076C7D-9EE3-8055-099F-FECAA62E6FE9}"/>
              </a:ext>
            </a:extLst>
          </p:cNvPr>
          <p:cNvPicPr>
            <a:picLocks noChangeAspect="1"/>
          </p:cNvPicPr>
          <p:nvPr/>
        </p:nvPicPr>
        <p:blipFill>
          <a:blip r:embed="rId2"/>
          <a:stretch>
            <a:fillRect/>
          </a:stretch>
        </p:blipFill>
        <p:spPr>
          <a:xfrm>
            <a:off x="305479" y="136525"/>
            <a:ext cx="10753725" cy="1952625"/>
          </a:xfrm>
          <a:prstGeom prst="rect">
            <a:avLst/>
          </a:prstGeom>
        </p:spPr>
      </p:pic>
    </p:spTree>
    <p:extLst>
      <p:ext uri="{BB962C8B-B14F-4D97-AF65-F5344CB8AC3E}">
        <p14:creationId xmlns:p14="http://schemas.microsoft.com/office/powerpoint/2010/main" val="3486096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B91E149-725F-4F0F-2F83-B9F54BBDEC09}"/>
              </a:ext>
            </a:extLst>
          </p:cNvPr>
          <p:cNvPicPr>
            <a:picLocks noChangeAspect="1"/>
          </p:cNvPicPr>
          <p:nvPr/>
        </p:nvPicPr>
        <p:blipFill>
          <a:blip r:embed="rId2"/>
          <a:stretch>
            <a:fillRect/>
          </a:stretch>
        </p:blipFill>
        <p:spPr>
          <a:xfrm>
            <a:off x="242887" y="136525"/>
            <a:ext cx="10791825" cy="1504950"/>
          </a:xfrm>
          <a:prstGeom prst="rect">
            <a:avLst/>
          </a:prstGeom>
        </p:spPr>
      </p:pic>
    </p:spTree>
    <p:extLst>
      <p:ext uri="{BB962C8B-B14F-4D97-AF65-F5344CB8AC3E}">
        <p14:creationId xmlns:p14="http://schemas.microsoft.com/office/powerpoint/2010/main" val="3381956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010F1EA8-1492-45E1-459E-26DB09FF7A06}"/>
              </a:ext>
            </a:extLst>
          </p:cNvPr>
          <p:cNvPicPr>
            <a:picLocks noChangeAspect="1"/>
          </p:cNvPicPr>
          <p:nvPr/>
        </p:nvPicPr>
        <p:blipFill>
          <a:blip r:embed="rId2"/>
          <a:stretch>
            <a:fillRect/>
          </a:stretch>
        </p:blipFill>
        <p:spPr>
          <a:xfrm>
            <a:off x="159204" y="136525"/>
            <a:ext cx="10763250" cy="2257425"/>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40000"/>
          </a:blip>
          <a:srcRect t="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65200" y="965200"/>
            <a:ext cx="10261600" cy="3564869"/>
          </a:xfrm>
        </p:spPr>
        <p:txBody>
          <a:bodyPr vert="horz" lIns="91440" tIns="45720" rIns="91440" bIns="45720" rtlCol="0">
            <a:normAutofit/>
          </a:bodyPr>
          <a:lstStyle/>
          <a:p>
            <a:pPr algn="l"/>
            <a:r>
              <a:rPr lang="en-US" sz="4800" dirty="0">
                <a:ln w="22225">
                  <a:solidFill>
                    <a:schemeClr val="tx1"/>
                  </a:solidFill>
                  <a:miter lim="800000"/>
                </a:ln>
              </a:rPr>
              <a:t>10.8 Vectors</a:t>
            </a:r>
            <a:br>
              <a:rPr lang="en-US" sz="6300" b="1" dirty="0">
                <a:ln w="22225">
                  <a:solidFill>
                    <a:schemeClr val="tx1"/>
                  </a:solidFill>
                  <a:miter lim="800000"/>
                </a:ln>
                <a:noFill/>
              </a:rPr>
            </a:br>
            <a:br>
              <a:rPr lang="en-US" sz="6300" dirty="0">
                <a:ln w="22225">
                  <a:solidFill>
                    <a:schemeClr val="tx1"/>
                  </a:solidFill>
                  <a:miter lim="800000"/>
                </a:ln>
                <a:noFill/>
              </a:rPr>
            </a:br>
            <a:endParaRPr lang="en-US" sz="6300" dirty="0">
              <a:ln w="22225">
                <a:solidFill>
                  <a:schemeClr val="tx1"/>
                </a:solidFill>
                <a:miter lim="800000"/>
              </a:ln>
              <a:noFill/>
            </a:endParaRP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965201" y="6356350"/>
            <a:ext cx="6569446" cy="365125"/>
          </a:xfrm>
        </p:spPr>
        <p:txBody>
          <a:bodyPr vert="horz" lIns="91440" tIns="45720" rIns="91440" bIns="45720" rtlCol="0">
            <a:normAutofit/>
          </a:bodyPr>
          <a:lstStyle/>
          <a:p>
            <a:pPr marL="0" marR="0" lvl="0" indent="0" algn="l" defTabSz="457200" rtl="0" eaLnBrk="1" fontAlgn="auto" latinLnBrk="0" hangingPunct="1">
              <a:spcBef>
                <a:spcPts val="0"/>
              </a:spcBef>
              <a:spcAft>
                <a:spcPts val="600"/>
              </a:spcAft>
              <a:buClrTx/>
              <a:buSzTx/>
              <a:buFontTx/>
              <a:buNone/>
              <a:tabLst/>
              <a:defRPr/>
            </a:pPr>
            <a:r>
              <a:rPr kumimoji="0" lang="en-US" b="0" i="0" u="none" strike="noStrike" kern="1200" cap="all" spc="200" normalizeH="0" baseline="0" noProof="0">
                <a:ln>
                  <a:noFill/>
                </a:ln>
                <a:solidFill>
                  <a:schemeClr val="tx1"/>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1822BB6-3035-342D-C740-D8C8892DC89D}"/>
                  </a:ext>
                </a:extLst>
              </p:cNvPr>
              <p:cNvSpPr txBox="1"/>
              <p:nvPr/>
            </p:nvSpPr>
            <p:spPr>
              <a:xfrm>
                <a:off x="990599" y="603993"/>
                <a:ext cx="9447179" cy="3231654"/>
              </a:xfrm>
              <a:prstGeom prst="rect">
                <a:avLst/>
              </a:prstGeom>
              <a:noFill/>
            </p:spPr>
            <p:txBody>
              <a:bodyPr wrap="square">
                <a:spAutoFit/>
              </a:bodyPr>
              <a:lstStyle/>
              <a:p>
                <a:r>
                  <a:rPr lang="en-US" sz="3200" b="1" dirty="0"/>
                  <a:t>Finding the Components of a Vector</a:t>
                </a:r>
              </a:p>
              <a:p>
                <a:endParaRPr lang="en-US" sz="3200" b="1" dirty="0"/>
              </a:p>
              <a:p>
                <a:r>
                  <a:rPr lang="en-US" sz="2800" dirty="0"/>
                  <a:t>Vectors can be expressed as the sum of two vectors, namely</a:t>
                </a:r>
              </a:p>
              <a:p>
                <a:r>
                  <a:rPr lang="en-US" sz="2800" dirty="0"/>
                  <a:t>the horizontal component, which is the </a:t>
                </a:r>
                <a14:m>
                  <m:oMath xmlns:m="http://schemas.openxmlformats.org/officeDocument/2006/math">
                    <m:r>
                      <a:rPr lang="en-US" sz="2800" i="1" dirty="0" smtClean="0">
                        <a:latin typeface="Cambria Math" panose="02040503050406030204" pitchFamily="18" charset="0"/>
                      </a:rPr>
                      <m:t>𝑥</m:t>
                    </m:r>
                  </m:oMath>
                </a14:m>
                <a:r>
                  <a:rPr lang="en-US" sz="2800" dirty="0"/>
                  <a:t> direction, and </a:t>
                </a:r>
              </a:p>
              <a:p>
                <a:r>
                  <a:rPr lang="en-US" sz="2800" dirty="0"/>
                  <a:t>the vertical component, which is the </a:t>
                </a:r>
                <a14:m>
                  <m:oMath xmlns:m="http://schemas.openxmlformats.org/officeDocument/2006/math">
                    <m:r>
                      <a:rPr lang="en-US" sz="2800" i="1" dirty="0" smtClean="0">
                        <a:latin typeface="Cambria Math" panose="02040503050406030204" pitchFamily="18" charset="0"/>
                      </a:rPr>
                      <m:t>𝑦</m:t>
                    </m:r>
                  </m:oMath>
                </a14:m>
                <a:r>
                  <a:rPr lang="en-US" sz="2800" dirty="0"/>
                  <a:t> direction.</a:t>
                </a:r>
              </a:p>
              <a:p>
                <a:endParaRPr lang="en-US" sz="2800" dirty="0"/>
              </a:p>
              <a:p>
                <a14:m>
                  <m:oMath xmlns:m="http://schemas.openxmlformats.org/officeDocument/2006/math">
                    <m:r>
                      <a:rPr lang="en-US" sz="2800" b="1" i="0" smtClean="0">
                        <a:solidFill>
                          <a:srgbClr val="333333"/>
                        </a:solidFill>
                        <a:highlight>
                          <a:srgbClr val="FFFFFF"/>
                        </a:highlight>
                        <a:latin typeface="Cambria Math" panose="02040503050406030204" pitchFamily="18" charset="0"/>
                      </a:rPr>
                      <m:t>𝐮</m:t>
                    </m:r>
                    <m:r>
                      <a:rPr lang="en-US" sz="2800" b="0" i="1" smtClean="0">
                        <a:solidFill>
                          <a:srgbClr val="333333"/>
                        </a:solidFill>
                        <a:highlight>
                          <a:srgbClr val="FFFFFF"/>
                        </a:highlight>
                        <a:latin typeface="Cambria Math" panose="02040503050406030204" pitchFamily="18" charset="0"/>
                      </a:rPr>
                      <m:t>= </m:t>
                    </m:r>
                    <m:d>
                      <m:dPr>
                        <m:begChr m:val="⟨"/>
                        <m:endChr m:val="⟩"/>
                        <m:ctrlPr>
                          <a:rPr lang="en-US" sz="2800" b="0" i="1" smtClean="0">
                            <a:solidFill>
                              <a:srgbClr val="333333"/>
                            </a:solidFill>
                            <a:highlight>
                              <a:srgbClr val="FFFFFF"/>
                            </a:highlight>
                            <a:latin typeface="Cambria Math" panose="02040503050406030204" pitchFamily="18" charset="0"/>
                          </a:rPr>
                        </m:ctrlPr>
                      </m:dPr>
                      <m:e>
                        <m:r>
                          <a:rPr lang="en-US" sz="2800" b="0" i="1" smtClean="0">
                            <a:solidFill>
                              <a:srgbClr val="333333"/>
                            </a:solidFill>
                            <a:highlight>
                              <a:srgbClr val="FFFFFF"/>
                            </a:highlight>
                            <a:latin typeface="Cambria Math" panose="02040503050406030204" pitchFamily="18" charset="0"/>
                          </a:rPr>
                          <m:t>𝑎</m:t>
                        </m:r>
                        <m:r>
                          <a:rPr lang="en-US" sz="2800" b="0" i="1" smtClean="0">
                            <a:solidFill>
                              <a:srgbClr val="333333"/>
                            </a:solidFill>
                            <a:highlight>
                              <a:srgbClr val="FFFFFF"/>
                            </a:highlight>
                            <a:latin typeface="Cambria Math" panose="02040503050406030204" pitchFamily="18" charset="0"/>
                          </a:rPr>
                          <m:t>,</m:t>
                        </m:r>
                        <m:r>
                          <a:rPr lang="en-US" sz="2800" b="0" i="1" smtClean="0">
                            <a:solidFill>
                              <a:srgbClr val="333333"/>
                            </a:solidFill>
                            <a:highlight>
                              <a:srgbClr val="FFFFFF"/>
                            </a:highlight>
                            <a:latin typeface="Cambria Math" panose="02040503050406030204" pitchFamily="18" charset="0"/>
                          </a:rPr>
                          <m:t>𝑏</m:t>
                        </m:r>
                      </m:e>
                    </m:d>
                    <m:r>
                      <a:rPr lang="en-US" sz="2800" b="0" i="1" smtClean="0">
                        <a:solidFill>
                          <a:srgbClr val="333333"/>
                        </a:solidFill>
                        <a:highlight>
                          <a:srgbClr val="FFFFFF"/>
                        </a:highlight>
                        <a:latin typeface="Cambria Math" panose="02040503050406030204" pitchFamily="18" charset="0"/>
                      </a:rPr>
                      <m:t>=</m:t>
                    </m:r>
                    <m:d>
                      <m:dPr>
                        <m:begChr m:val="⟨"/>
                        <m:endChr m:val="⟩"/>
                        <m:ctrlPr>
                          <a:rPr lang="en-US" sz="2800" i="1">
                            <a:solidFill>
                              <a:srgbClr val="333333"/>
                            </a:solidFill>
                            <a:highlight>
                              <a:srgbClr val="FFFFFF"/>
                            </a:highlight>
                            <a:latin typeface="Cambria Math" panose="02040503050406030204" pitchFamily="18" charset="0"/>
                          </a:rPr>
                        </m:ctrlPr>
                      </m:dPr>
                      <m:e>
                        <m:r>
                          <a:rPr lang="en-US" sz="2800" i="1">
                            <a:solidFill>
                              <a:srgbClr val="333333"/>
                            </a:solidFill>
                            <a:highlight>
                              <a:srgbClr val="FFFFFF"/>
                            </a:highlight>
                            <a:latin typeface="Cambria Math" panose="02040503050406030204" pitchFamily="18" charset="0"/>
                          </a:rPr>
                          <m:t>𝑎</m:t>
                        </m:r>
                        <m:r>
                          <a:rPr lang="en-US" sz="2800" i="1">
                            <a:solidFill>
                              <a:srgbClr val="333333"/>
                            </a:solidFill>
                            <a:highlight>
                              <a:srgbClr val="FFFFFF"/>
                            </a:highlight>
                            <a:latin typeface="Cambria Math" panose="02040503050406030204" pitchFamily="18" charset="0"/>
                          </a:rPr>
                          <m:t>,0</m:t>
                        </m:r>
                      </m:e>
                    </m:d>
                    <m:r>
                      <a:rPr lang="en-US" sz="2800" b="0" i="0" smtClean="0">
                        <a:solidFill>
                          <a:srgbClr val="333333"/>
                        </a:solidFill>
                        <a:highlight>
                          <a:srgbClr val="FFFFFF"/>
                        </a:highlight>
                        <a:latin typeface="Cambria Math" panose="02040503050406030204" pitchFamily="18" charset="0"/>
                      </a:rPr>
                      <m:t>+</m:t>
                    </m:r>
                    <m:d>
                      <m:dPr>
                        <m:begChr m:val="⟨"/>
                        <m:endChr m:val="⟩"/>
                        <m:ctrlPr>
                          <a:rPr lang="en-US" sz="2800" i="1">
                            <a:solidFill>
                              <a:srgbClr val="333333"/>
                            </a:solidFill>
                            <a:highlight>
                              <a:srgbClr val="FFFFFF"/>
                            </a:highlight>
                            <a:latin typeface="Cambria Math" panose="02040503050406030204" pitchFamily="18" charset="0"/>
                          </a:rPr>
                        </m:ctrlPr>
                      </m:dPr>
                      <m:e>
                        <m:r>
                          <a:rPr lang="en-US" sz="2800" b="0" i="1" smtClean="0">
                            <a:solidFill>
                              <a:srgbClr val="333333"/>
                            </a:solidFill>
                            <a:highlight>
                              <a:srgbClr val="FFFFFF"/>
                            </a:highlight>
                            <a:latin typeface="Cambria Math" panose="02040503050406030204" pitchFamily="18" charset="0"/>
                          </a:rPr>
                          <m:t>0</m:t>
                        </m:r>
                        <m:r>
                          <a:rPr lang="en-US" sz="2800" i="1">
                            <a:solidFill>
                              <a:srgbClr val="333333"/>
                            </a:solidFill>
                            <a:highlight>
                              <a:srgbClr val="FFFFFF"/>
                            </a:highlight>
                            <a:latin typeface="Cambria Math" panose="02040503050406030204" pitchFamily="18" charset="0"/>
                          </a:rPr>
                          <m:t>,</m:t>
                        </m:r>
                        <m:r>
                          <a:rPr lang="en-US" sz="2800" i="1">
                            <a:solidFill>
                              <a:srgbClr val="333333"/>
                            </a:solidFill>
                            <a:highlight>
                              <a:srgbClr val="FFFFFF"/>
                            </a:highlight>
                            <a:latin typeface="Cambria Math" panose="02040503050406030204" pitchFamily="18" charset="0"/>
                          </a:rPr>
                          <m:t>𝑏</m:t>
                        </m:r>
                      </m:e>
                    </m:d>
                  </m:oMath>
                </a14:m>
                <a:r>
                  <a:rPr lang="en-US" sz="2800" dirty="0"/>
                  <a:t> </a:t>
                </a:r>
              </a:p>
            </p:txBody>
          </p:sp>
        </mc:Choice>
        <mc:Fallback>
          <p:sp>
            <p:nvSpPr>
              <p:cNvPr id="4" name="TextBox 3">
                <a:extLst>
                  <a:ext uri="{FF2B5EF4-FFF2-40B4-BE49-F238E27FC236}">
                    <a16:creationId xmlns:a16="http://schemas.microsoft.com/office/drawing/2014/main" id="{71822BB6-3035-342D-C740-D8C8892DC89D}"/>
                  </a:ext>
                </a:extLst>
              </p:cNvPr>
              <p:cNvSpPr txBox="1">
                <a:spLocks noRot="1" noChangeAspect="1" noMove="1" noResize="1" noEditPoints="1" noAdjustHandles="1" noChangeArrowheads="1" noChangeShapeType="1" noTextEdit="1"/>
              </p:cNvSpPr>
              <p:nvPr/>
            </p:nvSpPr>
            <p:spPr>
              <a:xfrm>
                <a:off x="990599" y="603993"/>
                <a:ext cx="9447179" cy="3231654"/>
              </a:xfrm>
              <a:prstGeom prst="rect">
                <a:avLst/>
              </a:prstGeom>
              <a:blipFill>
                <a:blip r:embed="rId2"/>
                <a:stretch>
                  <a:fillRect l="-1613" t="-245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9E24E3D3-6995-C9FE-6B70-21A5C923E017}"/>
                  </a:ext>
                </a:extLst>
              </p14:cNvPr>
              <p14:cNvContentPartPr/>
              <p14:nvPr/>
            </p14:nvContentPartPr>
            <p14:xfrm>
              <a:off x="1731370" y="2226500"/>
              <a:ext cx="3063600" cy="51480"/>
            </p14:xfrm>
          </p:contentPart>
        </mc:Choice>
        <mc:Fallback>
          <p:pic>
            <p:nvPicPr>
              <p:cNvPr id="5" name="Ink 4">
                <a:extLst>
                  <a:ext uri="{FF2B5EF4-FFF2-40B4-BE49-F238E27FC236}">
                    <a16:creationId xmlns:a16="http://schemas.microsoft.com/office/drawing/2014/main" id="{9E24E3D3-6995-C9FE-6B70-21A5C923E017}"/>
                  </a:ext>
                </a:extLst>
              </p:cNvPr>
              <p:cNvPicPr/>
              <p:nvPr/>
            </p:nvPicPr>
            <p:blipFill>
              <a:blip r:embed="rId4"/>
              <a:stretch>
                <a:fillRect/>
              </a:stretch>
            </p:blipFill>
            <p:spPr>
              <a:xfrm>
                <a:off x="1659370" y="2082860"/>
                <a:ext cx="32072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85777CEC-130F-9A72-5920-57EB70DEB3AD}"/>
                  </a:ext>
                </a:extLst>
              </p14:cNvPr>
              <p14:cNvContentPartPr/>
              <p14:nvPr/>
            </p14:nvContentPartPr>
            <p14:xfrm>
              <a:off x="3171370" y="3558140"/>
              <a:ext cx="650880" cy="12240"/>
            </p14:xfrm>
          </p:contentPart>
        </mc:Choice>
        <mc:Fallback>
          <p:pic>
            <p:nvPicPr>
              <p:cNvPr id="6" name="Ink 5">
                <a:extLst>
                  <a:ext uri="{FF2B5EF4-FFF2-40B4-BE49-F238E27FC236}">
                    <a16:creationId xmlns:a16="http://schemas.microsoft.com/office/drawing/2014/main" id="{85777CEC-130F-9A72-5920-57EB70DEB3AD}"/>
                  </a:ext>
                </a:extLst>
              </p:cNvPr>
              <p:cNvPicPr/>
              <p:nvPr/>
            </p:nvPicPr>
            <p:blipFill>
              <a:blip r:embed="rId6"/>
              <a:stretch>
                <a:fillRect/>
              </a:stretch>
            </p:blipFill>
            <p:spPr>
              <a:xfrm>
                <a:off x="3099370" y="3414500"/>
                <a:ext cx="79452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31A5FC90-E2E3-9777-EF21-61C290DB770D}"/>
                  </a:ext>
                </a:extLst>
              </p14:cNvPr>
              <p14:cNvContentPartPr/>
              <p14:nvPr/>
            </p14:nvContentPartPr>
            <p14:xfrm>
              <a:off x="1721650" y="2694860"/>
              <a:ext cx="2666160" cy="19440"/>
            </p14:xfrm>
          </p:contentPart>
        </mc:Choice>
        <mc:Fallback>
          <p:pic>
            <p:nvPicPr>
              <p:cNvPr id="7" name="Ink 6">
                <a:extLst>
                  <a:ext uri="{FF2B5EF4-FFF2-40B4-BE49-F238E27FC236}">
                    <a16:creationId xmlns:a16="http://schemas.microsoft.com/office/drawing/2014/main" id="{31A5FC90-E2E3-9777-EF21-61C290DB770D}"/>
                  </a:ext>
                </a:extLst>
              </p:cNvPr>
              <p:cNvPicPr/>
              <p:nvPr/>
            </p:nvPicPr>
            <p:blipFill>
              <a:blip r:embed="rId8"/>
              <a:stretch>
                <a:fillRect/>
              </a:stretch>
            </p:blipFill>
            <p:spPr>
              <a:xfrm>
                <a:off x="1649650" y="2550860"/>
                <a:ext cx="280980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Ink 7">
                <a:extLst>
                  <a:ext uri="{FF2B5EF4-FFF2-40B4-BE49-F238E27FC236}">
                    <a16:creationId xmlns:a16="http://schemas.microsoft.com/office/drawing/2014/main" id="{28FBA714-E3AF-C22D-81A4-09AF847FC02F}"/>
                  </a:ext>
                </a:extLst>
              </p14:cNvPr>
              <p14:cNvContentPartPr/>
              <p14:nvPr/>
            </p14:nvContentPartPr>
            <p14:xfrm>
              <a:off x="4367290" y="3540140"/>
              <a:ext cx="709920" cy="39240"/>
            </p14:xfrm>
          </p:contentPart>
        </mc:Choice>
        <mc:Fallback>
          <p:pic>
            <p:nvPicPr>
              <p:cNvPr id="8" name="Ink 7">
                <a:extLst>
                  <a:ext uri="{FF2B5EF4-FFF2-40B4-BE49-F238E27FC236}">
                    <a16:creationId xmlns:a16="http://schemas.microsoft.com/office/drawing/2014/main" id="{28FBA714-E3AF-C22D-81A4-09AF847FC02F}"/>
                  </a:ext>
                </a:extLst>
              </p:cNvPr>
              <p:cNvPicPr/>
              <p:nvPr/>
            </p:nvPicPr>
            <p:blipFill>
              <a:blip r:embed="rId10"/>
              <a:stretch>
                <a:fillRect/>
              </a:stretch>
            </p:blipFill>
            <p:spPr>
              <a:xfrm>
                <a:off x="4295650" y="3396500"/>
                <a:ext cx="853560" cy="326880"/>
              </a:xfrm>
              <a:prstGeom prst="rect">
                <a:avLst/>
              </a:prstGeom>
            </p:spPr>
          </p:pic>
        </mc:Fallback>
      </mc:AlternateContent>
      <p:pic>
        <p:nvPicPr>
          <p:cNvPr id="11" name="Picture 10">
            <a:extLst>
              <a:ext uri="{FF2B5EF4-FFF2-40B4-BE49-F238E27FC236}">
                <a16:creationId xmlns:a16="http://schemas.microsoft.com/office/drawing/2014/main" id="{3FE67E14-407F-4847-A92A-AB50C5C0449A}"/>
              </a:ext>
            </a:extLst>
          </p:cNvPr>
          <p:cNvPicPr>
            <a:picLocks noChangeAspect="1"/>
          </p:cNvPicPr>
          <p:nvPr/>
        </p:nvPicPr>
        <p:blipFill>
          <a:blip r:embed="rId11"/>
          <a:stretch>
            <a:fillRect/>
          </a:stretch>
        </p:blipFill>
        <p:spPr>
          <a:xfrm>
            <a:off x="8153400" y="2806430"/>
            <a:ext cx="2397749" cy="2825007"/>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56E75C2-06D0-A665-4835-A3A761C58507}"/>
              </a:ext>
            </a:extLst>
          </p:cNvPr>
          <p:cNvPicPr>
            <a:picLocks noChangeAspect="1"/>
          </p:cNvPicPr>
          <p:nvPr/>
        </p:nvPicPr>
        <p:blipFill>
          <a:blip r:embed="rId3"/>
          <a:stretch>
            <a:fillRect/>
          </a:stretch>
        </p:blipFill>
        <p:spPr>
          <a:xfrm>
            <a:off x="155338" y="136525"/>
            <a:ext cx="10791825" cy="19431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56E75C2-06D0-A665-4835-A3A761C58507}"/>
              </a:ext>
            </a:extLst>
          </p:cNvPr>
          <p:cNvPicPr>
            <a:picLocks noChangeAspect="1"/>
          </p:cNvPicPr>
          <p:nvPr/>
        </p:nvPicPr>
        <p:blipFill>
          <a:blip r:embed="rId2"/>
          <a:stretch>
            <a:fillRect/>
          </a:stretch>
        </p:blipFill>
        <p:spPr>
          <a:xfrm>
            <a:off x="155338" y="136525"/>
            <a:ext cx="10791825" cy="1943100"/>
          </a:xfrm>
          <a:prstGeom prst="rect">
            <a:avLst/>
          </a:prstGeom>
        </p:spPr>
      </p:pic>
      <p:pic>
        <p:nvPicPr>
          <p:cNvPr id="6" name="Picture 5">
            <a:extLst>
              <a:ext uri="{FF2B5EF4-FFF2-40B4-BE49-F238E27FC236}">
                <a16:creationId xmlns:a16="http://schemas.microsoft.com/office/drawing/2014/main" id="{4489D820-A02E-A15F-B047-00172790063E}"/>
              </a:ext>
            </a:extLst>
          </p:cNvPr>
          <p:cNvPicPr>
            <a:picLocks noChangeAspect="1"/>
          </p:cNvPicPr>
          <p:nvPr/>
        </p:nvPicPr>
        <p:blipFill>
          <a:blip r:embed="rId3"/>
          <a:stretch>
            <a:fillRect/>
          </a:stretch>
        </p:blipFill>
        <p:spPr>
          <a:xfrm>
            <a:off x="1946842" y="2406592"/>
            <a:ext cx="6764792" cy="3398895"/>
          </a:xfrm>
          <a:prstGeom prst="rect">
            <a:avLst/>
          </a:prstGeom>
        </p:spPr>
      </p:pic>
    </p:spTree>
    <p:extLst>
      <p:ext uri="{BB962C8B-B14F-4D97-AF65-F5344CB8AC3E}">
        <p14:creationId xmlns:p14="http://schemas.microsoft.com/office/powerpoint/2010/main" val="858764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1FD3BCDC-67FB-2016-8840-EFAB39B2E4B4}"/>
                  </a:ext>
                </a:extLst>
              </p:cNvPr>
              <p:cNvSpPr txBox="1"/>
              <p:nvPr/>
            </p:nvSpPr>
            <p:spPr>
              <a:xfrm>
                <a:off x="543939" y="666505"/>
                <a:ext cx="10983338" cy="3231654"/>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Horizontal and Vertical Unit Vectors</a:t>
                </a:r>
              </a:p>
              <a:p>
                <a:pPr algn="l"/>
                <a:endParaRPr lang="en-US" sz="3200" b="1" dirty="0">
                  <a:solidFill>
                    <a:srgbClr val="333333"/>
                  </a:solidFill>
                  <a:highlight>
                    <a:srgbClr val="FFFFFF"/>
                  </a:highlight>
                  <a:latin typeface="Neue Helvetica W01"/>
                </a:endParaRPr>
              </a:p>
              <a:p>
                <a:pPr algn="l"/>
                <a:r>
                  <a:rPr lang="en-US" sz="2800" b="0" i="0" dirty="0">
                    <a:solidFill>
                      <a:srgbClr val="424242"/>
                    </a:solidFill>
                    <a:effectLst/>
                    <a:highlight>
                      <a:srgbClr val="FFFFFF"/>
                    </a:highlight>
                    <a:latin typeface="Neue Helvetica W01"/>
                  </a:rPr>
                  <a:t>We call a vector with a magnitude of 1 a </a:t>
                </a:r>
                <a:r>
                  <a:rPr lang="en-US" sz="2800" b="1" i="0" dirty="0">
                    <a:solidFill>
                      <a:srgbClr val="424242"/>
                    </a:solidFill>
                    <a:effectLst/>
                    <a:highlight>
                      <a:srgbClr val="FFFFFF"/>
                    </a:highlight>
                    <a:latin typeface="Neue Helvetica W01"/>
                  </a:rPr>
                  <a:t>unit vector</a:t>
                </a:r>
                <a:r>
                  <a:rPr lang="en-US" sz="2800" b="0" i="0" dirty="0">
                    <a:solidFill>
                      <a:srgbClr val="424242"/>
                    </a:solidFill>
                    <a:effectLst/>
                    <a:highlight>
                      <a:srgbClr val="FFFFFF"/>
                    </a:highlight>
                    <a:latin typeface="Neue Helvetica W01"/>
                  </a:rPr>
                  <a:t>.</a:t>
                </a:r>
              </a:p>
              <a:p>
                <a:pPr algn="l"/>
                <a:endParaRPr lang="en-US" sz="2800" b="0" i="0" dirty="0">
                  <a:solidFill>
                    <a:srgbClr val="424242"/>
                  </a:solidFill>
                  <a:effectLst/>
                  <a:highlight>
                    <a:srgbClr val="FFFFFF"/>
                  </a:highlight>
                  <a:latin typeface="Neue Helvetica W01"/>
                </a:endParaRPr>
              </a:p>
              <a:p>
                <a:pPr algn="l"/>
                <a:r>
                  <a:rPr lang="en-US" sz="2800" b="0" i="0" dirty="0">
                    <a:solidFill>
                      <a:srgbClr val="424242"/>
                    </a:solidFill>
                    <a:effectLst/>
                    <a:highlight>
                      <a:srgbClr val="FFFFFF"/>
                    </a:highlight>
                    <a:latin typeface="Neue Helvetica W01"/>
                  </a:rPr>
                  <a:t>The horizontal unit vector is written as  </a:t>
                </a:r>
                <a14:m>
                  <m:oMath xmlns:m="http://schemas.openxmlformats.org/officeDocument/2006/math">
                    <m:r>
                      <a:rPr lang="en-US" sz="2800" b="1" i="0" dirty="0" smtClean="0">
                        <a:solidFill>
                          <a:srgbClr val="424242"/>
                        </a:solidFill>
                        <a:effectLst/>
                        <a:highlight>
                          <a:srgbClr val="FFFFFF"/>
                        </a:highlight>
                        <a:latin typeface="Cambria Math" panose="02040503050406030204" pitchFamily="18" charset="0"/>
                      </a:rPr>
                      <m:t>𝐢</m:t>
                    </m:r>
                    <m:r>
                      <a:rPr lang="en-US" sz="2800" b="0" i="1" dirty="0" smtClean="0">
                        <a:solidFill>
                          <a:srgbClr val="424242"/>
                        </a:solidFill>
                        <a:effectLst/>
                        <a:highlight>
                          <a:srgbClr val="FFFFFF"/>
                        </a:highlight>
                        <a:latin typeface="Cambria Math" panose="02040503050406030204" pitchFamily="18" charset="0"/>
                      </a:rPr>
                      <m:t>=⟨1,0⟩</m:t>
                    </m:r>
                  </m:oMath>
                </a14:m>
                <a:r>
                  <a:rPr lang="en-US" sz="2800" b="0" i="0" dirty="0">
                    <a:solidFill>
                      <a:srgbClr val="424242"/>
                    </a:solidFill>
                    <a:effectLst/>
                    <a:highlight>
                      <a:srgbClr val="FFFFFF"/>
                    </a:highlight>
                    <a:latin typeface="Neue Helvetica W01"/>
                  </a:rPr>
                  <a:t> and is directed along the positive horizontal axis. The vertical unit vector is written as </a:t>
                </a:r>
                <a14:m>
                  <m:oMath xmlns:m="http://schemas.openxmlformats.org/officeDocument/2006/math">
                    <m:r>
                      <a:rPr lang="en-US" sz="2800" b="1" i="0" dirty="0" smtClean="0">
                        <a:solidFill>
                          <a:srgbClr val="424242"/>
                        </a:solidFill>
                        <a:effectLst/>
                        <a:highlight>
                          <a:srgbClr val="FFFFFF"/>
                        </a:highlight>
                        <a:latin typeface="Cambria Math" panose="02040503050406030204" pitchFamily="18" charset="0"/>
                      </a:rPr>
                      <m:t>𝐣</m:t>
                    </m:r>
                    <m:r>
                      <a:rPr lang="en-US" sz="2800" b="0" i="1" dirty="0" smtClean="0">
                        <a:solidFill>
                          <a:srgbClr val="424242"/>
                        </a:solidFill>
                        <a:effectLst/>
                        <a:highlight>
                          <a:srgbClr val="FFFFFF"/>
                        </a:highlight>
                        <a:latin typeface="Cambria Math" panose="02040503050406030204" pitchFamily="18" charset="0"/>
                      </a:rPr>
                      <m:t>=⟨0,1⟩</m:t>
                    </m:r>
                  </m:oMath>
                </a14:m>
                <a:endParaRPr lang="en-US" sz="2800" b="0" i="0" dirty="0">
                  <a:solidFill>
                    <a:srgbClr val="424242"/>
                  </a:solidFill>
                  <a:effectLst/>
                  <a:highlight>
                    <a:srgbClr val="FFFFFF"/>
                  </a:highlight>
                  <a:latin typeface="Neue Helvetica W01"/>
                </a:endParaRPr>
              </a:p>
              <a:p>
                <a:pPr algn="l"/>
                <a:r>
                  <a:rPr lang="en-US" sz="2800" b="0" i="0" dirty="0">
                    <a:solidFill>
                      <a:srgbClr val="424242"/>
                    </a:solidFill>
                    <a:effectLst/>
                    <a:highlight>
                      <a:srgbClr val="FFFFFF"/>
                    </a:highlight>
                    <a:latin typeface="Neue Helvetica W01"/>
                  </a:rPr>
                  <a:t> and is directed along the positive vertical axis. </a:t>
                </a:r>
                <a:endParaRPr lang="en-US" sz="2800" b="1" i="0" dirty="0">
                  <a:solidFill>
                    <a:srgbClr val="333333"/>
                  </a:solidFill>
                  <a:effectLst/>
                  <a:highlight>
                    <a:srgbClr val="FFFFFF"/>
                  </a:highlight>
                  <a:latin typeface="Neue Helvetica W01"/>
                </a:endParaRPr>
              </a:p>
            </p:txBody>
          </p:sp>
        </mc:Choice>
        <mc:Fallback>
          <p:sp>
            <p:nvSpPr>
              <p:cNvPr id="4" name="TextBox 3">
                <a:extLst>
                  <a:ext uri="{FF2B5EF4-FFF2-40B4-BE49-F238E27FC236}">
                    <a16:creationId xmlns:a16="http://schemas.microsoft.com/office/drawing/2014/main" id="{1FD3BCDC-67FB-2016-8840-EFAB39B2E4B4}"/>
                  </a:ext>
                </a:extLst>
              </p:cNvPr>
              <p:cNvSpPr txBox="1">
                <a:spLocks noRot="1" noChangeAspect="1" noMove="1" noResize="1" noEditPoints="1" noAdjustHandles="1" noChangeArrowheads="1" noChangeShapeType="1" noTextEdit="1"/>
              </p:cNvSpPr>
              <p:nvPr/>
            </p:nvSpPr>
            <p:spPr>
              <a:xfrm>
                <a:off x="543939" y="666505"/>
                <a:ext cx="10983338" cy="3231654"/>
              </a:xfrm>
              <a:prstGeom prst="rect">
                <a:avLst/>
              </a:prstGeom>
              <a:blipFill>
                <a:blip r:embed="rId2"/>
                <a:stretch>
                  <a:fillRect l="-1387" t="-2453" r="-444" b="-452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CCE186FC-1A5F-6E59-0F27-767502FF3BBF}"/>
              </a:ext>
            </a:extLst>
          </p:cNvPr>
          <p:cNvPicPr>
            <a:picLocks noChangeAspect="1"/>
          </p:cNvPicPr>
          <p:nvPr/>
        </p:nvPicPr>
        <p:blipFill>
          <a:blip r:embed="rId3"/>
          <a:stretch>
            <a:fillRect/>
          </a:stretch>
        </p:blipFill>
        <p:spPr>
          <a:xfrm>
            <a:off x="4173470" y="3762375"/>
            <a:ext cx="3724275" cy="3095625"/>
          </a:xfrm>
          <a:prstGeom prst="rect">
            <a:avLst/>
          </a:prstGeom>
        </p:spPr>
      </p:pic>
    </p:spTree>
    <p:extLst>
      <p:ext uri="{BB962C8B-B14F-4D97-AF65-F5344CB8AC3E}">
        <p14:creationId xmlns:p14="http://schemas.microsoft.com/office/powerpoint/2010/main" val="159309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message&#10;&#10;Description automatically generated">
            <a:extLst>
              <a:ext uri="{FF2B5EF4-FFF2-40B4-BE49-F238E27FC236}">
                <a16:creationId xmlns:a16="http://schemas.microsoft.com/office/drawing/2014/main" id="{D86F8A9D-321E-3931-3B72-F22CFC92908E}"/>
              </a:ext>
            </a:extLst>
          </p:cNvPr>
          <p:cNvPicPr>
            <a:picLocks noChangeAspect="1"/>
          </p:cNvPicPr>
          <p:nvPr/>
        </p:nvPicPr>
        <p:blipFill>
          <a:blip r:embed="rId2"/>
          <a:stretch>
            <a:fillRect/>
          </a:stretch>
        </p:blipFill>
        <p:spPr>
          <a:xfrm>
            <a:off x="643467" y="2215811"/>
            <a:ext cx="10905066" cy="242637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70703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55BF621-53EA-44A1-442D-484871B5108A}"/>
              </a:ext>
            </a:extLst>
          </p:cNvPr>
          <p:cNvPicPr>
            <a:picLocks noChangeAspect="1"/>
          </p:cNvPicPr>
          <p:nvPr/>
        </p:nvPicPr>
        <p:blipFill>
          <a:blip r:embed="rId2"/>
          <a:stretch>
            <a:fillRect/>
          </a:stretch>
        </p:blipFill>
        <p:spPr>
          <a:xfrm>
            <a:off x="293913" y="136524"/>
            <a:ext cx="9971315" cy="1816807"/>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1AA648-01BD-F2DB-94F0-FAAF2F3AD6AD}"/>
              </a:ext>
            </a:extLst>
          </p:cNvPr>
          <p:cNvPicPr>
            <a:picLocks noChangeAspect="1"/>
          </p:cNvPicPr>
          <p:nvPr/>
        </p:nvPicPr>
        <p:blipFill>
          <a:blip r:embed="rId2"/>
          <a:stretch>
            <a:fillRect/>
          </a:stretch>
        </p:blipFill>
        <p:spPr>
          <a:xfrm>
            <a:off x="643467" y="274537"/>
            <a:ext cx="10905066" cy="343509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6" name="Picture 5">
            <a:extLst>
              <a:ext uri="{FF2B5EF4-FFF2-40B4-BE49-F238E27FC236}">
                <a16:creationId xmlns:a16="http://schemas.microsoft.com/office/drawing/2014/main" id="{7F8C0852-5FF9-1DC8-97A6-119B8CD92E2D}"/>
              </a:ext>
            </a:extLst>
          </p:cNvPr>
          <p:cNvPicPr>
            <a:picLocks noChangeAspect="1"/>
          </p:cNvPicPr>
          <p:nvPr/>
        </p:nvPicPr>
        <p:blipFill>
          <a:blip r:embed="rId3"/>
          <a:stretch>
            <a:fillRect/>
          </a:stretch>
        </p:blipFill>
        <p:spPr>
          <a:xfrm>
            <a:off x="6655933" y="3186563"/>
            <a:ext cx="4730524" cy="3214782"/>
          </a:xfrm>
          <a:prstGeom prst="rect">
            <a:avLst/>
          </a:prstGeom>
        </p:spPr>
      </p:pic>
    </p:spTree>
    <p:extLst>
      <p:ext uri="{BB962C8B-B14F-4D97-AF65-F5344CB8AC3E}">
        <p14:creationId xmlns:p14="http://schemas.microsoft.com/office/powerpoint/2010/main" val="363860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23FEA37-6554-A7AB-5D3C-C84C3F9B9FBD}"/>
              </a:ext>
            </a:extLst>
          </p:cNvPr>
          <p:cNvPicPr>
            <a:picLocks noChangeAspect="1"/>
          </p:cNvPicPr>
          <p:nvPr/>
        </p:nvPicPr>
        <p:blipFill>
          <a:blip r:embed="rId2"/>
          <a:stretch>
            <a:fillRect/>
          </a:stretch>
        </p:blipFill>
        <p:spPr>
          <a:xfrm>
            <a:off x="285707" y="136525"/>
            <a:ext cx="10810875" cy="2286000"/>
          </a:xfrm>
          <a:prstGeom prst="rect">
            <a:avLst/>
          </a:prstGeom>
        </p:spPr>
      </p:pic>
    </p:spTree>
    <p:extLst>
      <p:ext uri="{BB962C8B-B14F-4D97-AF65-F5344CB8AC3E}">
        <p14:creationId xmlns:p14="http://schemas.microsoft.com/office/powerpoint/2010/main" val="3846902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D7DB6C0-8A0C-DCA2-D2AA-088401CD36AA}"/>
              </a:ext>
            </a:extLst>
          </p:cNvPr>
          <p:cNvPicPr>
            <a:picLocks noChangeAspect="1"/>
          </p:cNvPicPr>
          <p:nvPr/>
        </p:nvPicPr>
        <p:blipFill>
          <a:blip r:embed="rId2"/>
          <a:stretch>
            <a:fillRect/>
          </a:stretch>
        </p:blipFill>
        <p:spPr>
          <a:xfrm>
            <a:off x="287111" y="136525"/>
            <a:ext cx="10725150" cy="2628900"/>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C9446E0-3016-9347-7081-7E120E20B20B}"/>
              </a:ext>
            </a:extLst>
          </p:cNvPr>
          <p:cNvPicPr>
            <a:picLocks noChangeAspect="1"/>
          </p:cNvPicPr>
          <p:nvPr/>
        </p:nvPicPr>
        <p:blipFill>
          <a:blip r:embed="rId2"/>
          <a:stretch>
            <a:fillRect/>
          </a:stretch>
        </p:blipFill>
        <p:spPr>
          <a:xfrm>
            <a:off x="261937" y="136525"/>
            <a:ext cx="10753725" cy="155257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4F4F4C16-4219-DB71-772E-1A032417EE9C}"/>
                  </a:ext>
                </a:extLst>
              </p:cNvPr>
              <p:cNvSpPr txBox="1"/>
              <p:nvPr/>
            </p:nvSpPr>
            <p:spPr>
              <a:xfrm>
                <a:off x="1496290" y="1230708"/>
                <a:ext cx="9427871" cy="4401205"/>
              </a:xfrm>
              <a:prstGeom prst="rect">
                <a:avLst/>
              </a:prstGeom>
              <a:noFill/>
            </p:spPr>
            <p:txBody>
              <a:bodyPr wrap="square">
                <a:spAutoFit/>
              </a:bodyPr>
              <a:lstStyle/>
              <a:p>
                <a:r>
                  <a:rPr lang="en-US" sz="3200" dirty="0"/>
                  <a:t>What are the learning objectives for this section?</a:t>
                </a:r>
              </a:p>
              <a:p>
                <a:endParaRPr lang="en-US" sz="2800" dirty="0"/>
              </a:p>
              <a:p>
                <a:pPr marL="457200" indent="-457200">
                  <a:buFont typeface="Arial" panose="020B0604020202020204" pitchFamily="34" charset="0"/>
                  <a:buChar char="•"/>
                </a:pPr>
                <a:r>
                  <a:rPr lang="en-US" sz="2800" dirty="0"/>
                  <a:t>View vectors geometrically.</a:t>
                </a:r>
              </a:p>
              <a:p>
                <a:pPr marL="457200" indent="-457200">
                  <a:buFont typeface="Arial" panose="020B0604020202020204" pitchFamily="34" charset="0"/>
                  <a:buChar char="•"/>
                </a:pPr>
                <a:r>
                  <a:rPr lang="en-US" sz="2800" dirty="0"/>
                  <a:t>Find magnitude and direction.</a:t>
                </a:r>
              </a:p>
              <a:p>
                <a:pPr marL="457200" indent="-457200">
                  <a:buFont typeface="Arial" panose="020B0604020202020204" pitchFamily="34" charset="0"/>
                  <a:buChar char="•"/>
                </a:pPr>
                <a:r>
                  <a:rPr lang="en-US" sz="2800" dirty="0"/>
                  <a:t>Perform vector addition and scalar multiplication.</a:t>
                </a:r>
              </a:p>
              <a:p>
                <a:pPr marL="457200" indent="-457200">
                  <a:buFont typeface="Arial" panose="020B0604020202020204" pitchFamily="34" charset="0"/>
                  <a:buChar char="•"/>
                </a:pPr>
                <a:r>
                  <a:rPr lang="en-US" sz="2800" dirty="0"/>
                  <a:t>Find the component form of a vector.</a:t>
                </a:r>
              </a:p>
              <a:p>
                <a:pPr marL="457200" indent="-457200">
                  <a:buFont typeface="Arial" panose="020B0604020202020204" pitchFamily="34" charset="0"/>
                  <a:buChar char="•"/>
                </a:pPr>
                <a:r>
                  <a:rPr lang="en-US" sz="2800" dirty="0"/>
                  <a:t>Find the unit vector in the direction of   </a:t>
                </a:r>
                <a14:m>
                  <m:oMath xmlns:m="http://schemas.openxmlformats.org/officeDocument/2006/math">
                    <m:r>
                      <a:rPr lang="en-US" sz="2800" b="1" i="0" dirty="0" smtClean="0">
                        <a:latin typeface="Cambria Math" panose="02040503050406030204" pitchFamily="18" charset="0"/>
                      </a:rPr>
                      <m:t>𝐯</m:t>
                    </m:r>
                    <m:r>
                      <a:rPr lang="en-US" sz="2800" b="1" i="1" dirty="0" smtClean="0">
                        <a:latin typeface="Cambria Math" panose="02040503050406030204" pitchFamily="18" charset="0"/>
                      </a:rPr>
                      <m:t> </m:t>
                    </m:r>
                  </m:oMath>
                </a14:m>
                <a:r>
                  <a:rPr lang="en-US" sz="2800" dirty="0"/>
                  <a:t>.</a:t>
                </a:r>
              </a:p>
              <a:p>
                <a:pPr marL="457200" indent="-457200">
                  <a:buFont typeface="Arial" panose="020B0604020202020204" pitchFamily="34" charset="0"/>
                  <a:buChar char="•"/>
                </a:pPr>
                <a:r>
                  <a:rPr lang="en-US" sz="2800" dirty="0"/>
                  <a:t>Perform operations with vectors in terms of   </a:t>
                </a:r>
                <a14:m>
                  <m:oMath xmlns:m="http://schemas.openxmlformats.org/officeDocument/2006/math">
                    <m:r>
                      <a:rPr lang="en-US" sz="2800" b="1" i="0" dirty="0" smtClean="0">
                        <a:latin typeface="Cambria Math" panose="02040503050406030204" pitchFamily="18" charset="0"/>
                      </a:rPr>
                      <m:t>𝐢</m:t>
                    </m:r>
                  </m:oMath>
                </a14:m>
                <a:r>
                  <a:rPr lang="en-US" sz="2800" dirty="0"/>
                  <a:t>  and   </a:t>
                </a:r>
                <a14:m>
                  <m:oMath xmlns:m="http://schemas.openxmlformats.org/officeDocument/2006/math">
                    <m:r>
                      <a:rPr lang="en-US" sz="2800" b="1" i="0" dirty="0" smtClean="0">
                        <a:latin typeface="Cambria Math" panose="02040503050406030204" pitchFamily="18" charset="0"/>
                      </a:rPr>
                      <m:t>𝐣</m:t>
                    </m:r>
                  </m:oMath>
                </a14:m>
                <a:r>
                  <a:rPr lang="en-US" sz="2800" dirty="0"/>
                  <a:t> .</a:t>
                </a:r>
              </a:p>
              <a:p>
                <a:pPr marL="457200" indent="-457200">
                  <a:buFont typeface="Arial" panose="020B0604020202020204" pitchFamily="34" charset="0"/>
                  <a:buChar char="•"/>
                </a:pPr>
                <a:r>
                  <a:rPr lang="en-US" sz="2800" dirty="0"/>
                  <a:t>Find the dot product of two vectors.</a:t>
                </a:r>
              </a:p>
              <a:p>
                <a:r>
                  <a:rPr lang="en-US" sz="2400" dirty="0"/>
                  <a:t>  </a:t>
                </a:r>
              </a:p>
            </p:txBody>
          </p:sp>
        </mc:Choice>
        <mc:Fallback>
          <p:sp>
            <p:nvSpPr>
              <p:cNvPr id="4" name="TextBox 3">
                <a:extLst>
                  <a:ext uri="{FF2B5EF4-FFF2-40B4-BE49-F238E27FC236}">
                    <a16:creationId xmlns:a16="http://schemas.microsoft.com/office/drawing/2014/main" id="{4F4F4C16-4219-DB71-772E-1A032417EE9C}"/>
                  </a:ext>
                </a:extLst>
              </p:cNvPr>
              <p:cNvSpPr txBox="1">
                <a:spLocks noRot="1" noChangeAspect="1" noMove="1" noResize="1" noEditPoints="1" noAdjustHandles="1" noChangeArrowheads="1" noChangeShapeType="1" noTextEdit="1"/>
              </p:cNvSpPr>
              <p:nvPr/>
            </p:nvSpPr>
            <p:spPr>
              <a:xfrm>
                <a:off x="1496290" y="1230708"/>
                <a:ext cx="9427871" cy="4401205"/>
              </a:xfrm>
              <a:prstGeom prst="rect">
                <a:avLst/>
              </a:prstGeom>
              <a:blipFill>
                <a:blip r:embed="rId2"/>
                <a:stretch>
                  <a:fillRect l="-1616" t="-1801"/>
                </a:stretch>
              </a:blipFill>
            </p:spPr>
            <p:txBody>
              <a:bodyPr/>
              <a:lstStyle/>
              <a:p>
                <a:r>
                  <a:rPr lang="en-US">
                    <a:noFill/>
                  </a:rPr>
                  <a:t> </a:t>
                </a:r>
              </a:p>
            </p:txBody>
          </p:sp>
        </mc:Fallback>
      </mc:AlternateContent>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88F2EA-6D47-BDD6-83D2-E15A3C8C6D25}"/>
              </a:ext>
            </a:extLst>
          </p:cNvPr>
          <p:cNvPicPr>
            <a:picLocks noChangeAspect="1"/>
          </p:cNvPicPr>
          <p:nvPr/>
        </p:nvPicPr>
        <p:blipFill>
          <a:blip r:embed="rId2"/>
          <a:stretch>
            <a:fillRect/>
          </a:stretch>
        </p:blipFill>
        <p:spPr>
          <a:xfrm>
            <a:off x="643467" y="2024972"/>
            <a:ext cx="10905066" cy="2808054"/>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593579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6B72C06-196E-A9AD-C128-BFFF2823FFEE}"/>
              </a:ext>
            </a:extLst>
          </p:cNvPr>
          <p:cNvPicPr>
            <a:picLocks noChangeAspect="1"/>
          </p:cNvPicPr>
          <p:nvPr/>
        </p:nvPicPr>
        <p:blipFill>
          <a:blip r:embed="rId2"/>
          <a:stretch>
            <a:fillRect/>
          </a:stretch>
        </p:blipFill>
        <p:spPr>
          <a:xfrm>
            <a:off x="291193" y="136525"/>
            <a:ext cx="10782300" cy="1943100"/>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math equations on a white background&#10;&#10;Description automatically generated">
            <a:extLst>
              <a:ext uri="{FF2B5EF4-FFF2-40B4-BE49-F238E27FC236}">
                <a16:creationId xmlns:a16="http://schemas.microsoft.com/office/drawing/2014/main" id="{7EDC8F88-5F5F-9BD7-199F-227105000BF5}"/>
              </a:ext>
            </a:extLst>
          </p:cNvPr>
          <p:cNvPicPr>
            <a:picLocks noChangeAspect="1"/>
          </p:cNvPicPr>
          <p:nvPr/>
        </p:nvPicPr>
        <p:blipFill>
          <a:blip r:embed="rId3"/>
          <a:stretch>
            <a:fillRect/>
          </a:stretch>
        </p:blipFill>
        <p:spPr>
          <a:xfrm>
            <a:off x="643467" y="1752345"/>
            <a:ext cx="10905066" cy="335330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071079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3921B7E6-CB1E-BD87-1487-5B6EBF1D3851}"/>
              </a:ext>
            </a:extLst>
          </p:cNvPr>
          <p:cNvPicPr>
            <a:picLocks noChangeAspect="1"/>
          </p:cNvPicPr>
          <p:nvPr/>
        </p:nvPicPr>
        <p:blipFill>
          <a:blip r:embed="rId2"/>
          <a:stretch>
            <a:fillRect/>
          </a:stretch>
        </p:blipFill>
        <p:spPr>
          <a:xfrm>
            <a:off x="503898" y="136525"/>
            <a:ext cx="10725150" cy="223837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11857B30-7F5B-DA6F-4A6C-0708B2F7BA81}"/>
              </a:ext>
            </a:extLst>
          </p:cNvPr>
          <p:cNvPicPr>
            <a:picLocks noChangeAspect="1"/>
          </p:cNvPicPr>
          <p:nvPr/>
        </p:nvPicPr>
        <p:blipFill>
          <a:blip r:embed="rId2"/>
          <a:stretch>
            <a:fillRect/>
          </a:stretch>
        </p:blipFill>
        <p:spPr>
          <a:xfrm>
            <a:off x="160565" y="136525"/>
            <a:ext cx="10782300" cy="1752600"/>
          </a:xfrm>
          <a:prstGeom prst="rect">
            <a:avLst/>
          </a:prstGeom>
        </p:spPr>
      </p:pic>
    </p:spTree>
    <p:extLst>
      <p:ext uri="{BB962C8B-B14F-4D97-AF65-F5344CB8AC3E}">
        <p14:creationId xmlns:p14="http://schemas.microsoft.com/office/powerpoint/2010/main" val="3379424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CFEC1D-CC17-72F1-AD27-64D9A30ED94E}"/>
              </a:ext>
            </a:extLst>
          </p:cNvPr>
          <p:cNvPicPr>
            <a:picLocks noChangeAspect="1"/>
          </p:cNvPicPr>
          <p:nvPr/>
        </p:nvPicPr>
        <p:blipFill>
          <a:blip r:embed="rId3"/>
          <a:stretch>
            <a:fillRect/>
          </a:stretch>
        </p:blipFill>
        <p:spPr>
          <a:xfrm>
            <a:off x="643467" y="1384300"/>
            <a:ext cx="10905066" cy="4089398"/>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508325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BBA25E46-2CB8-ACE2-361E-7D0A147B370C}"/>
              </a:ext>
            </a:extLst>
          </p:cNvPr>
          <p:cNvPicPr>
            <a:picLocks noChangeAspect="1"/>
          </p:cNvPicPr>
          <p:nvPr/>
        </p:nvPicPr>
        <p:blipFill>
          <a:blip r:embed="rId2"/>
          <a:stretch>
            <a:fillRect/>
          </a:stretch>
        </p:blipFill>
        <p:spPr>
          <a:xfrm>
            <a:off x="260576" y="136525"/>
            <a:ext cx="10734675" cy="1924050"/>
          </a:xfrm>
          <a:prstGeom prst="rect">
            <a:avLst/>
          </a:prstGeom>
        </p:spPr>
      </p:pic>
    </p:spTree>
    <p:extLst>
      <p:ext uri="{BB962C8B-B14F-4D97-AF65-F5344CB8AC3E}">
        <p14:creationId xmlns:p14="http://schemas.microsoft.com/office/powerpoint/2010/main" val="40448665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0DD56B5-23C2-8BFC-62E3-2411F115B906}"/>
              </a:ext>
            </a:extLst>
          </p:cNvPr>
          <p:cNvPicPr>
            <a:picLocks noChangeAspect="1"/>
          </p:cNvPicPr>
          <p:nvPr/>
        </p:nvPicPr>
        <p:blipFill>
          <a:blip r:embed="rId2"/>
          <a:stretch>
            <a:fillRect/>
          </a:stretch>
        </p:blipFill>
        <p:spPr>
          <a:xfrm>
            <a:off x="299357" y="136525"/>
            <a:ext cx="10744200" cy="2209800"/>
          </a:xfrm>
          <a:prstGeom prst="rect">
            <a:avLst/>
          </a:prstGeom>
        </p:spPr>
      </p:pic>
    </p:spTree>
    <p:extLst>
      <p:ext uri="{BB962C8B-B14F-4D97-AF65-F5344CB8AC3E}">
        <p14:creationId xmlns:p14="http://schemas.microsoft.com/office/powerpoint/2010/main" val="3762866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50713F0-9067-3DD4-E460-0FFF08A99544}"/>
              </a:ext>
            </a:extLst>
          </p:cNvPr>
          <p:cNvPicPr>
            <a:picLocks noChangeAspect="1"/>
          </p:cNvPicPr>
          <p:nvPr/>
        </p:nvPicPr>
        <p:blipFill>
          <a:blip r:embed="rId2"/>
          <a:stretch>
            <a:fillRect/>
          </a:stretch>
        </p:blipFill>
        <p:spPr>
          <a:xfrm>
            <a:off x="279626" y="136525"/>
            <a:ext cx="10696575" cy="1990725"/>
          </a:xfrm>
          <a:prstGeom prst="rect">
            <a:avLst/>
          </a:prstGeom>
        </p:spPr>
      </p:pic>
    </p:spTree>
    <p:extLst>
      <p:ext uri="{BB962C8B-B14F-4D97-AF65-F5344CB8AC3E}">
        <p14:creationId xmlns:p14="http://schemas.microsoft.com/office/powerpoint/2010/main" val="2448319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C24E4E66-C130-DCFA-DB5E-4E49B18E6AAA}"/>
              </a:ext>
            </a:extLst>
          </p:cNvPr>
          <p:cNvPicPr>
            <a:picLocks noChangeAspect="1"/>
          </p:cNvPicPr>
          <p:nvPr/>
        </p:nvPicPr>
        <p:blipFill>
          <a:blip r:embed="rId2"/>
          <a:stretch>
            <a:fillRect/>
          </a:stretch>
        </p:blipFill>
        <p:spPr>
          <a:xfrm>
            <a:off x="196622" y="136525"/>
            <a:ext cx="10753725" cy="2933700"/>
          </a:xfrm>
          <a:prstGeom prst="rect">
            <a:avLst/>
          </a:prstGeom>
        </p:spPr>
      </p:pic>
      <p:pic>
        <p:nvPicPr>
          <p:cNvPr id="6" name="Picture 5">
            <a:extLst>
              <a:ext uri="{FF2B5EF4-FFF2-40B4-BE49-F238E27FC236}">
                <a16:creationId xmlns:a16="http://schemas.microsoft.com/office/drawing/2014/main" id="{1E9DF443-6F37-1052-FF7D-99442212D91F}"/>
              </a:ext>
            </a:extLst>
          </p:cNvPr>
          <p:cNvPicPr>
            <a:picLocks noChangeAspect="1"/>
          </p:cNvPicPr>
          <p:nvPr/>
        </p:nvPicPr>
        <p:blipFill>
          <a:blip r:embed="rId3"/>
          <a:stretch>
            <a:fillRect/>
          </a:stretch>
        </p:blipFill>
        <p:spPr>
          <a:xfrm>
            <a:off x="574221" y="3213780"/>
            <a:ext cx="3138377" cy="2933700"/>
          </a:xfrm>
          <a:prstGeom prst="rect">
            <a:avLst/>
          </a:prstGeom>
        </p:spPr>
      </p:pic>
      <p:pic>
        <p:nvPicPr>
          <p:cNvPr id="8" name="Picture 7">
            <a:extLst>
              <a:ext uri="{FF2B5EF4-FFF2-40B4-BE49-F238E27FC236}">
                <a16:creationId xmlns:a16="http://schemas.microsoft.com/office/drawing/2014/main" id="{EC4CDE2C-D55D-6EDB-4DB1-ACEFFC6C8C25}"/>
              </a:ext>
            </a:extLst>
          </p:cNvPr>
          <p:cNvPicPr>
            <a:picLocks noChangeAspect="1"/>
          </p:cNvPicPr>
          <p:nvPr/>
        </p:nvPicPr>
        <p:blipFill>
          <a:blip r:embed="rId4"/>
          <a:stretch>
            <a:fillRect/>
          </a:stretch>
        </p:blipFill>
        <p:spPr>
          <a:xfrm>
            <a:off x="563335" y="6147480"/>
            <a:ext cx="1114425" cy="371475"/>
          </a:xfrm>
          <a:prstGeom prst="rect">
            <a:avLst/>
          </a:prstGeom>
        </p:spPr>
      </p:pic>
    </p:spTree>
    <p:extLst>
      <p:ext uri="{BB962C8B-B14F-4D97-AF65-F5344CB8AC3E}">
        <p14:creationId xmlns:p14="http://schemas.microsoft.com/office/powerpoint/2010/main" val="3435956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lane and a line of arrows&#10;&#10;Description automatically generated with medium confidence">
            <a:extLst>
              <a:ext uri="{FF2B5EF4-FFF2-40B4-BE49-F238E27FC236}">
                <a16:creationId xmlns:a16="http://schemas.microsoft.com/office/drawing/2014/main" id="{FC41D5BD-0132-D242-F205-A62422AB80DB}"/>
              </a:ext>
            </a:extLst>
          </p:cNvPr>
          <p:cNvPicPr>
            <a:picLocks noChangeAspect="1"/>
          </p:cNvPicPr>
          <p:nvPr/>
        </p:nvPicPr>
        <p:blipFill>
          <a:blip r:embed="rId3"/>
          <a:stretch>
            <a:fillRect/>
          </a:stretch>
        </p:blipFill>
        <p:spPr>
          <a:xfrm>
            <a:off x="2369534" y="643466"/>
            <a:ext cx="7452931" cy="5571067"/>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97465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5233B4-B6B7-5F70-7EA0-B1E262ADEA8A}"/>
                  </a:ext>
                </a:extLst>
              </p:cNvPr>
              <p:cNvSpPr txBox="1"/>
              <p:nvPr/>
            </p:nvSpPr>
            <p:spPr>
              <a:xfrm>
                <a:off x="1604136" y="1347850"/>
                <a:ext cx="8583568" cy="495520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View vectors geometrically.</a:t>
                </a:r>
              </a:p>
              <a:p>
                <a:pPr marL="457200" indent="-457200">
                  <a:buFont typeface="Arial" panose="020B0604020202020204" pitchFamily="34" charset="0"/>
                  <a:buChar char="•"/>
                </a:pPr>
                <a:r>
                  <a:rPr lang="en-US" sz="2800" dirty="0"/>
                  <a:t>Find magnitude and direction.</a:t>
                </a:r>
              </a:p>
              <a:p>
                <a:pPr marL="457200" indent="-457200">
                  <a:buFont typeface="Arial" panose="020B0604020202020204" pitchFamily="34" charset="0"/>
                  <a:buChar char="•"/>
                </a:pPr>
                <a:r>
                  <a:rPr lang="en-US" sz="2800" dirty="0"/>
                  <a:t>Perform vector addition and scalar multiplication.</a:t>
                </a:r>
              </a:p>
              <a:p>
                <a:pPr marL="457200" indent="-457200">
                  <a:buFont typeface="Arial" panose="020B0604020202020204" pitchFamily="34" charset="0"/>
                  <a:buChar char="•"/>
                </a:pPr>
                <a:r>
                  <a:rPr lang="en-US" sz="2800" dirty="0"/>
                  <a:t>Find the component form of a vector.</a:t>
                </a:r>
              </a:p>
              <a:p>
                <a:pPr marL="457200" indent="-457200">
                  <a:buFont typeface="Arial" panose="020B0604020202020204" pitchFamily="34" charset="0"/>
                  <a:buChar char="•"/>
                </a:pPr>
                <a:r>
                  <a:rPr lang="en-US" sz="2800" dirty="0"/>
                  <a:t>Find the unit vector in the direction of   </a:t>
                </a:r>
                <a14:m>
                  <m:oMath xmlns:m="http://schemas.openxmlformats.org/officeDocument/2006/math">
                    <m:r>
                      <a:rPr lang="en-US" sz="2800" b="1" i="0" dirty="0" smtClean="0">
                        <a:latin typeface="Cambria Math" panose="02040503050406030204" pitchFamily="18" charset="0"/>
                      </a:rPr>
                      <m:t>𝐯</m:t>
                    </m:r>
                    <m:r>
                      <a:rPr lang="en-US" sz="2800" b="1" i="1" dirty="0" smtClean="0">
                        <a:latin typeface="Cambria Math" panose="02040503050406030204" pitchFamily="18" charset="0"/>
                      </a:rPr>
                      <m:t> </m:t>
                    </m:r>
                  </m:oMath>
                </a14:m>
                <a:r>
                  <a:rPr lang="en-US" sz="2800" dirty="0"/>
                  <a:t>.</a:t>
                </a:r>
              </a:p>
              <a:p>
                <a:pPr marL="457200" indent="-457200">
                  <a:buFont typeface="Arial" panose="020B0604020202020204" pitchFamily="34" charset="0"/>
                  <a:buChar char="•"/>
                </a:pPr>
                <a:r>
                  <a:rPr lang="en-US" sz="2800" dirty="0"/>
                  <a:t>Perform operations with vectors in terms of   </a:t>
                </a:r>
                <a14:m>
                  <m:oMath xmlns:m="http://schemas.openxmlformats.org/officeDocument/2006/math">
                    <m:r>
                      <a:rPr lang="en-US" sz="2800" b="1" i="0" dirty="0" smtClean="0">
                        <a:latin typeface="Cambria Math" panose="02040503050406030204" pitchFamily="18" charset="0"/>
                      </a:rPr>
                      <m:t>𝐢</m:t>
                    </m:r>
                  </m:oMath>
                </a14:m>
                <a:r>
                  <a:rPr lang="en-US" sz="2800" dirty="0"/>
                  <a:t>  and   </a:t>
                </a:r>
                <a14:m>
                  <m:oMath xmlns:m="http://schemas.openxmlformats.org/officeDocument/2006/math">
                    <m:r>
                      <a:rPr lang="en-US" sz="2800" b="1" i="0" dirty="0" smtClean="0">
                        <a:latin typeface="Cambria Math" panose="02040503050406030204" pitchFamily="18" charset="0"/>
                      </a:rPr>
                      <m:t>𝐣</m:t>
                    </m:r>
                  </m:oMath>
                </a14:m>
                <a:r>
                  <a:rPr lang="en-US" sz="2800" dirty="0"/>
                  <a:t> .</a:t>
                </a:r>
              </a:p>
              <a:p>
                <a:pPr marL="457200" indent="-457200">
                  <a:buFont typeface="Arial" panose="020B0604020202020204" pitchFamily="34" charset="0"/>
                  <a:buChar char="•"/>
                </a:pPr>
                <a:r>
                  <a:rPr lang="en-US" sz="2800" dirty="0"/>
                  <a:t>Find the dot product of two vectors.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p:sp>
            <p:nvSpPr>
              <p:cNvPr id="3" name="TextBox 2">
                <a:extLst>
                  <a:ext uri="{FF2B5EF4-FFF2-40B4-BE49-F238E27FC236}">
                    <a16:creationId xmlns:a16="http://schemas.microsoft.com/office/drawing/2014/main" id="{1B5233B4-B6B7-5F70-7EA0-B1E262ADEA8A}"/>
                  </a:ext>
                </a:extLst>
              </p:cNvPr>
              <p:cNvSpPr txBox="1">
                <a:spLocks noRot="1" noChangeAspect="1" noMove="1" noResize="1" noEditPoints="1" noAdjustHandles="1" noChangeArrowheads="1" noChangeShapeType="1" noTextEdit="1"/>
              </p:cNvSpPr>
              <p:nvPr/>
            </p:nvSpPr>
            <p:spPr>
              <a:xfrm>
                <a:off x="1604136" y="1347850"/>
                <a:ext cx="8583568" cy="4955203"/>
              </a:xfrm>
              <a:prstGeom prst="rect">
                <a:avLst/>
              </a:prstGeom>
              <a:blipFill>
                <a:blip r:embed="rId3"/>
                <a:stretch>
                  <a:fillRect l="-1776" t="-1599" r="-497"/>
                </a:stretch>
              </a:blipFill>
            </p:spPr>
            <p:txBody>
              <a:bodyPr/>
              <a:lstStyle/>
              <a:p>
                <a:r>
                  <a:rPr lang="en-US">
                    <a:noFill/>
                  </a:rPr>
                  <a:t> </a:t>
                </a:r>
              </a:p>
            </p:txBody>
          </p:sp>
        </mc:Fallback>
      </mc:AlternateContent>
    </p:spTree>
    <p:extLst>
      <p:ext uri="{BB962C8B-B14F-4D97-AF65-F5344CB8AC3E}">
        <p14:creationId xmlns:p14="http://schemas.microsoft.com/office/powerpoint/2010/main" val="30380735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85EF5F-1134-3008-120A-01AC53C46ADA}"/>
              </a:ext>
            </a:extLst>
          </p:cNvPr>
          <p:cNvPicPr>
            <a:picLocks noChangeAspect="1"/>
          </p:cNvPicPr>
          <p:nvPr/>
        </p:nvPicPr>
        <p:blipFill>
          <a:blip r:embed="rId2"/>
          <a:stretch>
            <a:fillRect/>
          </a:stretch>
        </p:blipFill>
        <p:spPr>
          <a:xfrm>
            <a:off x="643467" y="2106760"/>
            <a:ext cx="10905066" cy="2644478"/>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3A3F76-70F6-ADE8-2628-4FA08A86E524}"/>
              </a:ext>
            </a:extLst>
          </p:cNvPr>
          <p:cNvPicPr>
            <a:picLocks noChangeAspect="1"/>
          </p:cNvPicPr>
          <p:nvPr/>
        </p:nvPicPr>
        <p:blipFill>
          <a:blip r:embed="rId3"/>
          <a:stretch>
            <a:fillRect/>
          </a:stretch>
        </p:blipFill>
        <p:spPr>
          <a:xfrm>
            <a:off x="643467" y="648209"/>
            <a:ext cx="8838142" cy="4507451"/>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9" name="Picture 8">
            <a:extLst>
              <a:ext uri="{FF2B5EF4-FFF2-40B4-BE49-F238E27FC236}">
                <a16:creationId xmlns:a16="http://schemas.microsoft.com/office/drawing/2014/main" id="{DDAEC5B4-1C5B-FD90-8A69-DD8A419BC61F}"/>
              </a:ext>
            </a:extLst>
          </p:cNvPr>
          <p:cNvPicPr>
            <a:picLocks noChangeAspect="1"/>
          </p:cNvPicPr>
          <p:nvPr/>
        </p:nvPicPr>
        <p:blipFill>
          <a:blip r:embed="rId4"/>
          <a:stretch>
            <a:fillRect/>
          </a:stretch>
        </p:blipFill>
        <p:spPr>
          <a:xfrm>
            <a:off x="6462102" y="807396"/>
            <a:ext cx="388977" cy="298517"/>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6F0A016-1FE0-4F0A-E70C-5469EA780AE7}"/>
                  </a:ext>
                </a:extLst>
              </p:cNvPr>
              <p:cNvSpPr txBox="1"/>
              <p:nvPr/>
            </p:nvSpPr>
            <p:spPr>
              <a:xfrm>
                <a:off x="3934836" y="5058383"/>
                <a:ext cx="5870645" cy="555537"/>
              </a:xfrm>
              <a:prstGeom prst="rect">
                <a:avLst/>
              </a:prstGeom>
              <a:noFill/>
            </p:spPr>
            <p:txBody>
              <a:bodyPr wrap="squar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en-US" sz="3200" b="0" i="1" smtClean="0">
                              <a:latin typeface="Cambria Math" panose="02040503050406030204" pitchFamily="18" charset="0"/>
                            </a:rPr>
                            <m:t>𝐴𝐵</m:t>
                          </m:r>
                        </m:e>
                      </m:acc>
                      <m:r>
                        <a:rPr lang="en-US" sz="3200" b="0" i="1" smtClean="0">
                          <a:latin typeface="Cambria Math" panose="02040503050406030204" pitchFamily="18" charset="0"/>
                        </a:rPr>
                        <m:t>=</m:t>
                      </m:r>
                      <m:d>
                        <m:dPr>
                          <m:begChr m:val="⟨"/>
                          <m:endChr m:val="⟩"/>
                          <m:ctrlPr>
                            <a:rPr lang="en-US" sz="3200" i="1" smtClean="0">
                              <a:latin typeface="Cambria Math" panose="02040503050406030204" pitchFamily="18" charset="0"/>
                            </a:rPr>
                          </m:ctrlPr>
                        </m:dPr>
                        <m:e>
                          <m:r>
                            <a:rPr lang="en-US" sz="3200" b="0" i="1" smtClean="0">
                              <a:latin typeface="Cambria Math" panose="02040503050406030204" pitchFamily="18" charset="0"/>
                            </a:rPr>
                            <m:t>𝑎</m:t>
                          </m:r>
                          <m:r>
                            <a:rPr lang="en-US" sz="3200" b="0" i="1" smtClean="0">
                              <a:latin typeface="Cambria Math" panose="02040503050406030204" pitchFamily="18" charset="0"/>
                            </a:rPr>
                            <m:t>,</m:t>
                          </m:r>
                          <m:r>
                            <a:rPr lang="en-US" sz="3200" b="0" i="1" smtClean="0">
                              <a:latin typeface="Cambria Math" panose="02040503050406030204" pitchFamily="18" charset="0"/>
                            </a:rPr>
                            <m:t>𝑏</m:t>
                          </m:r>
                        </m:e>
                      </m:d>
                      <m:r>
                        <a:rPr lang="en-US" sz="3200" b="0" i="1" smtClean="0">
                          <a:latin typeface="Cambria Math" panose="02040503050406030204" pitchFamily="18" charset="0"/>
                        </a:rPr>
                        <m:t>=</m:t>
                      </m:r>
                      <m:d>
                        <m:dPr>
                          <m:begChr m:val="⟨"/>
                          <m:endChr m:val="⟩"/>
                          <m:ctrlPr>
                            <a:rPr lang="en-US" sz="3200" i="1" smtClean="0">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2</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𝑥</m:t>
                              </m:r>
                            </m:e>
                            <m:sub>
                              <m:r>
                                <a:rPr lang="en-US" sz="3200" i="1">
                                  <a:latin typeface="Cambria Math" panose="02040503050406030204" pitchFamily="18" charset="0"/>
                                </a:rPr>
                                <m:t>1</m:t>
                              </m:r>
                            </m:sub>
                          </m:sSub>
                          <m:r>
                            <a:rPr lang="en-US" sz="3200" b="0" i="1" smtClean="0">
                              <a:latin typeface="Cambria Math" panose="02040503050406030204" pitchFamily="18" charset="0"/>
                            </a:rPr>
                            <m:t>,</m:t>
                          </m:r>
                          <m:sSub>
                            <m:sSubPr>
                              <m:ctrlPr>
                                <a:rPr lang="en-US" sz="3200" i="1">
                                  <a:latin typeface="Cambria Math" panose="02040503050406030204" pitchFamily="18" charset="0"/>
                                </a:rPr>
                              </m:ctrlPr>
                            </m:sSubPr>
                            <m:e>
                              <m:r>
                                <a:rPr lang="en-US" sz="3200" b="0" i="1" smtClean="0">
                                  <a:latin typeface="Cambria Math" panose="02040503050406030204" pitchFamily="18" charset="0"/>
                                </a:rPr>
                                <m:t>𝑦</m:t>
                              </m:r>
                            </m:e>
                            <m:sub>
                              <m:r>
                                <a:rPr lang="en-US" sz="3200" i="1">
                                  <a:latin typeface="Cambria Math" panose="02040503050406030204" pitchFamily="18" charset="0"/>
                                </a:rPr>
                                <m:t>2</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b="0" i="1" smtClean="0">
                                  <a:latin typeface="Cambria Math" panose="02040503050406030204" pitchFamily="18" charset="0"/>
                                </a:rPr>
                                <m:t>𝑦</m:t>
                              </m:r>
                            </m:e>
                            <m:sub>
                              <m:r>
                                <a:rPr lang="en-US" sz="3200" i="1">
                                  <a:latin typeface="Cambria Math" panose="02040503050406030204" pitchFamily="18" charset="0"/>
                                </a:rPr>
                                <m:t>1</m:t>
                              </m:r>
                            </m:sub>
                          </m:sSub>
                        </m:e>
                      </m:d>
                    </m:oMath>
                  </m:oMathPara>
                </a14:m>
                <a:endParaRPr lang="en-US" sz="3200" dirty="0"/>
              </a:p>
            </p:txBody>
          </p:sp>
        </mc:Choice>
        <mc:Fallback>
          <p:sp>
            <p:nvSpPr>
              <p:cNvPr id="10" name="TextBox 9">
                <a:extLst>
                  <a:ext uri="{FF2B5EF4-FFF2-40B4-BE49-F238E27FC236}">
                    <a16:creationId xmlns:a16="http://schemas.microsoft.com/office/drawing/2014/main" id="{16F0A016-1FE0-4F0A-E70C-5469EA780AE7}"/>
                  </a:ext>
                </a:extLst>
              </p:cNvPr>
              <p:cNvSpPr txBox="1">
                <a:spLocks noRot="1" noChangeAspect="1" noMove="1" noResize="1" noEditPoints="1" noAdjustHandles="1" noChangeArrowheads="1" noChangeShapeType="1" noTextEdit="1"/>
              </p:cNvSpPr>
              <p:nvPr/>
            </p:nvSpPr>
            <p:spPr>
              <a:xfrm>
                <a:off x="3934836" y="5058383"/>
                <a:ext cx="5870645" cy="555537"/>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15FE5F6-9503-C541-A334-E9F4CB8C0690}"/>
              </a:ext>
            </a:extLst>
          </p:cNvPr>
          <p:cNvPicPr>
            <a:picLocks noChangeAspect="1"/>
          </p:cNvPicPr>
          <p:nvPr/>
        </p:nvPicPr>
        <p:blipFill>
          <a:blip r:embed="rId3"/>
          <a:stretch>
            <a:fillRect/>
          </a:stretch>
        </p:blipFill>
        <p:spPr>
          <a:xfrm>
            <a:off x="293233" y="136525"/>
            <a:ext cx="10734675" cy="2200275"/>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4D4D8E26-9356-167F-68EE-EE6867471DD0}"/>
              </a:ext>
            </a:extLst>
          </p:cNvPr>
          <p:cNvPicPr>
            <a:picLocks noChangeAspect="1"/>
          </p:cNvPicPr>
          <p:nvPr/>
        </p:nvPicPr>
        <p:blipFill>
          <a:blip r:embed="rId2"/>
          <a:stretch>
            <a:fillRect/>
          </a:stretch>
        </p:blipFill>
        <p:spPr>
          <a:xfrm>
            <a:off x="236765" y="136525"/>
            <a:ext cx="10782300" cy="2552700"/>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FE37B796-C8A6-05C2-CE69-C58813FEE4B2}"/>
              </a:ext>
            </a:extLst>
          </p:cNvPr>
          <p:cNvPicPr>
            <a:picLocks noChangeAspect="1"/>
          </p:cNvPicPr>
          <p:nvPr/>
        </p:nvPicPr>
        <p:blipFill>
          <a:blip r:embed="rId2"/>
          <a:stretch>
            <a:fillRect/>
          </a:stretch>
        </p:blipFill>
        <p:spPr>
          <a:xfrm>
            <a:off x="266019" y="136525"/>
            <a:ext cx="10810875" cy="149542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330</TotalTime>
  <Words>1465</Words>
  <Application>Microsoft Office PowerPoint</Application>
  <PresentationFormat>Widescreen</PresentationFormat>
  <Paragraphs>117</Paragraphs>
  <Slides>41</Slides>
  <Notes>11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41</vt:i4>
      </vt:variant>
    </vt:vector>
  </HeadingPairs>
  <TitlesOfParts>
    <vt:vector size="53" baseType="lpstr">
      <vt:lpstr>Arial</vt:lpstr>
      <vt:lpstr>Calibri</vt:lpstr>
      <vt:lpstr>Calibri Light</vt:lpstr>
      <vt:lpstr>Cambria Math</vt:lpstr>
      <vt:lpstr>MathJax_Main</vt:lpstr>
      <vt:lpstr>MathJax_Main-bold</vt:lpstr>
      <vt:lpstr>MathJax_Math-italic</vt:lpstr>
      <vt:lpstr>Neue Helvetica W01</vt:lpstr>
      <vt:lpstr>Times New Roman</vt:lpstr>
      <vt:lpstr>Theme1</vt:lpstr>
      <vt:lpstr>1_Office Theme</vt:lpstr>
      <vt:lpstr>Office Theme</vt:lpstr>
      <vt:lpstr>Further Applications  of Trigonometry</vt:lpstr>
      <vt:lpstr>10.8 Vectors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28</cp:revision>
  <dcterms:created xsi:type="dcterms:W3CDTF">2023-11-15T21:12:55Z</dcterms:created>
  <dcterms:modified xsi:type="dcterms:W3CDTF">2024-09-03T21:26:49Z</dcterms:modified>
</cp:coreProperties>
</file>