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 id="2147483744" r:id="rId3"/>
  </p:sldMasterIdLst>
  <p:notesMasterIdLst>
    <p:notesMasterId r:id="rId19"/>
  </p:notesMasterIdLst>
  <p:sldIdLst>
    <p:sldId id="257" r:id="rId4"/>
    <p:sldId id="370" r:id="rId5"/>
    <p:sldId id="281" r:id="rId6"/>
    <p:sldId id="282" r:id="rId7"/>
    <p:sldId id="332" r:id="rId8"/>
    <p:sldId id="334" r:id="rId9"/>
    <p:sldId id="335" r:id="rId10"/>
    <p:sldId id="337" r:id="rId11"/>
    <p:sldId id="338" r:id="rId12"/>
    <p:sldId id="340" r:id="rId13"/>
    <p:sldId id="341" r:id="rId14"/>
    <p:sldId id="339" r:id="rId15"/>
    <p:sldId id="342" r:id="rId16"/>
    <p:sldId id="271" r:id="rId17"/>
    <p:sldId id="329"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EDE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89069" autoAdjust="0"/>
  </p:normalViewPr>
  <p:slideViewPr>
    <p:cSldViewPr snapToGrid="0">
      <p:cViewPr varScale="1">
        <p:scale>
          <a:sx n="98" d="100"/>
          <a:sy n="98" d="100"/>
        </p:scale>
        <p:origin x="462"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AA80E0-2187-467B-ADFB-D69A7F45F692}" type="datetimeFigureOut">
              <a:rPr lang="en-US" smtClean="0"/>
              <a:t>9/3/2024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528CB4D-4FCA-45CA-9E57-054ECA30A29D}" type="slidenum">
              <a:rPr lang="en-US" smtClean="0"/>
              <a:t>‹#›</a:t>
            </a:fld>
            <a:endParaRPr lang="en-US"/>
          </a:p>
        </p:txBody>
      </p:sp>
    </p:spTree>
    <p:extLst>
      <p:ext uri="{BB962C8B-B14F-4D97-AF65-F5344CB8AC3E}">
        <p14:creationId xmlns:p14="http://schemas.microsoft.com/office/powerpoint/2010/main" val="33032145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Images and notes within these slides are from the OpenStax textbook Algebra and Trigonometry 2e</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415818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Images and notes within these slides are from the OpenStax textbook Algebra and Trigonometry 2e</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987103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424242"/>
                </a:solidFill>
                <a:effectLst/>
                <a:highlight>
                  <a:srgbClr val="FFFFFF"/>
                </a:highlight>
                <a:latin typeface="Neue Helvetica W01"/>
              </a:rPr>
              <a:t>In lieu of a graphing calculator or a computer graphing program, plotting points to represent the graph of an equation is the standard method. As long as we are careful in calculating the values, point-plotting is highly dependable.</a:t>
            </a:r>
            <a:endParaRPr lang="en-US" dirty="0"/>
          </a:p>
        </p:txBody>
      </p:sp>
      <p:sp>
        <p:nvSpPr>
          <p:cNvPr id="4" name="Slide Number Placeholder 3"/>
          <p:cNvSpPr>
            <a:spLocks noGrp="1"/>
          </p:cNvSpPr>
          <p:nvPr>
            <p:ph type="sldNum" sz="quarter" idx="5"/>
          </p:nvPr>
        </p:nvSpPr>
        <p:spPr/>
        <p:txBody>
          <a:bodyPr/>
          <a:lstStyle/>
          <a:p>
            <a:fld id="{0528CB4D-4FCA-45CA-9E57-054ECA30A29D}" type="slidenum">
              <a:rPr lang="en-US" smtClean="0"/>
              <a:t>4</a:t>
            </a:fld>
            <a:endParaRPr lang="en-US"/>
          </a:p>
        </p:txBody>
      </p:sp>
    </p:spTree>
    <p:extLst>
      <p:ext uri="{BB962C8B-B14F-4D97-AF65-F5344CB8AC3E}">
        <p14:creationId xmlns:p14="http://schemas.microsoft.com/office/powerpoint/2010/main" val="37235732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528CB4D-4FCA-45CA-9E57-054ECA30A29D}" type="slidenum">
              <a:rPr lang="en-US" smtClean="0"/>
              <a:t>5</a:t>
            </a:fld>
            <a:endParaRPr lang="en-US"/>
          </a:p>
        </p:txBody>
      </p:sp>
    </p:spTree>
    <p:extLst>
      <p:ext uri="{BB962C8B-B14F-4D97-AF65-F5344CB8AC3E}">
        <p14:creationId xmlns:p14="http://schemas.microsoft.com/office/powerpoint/2010/main" val="38575476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b="0" i="0" dirty="0">
                <a:solidFill>
                  <a:srgbClr val="424242"/>
                </a:solidFill>
                <a:effectLst/>
                <a:highlight>
                  <a:srgbClr val="FFFFFF"/>
                </a:highlight>
                <a:latin typeface="Neue Helvetica W01"/>
              </a:rPr>
              <a:t>Many of the advantages of parametric equations become obvious when applied to solving real-world problems. Although rectangular equations in </a:t>
            </a:r>
            <a:r>
              <a:rPr lang="en-US" b="0" i="1" dirty="0">
                <a:solidFill>
                  <a:srgbClr val="424242"/>
                </a:solidFill>
                <a:effectLst/>
                <a:highlight>
                  <a:srgbClr val="FFFFFF"/>
                </a:highlight>
                <a:latin typeface="Neue Helvetica W01"/>
              </a:rPr>
              <a:t>x</a:t>
            </a:r>
            <a:r>
              <a:rPr lang="en-US" b="0" i="0" dirty="0">
                <a:solidFill>
                  <a:srgbClr val="424242"/>
                </a:solidFill>
                <a:effectLst/>
                <a:highlight>
                  <a:srgbClr val="FFFFFF"/>
                </a:highlight>
                <a:latin typeface="Neue Helvetica W01"/>
              </a:rPr>
              <a:t> and </a:t>
            </a:r>
            <a:r>
              <a:rPr lang="en-US" b="0" i="1" dirty="0">
                <a:solidFill>
                  <a:srgbClr val="424242"/>
                </a:solidFill>
                <a:effectLst/>
                <a:highlight>
                  <a:srgbClr val="FFFFFF"/>
                </a:highlight>
                <a:latin typeface="Neue Helvetica W01"/>
              </a:rPr>
              <a:t>y</a:t>
            </a:r>
            <a:r>
              <a:rPr lang="en-US" b="0" i="0" dirty="0">
                <a:solidFill>
                  <a:srgbClr val="424242"/>
                </a:solidFill>
                <a:effectLst/>
                <a:highlight>
                  <a:srgbClr val="FFFFFF"/>
                </a:highlight>
                <a:latin typeface="Neue Helvetica W01"/>
              </a:rPr>
              <a:t> give an overall picture of an object's path, they do not reveal the position of an object at a specific time. Parametric equations, however, illustrate how the values of </a:t>
            </a:r>
            <a:r>
              <a:rPr lang="en-US" b="0" i="1" dirty="0">
                <a:solidFill>
                  <a:srgbClr val="424242"/>
                </a:solidFill>
                <a:effectLst/>
                <a:highlight>
                  <a:srgbClr val="FFFFFF"/>
                </a:highlight>
                <a:latin typeface="Neue Helvetica W01"/>
              </a:rPr>
              <a:t>x</a:t>
            </a:r>
            <a:r>
              <a:rPr lang="en-US" b="0" i="0" dirty="0">
                <a:solidFill>
                  <a:srgbClr val="424242"/>
                </a:solidFill>
                <a:effectLst/>
                <a:highlight>
                  <a:srgbClr val="FFFFFF"/>
                </a:highlight>
                <a:latin typeface="Neue Helvetica W01"/>
              </a:rPr>
              <a:t> and </a:t>
            </a:r>
            <a:r>
              <a:rPr lang="en-US" b="0" i="1" dirty="0">
                <a:solidFill>
                  <a:srgbClr val="424242"/>
                </a:solidFill>
                <a:effectLst/>
                <a:highlight>
                  <a:srgbClr val="FFFFFF"/>
                </a:highlight>
                <a:latin typeface="Neue Helvetica W01"/>
              </a:rPr>
              <a:t>y</a:t>
            </a:r>
            <a:r>
              <a:rPr lang="en-US" b="0" i="0" dirty="0">
                <a:solidFill>
                  <a:srgbClr val="424242"/>
                </a:solidFill>
                <a:effectLst/>
                <a:highlight>
                  <a:srgbClr val="FFFFFF"/>
                </a:highlight>
                <a:latin typeface="Neue Helvetica W01"/>
              </a:rPr>
              <a:t> change depending on </a:t>
            </a:r>
            <a:r>
              <a:rPr lang="en-US" b="0" i="1" dirty="0">
                <a:solidFill>
                  <a:srgbClr val="424242"/>
                </a:solidFill>
                <a:effectLst/>
                <a:highlight>
                  <a:srgbClr val="FFFFFF"/>
                </a:highlight>
                <a:latin typeface="Neue Helvetica W01"/>
              </a:rPr>
              <a:t>t</a:t>
            </a:r>
            <a:r>
              <a:rPr lang="en-US" b="0" i="0" dirty="0">
                <a:solidFill>
                  <a:srgbClr val="424242"/>
                </a:solidFill>
                <a:effectLst/>
                <a:highlight>
                  <a:srgbClr val="FFFFFF"/>
                </a:highlight>
                <a:latin typeface="Neue Helvetica W01"/>
              </a:rPr>
              <a:t>, as the location of a moving object at a particular time.</a:t>
            </a:r>
          </a:p>
          <a:p>
            <a:pPr algn="l"/>
            <a:r>
              <a:rPr lang="en-US" b="0" i="0" dirty="0">
                <a:solidFill>
                  <a:srgbClr val="424242"/>
                </a:solidFill>
                <a:effectLst/>
                <a:highlight>
                  <a:srgbClr val="FFFFFF"/>
                </a:highlight>
                <a:latin typeface="Neue Helvetica W01"/>
              </a:rPr>
              <a:t>A common application of parametric equations is solving problems involving projectile motion. In</a:t>
            </a:r>
          </a:p>
          <a:p>
            <a:endParaRPr lang="en-US" dirty="0"/>
          </a:p>
        </p:txBody>
      </p:sp>
      <p:sp>
        <p:nvSpPr>
          <p:cNvPr id="4" name="Slide Number Placeholder 3"/>
          <p:cNvSpPr>
            <a:spLocks noGrp="1"/>
          </p:cNvSpPr>
          <p:nvPr>
            <p:ph type="sldNum" sz="quarter" idx="5"/>
          </p:nvPr>
        </p:nvSpPr>
        <p:spPr/>
        <p:txBody>
          <a:bodyPr/>
          <a:lstStyle/>
          <a:p>
            <a:fld id="{0528CB4D-4FCA-45CA-9E57-054ECA30A29D}" type="slidenum">
              <a:rPr lang="en-US" smtClean="0"/>
              <a:t>12</a:t>
            </a:fld>
            <a:endParaRPr lang="en-US"/>
          </a:p>
        </p:txBody>
      </p:sp>
    </p:spTree>
    <p:extLst>
      <p:ext uri="{BB962C8B-B14F-4D97-AF65-F5344CB8AC3E}">
        <p14:creationId xmlns:p14="http://schemas.microsoft.com/office/powerpoint/2010/main" val="13366343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 you have any questions?</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2118905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5BB75DA-20A7-4043-9498-8042D7FFDC4A}" type="datetime1">
              <a:rPr lang="en-US" smtClean="0"/>
              <a:t>9/3/2024</a:t>
            </a:fld>
            <a:endParaRPr lang="en-US" dirty="0"/>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
        <p:nvSpPr>
          <p:cNvPr id="7" name="Rectangle 6"/>
          <p:cNvSpPr>
            <a:spLocks noChangeArrowheads="1"/>
          </p:cNvSpPr>
          <p:nvPr/>
        </p:nvSpPr>
        <p:spPr bwMode="gray">
          <a:xfrm>
            <a:off x="0" y="6172200"/>
            <a:ext cx="12192000" cy="688256"/>
          </a:xfrm>
          <a:prstGeom prst="rect">
            <a:avLst/>
          </a:prstGeom>
          <a:solidFill>
            <a:schemeClr val="tx2">
              <a:lumMod val="75000"/>
            </a:schemeClr>
          </a:solidFill>
          <a:ln>
            <a:noFill/>
          </a:ln>
        </p:spPr>
        <p:txBody>
          <a:bodyPr wrap="none" lIns="0" tIns="0" rIns="0" bIns="0" anchor="ct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sz="2400" dirty="0"/>
          </a:p>
        </p:txBody>
      </p:sp>
      <p:pic>
        <p:nvPicPr>
          <p:cNvPr id="8" name="Shape 40"/>
          <p:cNvPicPr preferRelativeResize="0">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7285" y="6474694"/>
            <a:ext cx="1443567" cy="328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20"/>
          <p:cNvSpPr txBox="1">
            <a:spLocks noChangeArrowheads="1"/>
          </p:cNvSpPr>
          <p:nvPr/>
        </p:nvSpPr>
        <p:spPr bwMode="auto">
          <a:xfrm>
            <a:off x="3657601" y="6530257"/>
            <a:ext cx="485775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defRPr/>
            </a:pPr>
            <a:r>
              <a:rPr lang="en-US" altLang="en-US" sz="1000" dirty="0">
                <a:solidFill>
                  <a:srgbClr val="D9D9D9"/>
                </a:solidFill>
                <a:latin typeface="Times New Roman" panose="02020603050405020304" pitchFamily="18" charset="0"/>
                <a:cs typeface="Times New Roman" panose="02020603050405020304" pitchFamily="18" charset="0"/>
              </a:rPr>
              <a:t>Copyright © 2018, 2014, 2010 Pearson Education Inc.  </a:t>
            </a:r>
          </a:p>
        </p:txBody>
      </p:sp>
      <p:sp>
        <p:nvSpPr>
          <p:cNvPr id="10" name="Rectangle 22"/>
          <p:cNvSpPr>
            <a:spLocks noChangeArrowheads="1"/>
          </p:cNvSpPr>
          <p:nvPr/>
        </p:nvSpPr>
        <p:spPr bwMode="auto">
          <a:xfrm>
            <a:off x="9550400" y="6469624"/>
            <a:ext cx="26416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3500">
                <a:solidFill>
                  <a:srgbClr val="FFFFFF"/>
                </a:solidFill>
                <a:latin typeface="Times New Roman" panose="02020603050405020304" pitchFamily="18" charset="0"/>
              </a:defRPr>
            </a:lvl1pPr>
            <a:lvl2pPr marL="742950" indent="-285750">
              <a:defRPr sz="3500">
                <a:solidFill>
                  <a:srgbClr val="FFFFFF"/>
                </a:solidFill>
                <a:latin typeface="Times New Roman" panose="02020603050405020304" pitchFamily="18" charset="0"/>
              </a:defRPr>
            </a:lvl2pPr>
            <a:lvl3pPr marL="1143000" indent="-228600">
              <a:defRPr sz="3500">
                <a:solidFill>
                  <a:srgbClr val="FFFFFF"/>
                </a:solidFill>
                <a:latin typeface="Times New Roman" panose="02020603050405020304" pitchFamily="18" charset="0"/>
              </a:defRPr>
            </a:lvl3pPr>
            <a:lvl4pPr marL="1600200" indent="-228600">
              <a:defRPr sz="3500">
                <a:solidFill>
                  <a:srgbClr val="FFFFFF"/>
                </a:solidFill>
                <a:latin typeface="Times New Roman" panose="02020603050405020304" pitchFamily="18" charset="0"/>
              </a:defRPr>
            </a:lvl4pPr>
            <a:lvl5pPr marL="2057400" indent="-228600">
              <a:defRPr sz="3500">
                <a:solidFill>
                  <a:srgbClr val="FFFFFF"/>
                </a:solidFill>
                <a:latin typeface="Times New Roman" panose="02020603050405020304" pitchFamily="18" charset="0"/>
              </a:defRPr>
            </a:lvl5pPr>
            <a:lvl6pPr marL="2514600" indent="-228600" eaLnBrk="0" fontAlgn="base" hangingPunct="0">
              <a:spcBef>
                <a:spcPct val="0"/>
              </a:spcBef>
              <a:spcAft>
                <a:spcPct val="0"/>
              </a:spcAft>
              <a:defRPr sz="3500">
                <a:solidFill>
                  <a:srgbClr val="FFFFFF"/>
                </a:solidFill>
                <a:latin typeface="Times New Roman" panose="02020603050405020304" pitchFamily="18" charset="0"/>
              </a:defRPr>
            </a:lvl6pPr>
            <a:lvl7pPr marL="2971800" indent="-228600" eaLnBrk="0" fontAlgn="base" hangingPunct="0">
              <a:spcBef>
                <a:spcPct val="0"/>
              </a:spcBef>
              <a:spcAft>
                <a:spcPct val="0"/>
              </a:spcAft>
              <a:defRPr sz="3500">
                <a:solidFill>
                  <a:srgbClr val="FFFFFF"/>
                </a:solidFill>
                <a:latin typeface="Times New Roman" panose="02020603050405020304" pitchFamily="18" charset="0"/>
              </a:defRPr>
            </a:lvl7pPr>
            <a:lvl8pPr marL="3429000" indent="-228600" eaLnBrk="0" fontAlgn="base" hangingPunct="0">
              <a:spcBef>
                <a:spcPct val="0"/>
              </a:spcBef>
              <a:spcAft>
                <a:spcPct val="0"/>
              </a:spcAft>
              <a:defRPr sz="3500">
                <a:solidFill>
                  <a:srgbClr val="FFFFFF"/>
                </a:solidFill>
                <a:latin typeface="Times New Roman" panose="02020603050405020304" pitchFamily="18" charset="0"/>
              </a:defRPr>
            </a:lvl8pPr>
            <a:lvl9pPr marL="3886200" indent="-228600" eaLnBrk="0" fontAlgn="base" hangingPunct="0">
              <a:spcBef>
                <a:spcPct val="0"/>
              </a:spcBef>
              <a:spcAft>
                <a:spcPct val="0"/>
              </a:spcAft>
              <a:defRPr sz="3500">
                <a:solidFill>
                  <a:srgbClr val="FFFFFF"/>
                </a:solidFill>
                <a:latin typeface="Times New Roman" panose="02020603050405020304" pitchFamily="18" charset="0"/>
              </a:defRPr>
            </a:lvl9pPr>
          </a:lstStyle>
          <a:p>
            <a:pPr eaLnBrk="1" hangingPunct="1"/>
            <a:r>
              <a:rPr lang="en-US" altLang="en-US" sz="1600" dirty="0">
                <a:solidFill>
                  <a:schemeClr val="bg1"/>
                </a:solidFill>
                <a:latin typeface="Arial" panose="020B0604020202020204" pitchFamily="34" charset="0"/>
              </a:rPr>
              <a:t>   Slide</a:t>
            </a:r>
            <a:r>
              <a:rPr lang="en-US" altLang="en-US" sz="1600" baseline="0" dirty="0">
                <a:solidFill>
                  <a:schemeClr val="bg1"/>
                </a:solidFill>
                <a:latin typeface="Arial" panose="020B0604020202020204" pitchFamily="34" charset="0"/>
              </a:rPr>
              <a:t> </a:t>
            </a:r>
            <a:fld id="{0796E1C8-B3F6-4DC3-B9D2-277750A59B12}" type="slidenum">
              <a:rPr lang="en-US" altLang="en-US" sz="1600" smtClean="0">
                <a:solidFill>
                  <a:schemeClr val="bg1"/>
                </a:solidFill>
                <a:latin typeface="Arial" panose="020B0604020202020204" pitchFamily="34" charset="0"/>
              </a:rPr>
              <a:pPr eaLnBrk="1" hangingPunct="1"/>
              <a:t>‹#›</a:t>
            </a:fld>
            <a:r>
              <a:rPr lang="en-US" altLang="en-US" sz="1600" baseline="0" dirty="0">
                <a:solidFill>
                  <a:schemeClr val="bg1"/>
                </a:solidFill>
                <a:latin typeface="Arial" panose="020B0604020202020204" pitchFamily="34" charset="0"/>
              </a:rPr>
              <a:t> </a:t>
            </a:r>
            <a:r>
              <a:rPr lang="en-US" altLang="en-US" sz="1600" dirty="0">
                <a:solidFill>
                  <a:schemeClr val="bg1"/>
                </a:solidFill>
                <a:latin typeface="Arial" panose="020B0604020202020204" pitchFamily="34" charset="0"/>
              </a:rPr>
              <a:t>of</a:t>
            </a:r>
            <a:r>
              <a:rPr lang="en-US" altLang="en-US" sz="1600" baseline="0" dirty="0">
                <a:solidFill>
                  <a:schemeClr val="bg1"/>
                </a:solidFill>
                <a:latin typeface="Arial" panose="020B0604020202020204" pitchFamily="34" charset="0"/>
              </a:rPr>
              <a:t> 114</a:t>
            </a:r>
            <a:endParaRPr lang="en-US" altLang="en-US" sz="1600" dirty="0">
              <a:solidFill>
                <a:schemeClr val="bg1"/>
              </a:solidFill>
              <a:latin typeface="Arial" panose="020B0604020202020204" pitchFamily="34" charset="0"/>
            </a:endParaRPr>
          </a:p>
        </p:txBody>
      </p:sp>
      <p:sp>
        <p:nvSpPr>
          <p:cNvPr id="11" name="Rectangle 10"/>
          <p:cNvSpPr/>
          <p:nvPr/>
        </p:nvSpPr>
        <p:spPr>
          <a:xfrm>
            <a:off x="2795637" y="6202919"/>
            <a:ext cx="6604000" cy="307777"/>
          </a:xfrm>
          <a:prstGeom prst="rect">
            <a:avLst/>
          </a:prstGeom>
        </p:spPr>
        <p:txBody>
          <a:bodyPr wrap="square">
            <a:spAutoFit/>
          </a:bodyPr>
          <a:lstStyle/>
          <a:p>
            <a:pPr marL="0" marR="0" algn="ctr">
              <a:spcBef>
                <a:spcPts val="0"/>
              </a:spcBef>
              <a:spcAft>
                <a:spcPts val="0"/>
              </a:spcAft>
            </a:pPr>
            <a:r>
              <a:rPr lang="en-US" sz="1400" dirty="0">
                <a:effectLst/>
                <a:latin typeface="Arial" panose="020B0604020202020204" pitchFamily="34" charset="0"/>
                <a:ea typeface="Calibri" panose="020F0502020204030204" pitchFamily="34" charset="0"/>
              </a:rPr>
              <a:t>Thomas' Calculus: Early Transcendentals, 14e</a:t>
            </a:r>
            <a:endParaRPr lang="en-US" sz="14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4813180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03E8973-9055-4952-981E-8812CBF4A708}" type="datetime1">
              <a:rPr lang="en-US" smtClean="0"/>
              <a:t>9/3/2024</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8062507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BEC46BA-DC38-440B-A51C-788BCA3B32D3}" type="datetime1">
              <a:rPr lang="en-US" smtClean="0"/>
              <a:t>9/3/2024</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41807867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9/3/2024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
        <p:nvSpPr>
          <p:cNvPr id="7" name="Rectangle 6">
            <a:extLst>
              <a:ext uri="{FF2B5EF4-FFF2-40B4-BE49-F238E27FC236}">
                <a16:creationId xmlns:a16="http://schemas.microsoft.com/office/drawing/2014/main" id="{8BCF62C1-A170-4751-8D1C-F5EC793D12DB}"/>
              </a:ext>
            </a:extLst>
          </p:cNvPr>
          <p:cNvSpPr>
            <a:spLocks noChangeArrowheads="1"/>
          </p:cNvSpPr>
          <p:nvPr/>
        </p:nvSpPr>
        <p:spPr bwMode="gray">
          <a:xfrm>
            <a:off x="0" y="6172200"/>
            <a:ext cx="12192000" cy="688256"/>
          </a:xfrm>
          <a:prstGeom prst="rect">
            <a:avLst/>
          </a:prstGeom>
          <a:solidFill>
            <a:schemeClr val="tx2">
              <a:lumMod val="75000"/>
            </a:schemeClr>
          </a:solidFill>
          <a:ln>
            <a:noFill/>
          </a:ln>
        </p:spPr>
        <p:txBody>
          <a:bodyPr wrap="none" lIns="0" tIns="0" rIns="0" bIns="0" anchor="ct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sz="2400" dirty="0"/>
          </a:p>
        </p:txBody>
      </p:sp>
      <p:pic>
        <p:nvPicPr>
          <p:cNvPr id="8" name="Shape 40">
            <a:extLst>
              <a:ext uri="{FF2B5EF4-FFF2-40B4-BE49-F238E27FC236}">
                <a16:creationId xmlns:a16="http://schemas.microsoft.com/office/drawing/2014/main" id="{3FFC9545-8C13-47EC-8C48-576FE9662477}"/>
              </a:ext>
            </a:extLst>
          </p:cNvPr>
          <p:cNvPicPr preferRelativeResize="0">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7285" y="6474694"/>
            <a:ext cx="1443567" cy="328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20">
            <a:extLst>
              <a:ext uri="{FF2B5EF4-FFF2-40B4-BE49-F238E27FC236}">
                <a16:creationId xmlns:a16="http://schemas.microsoft.com/office/drawing/2014/main" id="{F93F450E-3AD9-4347-B8C2-09AD77029984}"/>
              </a:ext>
            </a:extLst>
          </p:cNvPr>
          <p:cNvSpPr txBox="1">
            <a:spLocks noChangeArrowheads="1"/>
          </p:cNvSpPr>
          <p:nvPr/>
        </p:nvSpPr>
        <p:spPr bwMode="auto">
          <a:xfrm>
            <a:off x="3657601" y="6530257"/>
            <a:ext cx="485775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defRPr/>
            </a:pPr>
            <a:r>
              <a:rPr lang="en-US" altLang="en-US" sz="1000" dirty="0">
                <a:solidFill>
                  <a:srgbClr val="D9D9D9"/>
                </a:solidFill>
                <a:latin typeface="Times New Roman" panose="02020603050405020304" pitchFamily="18" charset="0"/>
                <a:cs typeface="Times New Roman" panose="02020603050405020304" pitchFamily="18" charset="0"/>
              </a:rPr>
              <a:t>Copyright © 2018, 2014, 2010 Pearson Education Inc.  </a:t>
            </a:r>
          </a:p>
        </p:txBody>
      </p:sp>
      <p:sp>
        <p:nvSpPr>
          <p:cNvPr id="10" name="Rectangle 22">
            <a:extLst>
              <a:ext uri="{FF2B5EF4-FFF2-40B4-BE49-F238E27FC236}">
                <a16:creationId xmlns:a16="http://schemas.microsoft.com/office/drawing/2014/main" id="{ED6FC33F-42C6-4724-AECB-5BA932A53C48}"/>
              </a:ext>
            </a:extLst>
          </p:cNvPr>
          <p:cNvSpPr>
            <a:spLocks noChangeArrowheads="1"/>
          </p:cNvSpPr>
          <p:nvPr/>
        </p:nvSpPr>
        <p:spPr bwMode="auto">
          <a:xfrm>
            <a:off x="9550400" y="6469624"/>
            <a:ext cx="26416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3500">
                <a:solidFill>
                  <a:srgbClr val="FFFFFF"/>
                </a:solidFill>
                <a:latin typeface="Times New Roman" panose="02020603050405020304" pitchFamily="18" charset="0"/>
              </a:defRPr>
            </a:lvl1pPr>
            <a:lvl2pPr marL="742950" indent="-285750">
              <a:defRPr sz="3500">
                <a:solidFill>
                  <a:srgbClr val="FFFFFF"/>
                </a:solidFill>
                <a:latin typeface="Times New Roman" panose="02020603050405020304" pitchFamily="18" charset="0"/>
              </a:defRPr>
            </a:lvl2pPr>
            <a:lvl3pPr marL="1143000" indent="-228600">
              <a:defRPr sz="3500">
                <a:solidFill>
                  <a:srgbClr val="FFFFFF"/>
                </a:solidFill>
                <a:latin typeface="Times New Roman" panose="02020603050405020304" pitchFamily="18" charset="0"/>
              </a:defRPr>
            </a:lvl3pPr>
            <a:lvl4pPr marL="1600200" indent="-228600">
              <a:defRPr sz="3500">
                <a:solidFill>
                  <a:srgbClr val="FFFFFF"/>
                </a:solidFill>
                <a:latin typeface="Times New Roman" panose="02020603050405020304" pitchFamily="18" charset="0"/>
              </a:defRPr>
            </a:lvl4pPr>
            <a:lvl5pPr marL="2057400" indent="-228600">
              <a:defRPr sz="3500">
                <a:solidFill>
                  <a:srgbClr val="FFFFFF"/>
                </a:solidFill>
                <a:latin typeface="Times New Roman" panose="02020603050405020304" pitchFamily="18" charset="0"/>
              </a:defRPr>
            </a:lvl5pPr>
            <a:lvl6pPr marL="2514600" indent="-228600" eaLnBrk="0" fontAlgn="base" hangingPunct="0">
              <a:spcBef>
                <a:spcPct val="0"/>
              </a:spcBef>
              <a:spcAft>
                <a:spcPct val="0"/>
              </a:spcAft>
              <a:defRPr sz="3500">
                <a:solidFill>
                  <a:srgbClr val="FFFFFF"/>
                </a:solidFill>
                <a:latin typeface="Times New Roman" panose="02020603050405020304" pitchFamily="18" charset="0"/>
              </a:defRPr>
            </a:lvl6pPr>
            <a:lvl7pPr marL="2971800" indent="-228600" eaLnBrk="0" fontAlgn="base" hangingPunct="0">
              <a:spcBef>
                <a:spcPct val="0"/>
              </a:spcBef>
              <a:spcAft>
                <a:spcPct val="0"/>
              </a:spcAft>
              <a:defRPr sz="3500">
                <a:solidFill>
                  <a:srgbClr val="FFFFFF"/>
                </a:solidFill>
                <a:latin typeface="Times New Roman" panose="02020603050405020304" pitchFamily="18" charset="0"/>
              </a:defRPr>
            </a:lvl7pPr>
            <a:lvl8pPr marL="3429000" indent="-228600" eaLnBrk="0" fontAlgn="base" hangingPunct="0">
              <a:spcBef>
                <a:spcPct val="0"/>
              </a:spcBef>
              <a:spcAft>
                <a:spcPct val="0"/>
              </a:spcAft>
              <a:defRPr sz="3500">
                <a:solidFill>
                  <a:srgbClr val="FFFFFF"/>
                </a:solidFill>
                <a:latin typeface="Times New Roman" panose="02020603050405020304" pitchFamily="18" charset="0"/>
              </a:defRPr>
            </a:lvl8pPr>
            <a:lvl9pPr marL="3886200" indent="-228600" eaLnBrk="0" fontAlgn="base" hangingPunct="0">
              <a:spcBef>
                <a:spcPct val="0"/>
              </a:spcBef>
              <a:spcAft>
                <a:spcPct val="0"/>
              </a:spcAft>
              <a:defRPr sz="3500">
                <a:solidFill>
                  <a:srgbClr val="FFFFFF"/>
                </a:solidFill>
                <a:latin typeface="Times New Roman" panose="02020603050405020304" pitchFamily="18" charset="0"/>
              </a:defRPr>
            </a:lvl9pPr>
          </a:lstStyle>
          <a:p>
            <a:pPr eaLnBrk="1" hangingPunct="1"/>
            <a:r>
              <a:rPr lang="en-US" altLang="en-US" sz="1600" dirty="0">
                <a:solidFill>
                  <a:schemeClr val="bg1"/>
                </a:solidFill>
                <a:latin typeface="Arial" panose="020B0604020202020204" pitchFamily="34" charset="0"/>
              </a:rPr>
              <a:t>   Slide</a:t>
            </a:r>
            <a:r>
              <a:rPr lang="en-US" altLang="en-US" sz="1600" baseline="0" dirty="0">
                <a:solidFill>
                  <a:schemeClr val="bg1"/>
                </a:solidFill>
                <a:latin typeface="Arial" panose="020B0604020202020204" pitchFamily="34" charset="0"/>
              </a:rPr>
              <a:t> </a:t>
            </a:r>
            <a:fld id="{0796E1C8-B3F6-4DC3-B9D2-277750A59B12}" type="slidenum">
              <a:rPr lang="en-US" altLang="en-US" sz="1600" smtClean="0">
                <a:solidFill>
                  <a:schemeClr val="bg1"/>
                </a:solidFill>
                <a:latin typeface="Arial" panose="020B0604020202020204" pitchFamily="34" charset="0"/>
              </a:rPr>
              <a:pPr eaLnBrk="1" hangingPunct="1"/>
              <a:t>‹#›</a:t>
            </a:fld>
            <a:r>
              <a:rPr lang="en-US" altLang="en-US" sz="1600" baseline="0" dirty="0">
                <a:solidFill>
                  <a:schemeClr val="bg1"/>
                </a:solidFill>
                <a:latin typeface="Arial" panose="020B0604020202020204" pitchFamily="34" charset="0"/>
              </a:rPr>
              <a:t> </a:t>
            </a:r>
            <a:r>
              <a:rPr lang="en-US" altLang="en-US" sz="1600" dirty="0">
                <a:solidFill>
                  <a:schemeClr val="bg1"/>
                </a:solidFill>
                <a:latin typeface="Arial" panose="020B0604020202020204" pitchFamily="34" charset="0"/>
              </a:rPr>
              <a:t>of</a:t>
            </a:r>
            <a:r>
              <a:rPr lang="en-US" altLang="en-US" sz="1600" baseline="0" dirty="0">
                <a:solidFill>
                  <a:schemeClr val="bg1"/>
                </a:solidFill>
                <a:latin typeface="Arial" panose="020B0604020202020204" pitchFamily="34" charset="0"/>
              </a:rPr>
              <a:t> 103</a:t>
            </a:r>
            <a:endParaRPr lang="en-US" altLang="en-US" sz="1600" dirty="0">
              <a:solidFill>
                <a:schemeClr val="bg1"/>
              </a:solidFill>
              <a:latin typeface="Arial" panose="020B0604020202020204" pitchFamily="34" charset="0"/>
            </a:endParaRPr>
          </a:p>
        </p:txBody>
      </p:sp>
      <p:sp>
        <p:nvSpPr>
          <p:cNvPr id="11" name="Rectangle 10">
            <a:extLst>
              <a:ext uri="{FF2B5EF4-FFF2-40B4-BE49-F238E27FC236}">
                <a16:creationId xmlns:a16="http://schemas.microsoft.com/office/drawing/2014/main" id="{FAA0A9E8-2E83-46F0-962D-D668CD88A6DC}"/>
              </a:ext>
            </a:extLst>
          </p:cNvPr>
          <p:cNvSpPr/>
          <p:nvPr/>
        </p:nvSpPr>
        <p:spPr>
          <a:xfrm>
            <a:off x="2795637" y="6202919"/>
            <a:ext cx="6604000" cy="307777"/>
          </a:xfrm>
          <a:prstGeom prst="rect">
            <a:avLst/>
          </a:prstGeom>
        </p:spPr>
        <p:txBody>
          <a:bodyPr wrap="square">
            <a:spAutoFit/>
          </a:bodyPr>
          <a:lstStyle/>
          <a:p>
            <a:pPr marL="0" marR="0" algn="ctr">
              <a:spcBef>
                <a:spcPts val="0"/>
              </a:spcBef>
              <a:spcAft>
                <a:spcPts val="0"/>
              </a:spcAft>
            </a:pPr>
            <a:r>
              <a:rPr lang="en-US" sz="1400" dirty="0">
                <a:effectLst/>
                <a:latin typeface="Arial" panose="020B0604020202020204" pitchFamily="34" charset="0"/>
                <a:ea typeface="Calibri" panose="020F0502020204030204" pitchFamily="34" charset="0"/>
              </a:rPr>
              <a:t>Thomas' Calculus: Early Transcendentals, 14e</a:t>
            </a:r>
            <a:endParaRPr lang="en-US" sz="14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1903435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9/3/2024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068830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9/3/2024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9667433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dirty="0"/>
              <a:t>9/3/2024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5034620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dirty="0"/>
              <a:t>9/3/2024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266234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dirty="0"/>
              <a:t>9/3/2024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75923445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9/3/2024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6317388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9/3/2024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2341068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61451A-CFA5-4FFC-B918-734CB1FED670}" type="datetime1">
              <a:rPr lang="en-US" smtClean="0"/>
              <a:t>9/3/2024</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21135551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9/3/2024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1868456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9/3/2024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27823469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9/3/2024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46577477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5BB75DA-20A7-4043-9498-8042D7FFDC4A}" type="datetime1">
              <a:rPr lang="en-US" smtClean="0"/>
              <a:t>9/3/2024</a:t>
            </a:fld>
            <a:endParaRPr lang="en-US" dirty="0"/>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66908484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61451A-CFA5-4FFC-B918-734CB1FED670}" type="datetime1">
              <a:rPr lang="en-US" smtClean="0"/>
              <a:t>9/3/2024</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6914505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B6825CF-EF9B-4DE4-A234-A10023EC1A3E}" type="datetime1">
              <a:rPr lang="en-US" smtClean="0"/>
              <a:t>9/3/2024</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29332645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541208D-B44C-4233-841D-9E8CFA5F70A0}" type="datetime1">
              <a:rPr lang="en-US" smtClean="0"/>
              <a:t>9/3/2024</a:t>
            </a:fld>
            <a:endParaRPr lang="en-US"/>
          </a:p>
        </p:txBody>
      </p:sp>
      <p:sp>
        <p:nvSpPr>
          <p:cNvPr id="6" name="Footer Placeholder 5"/>
          <p:cNvSpPr>
            <a:spLocks noGrp="1"/>
          </p:cNvSpPr>
          <p:nvPr>
            <p:ph type="ftr" sz="quarter" idx="11"/>
          </p:nvPr>
        </p:nvSpPr>
        <p:spPr/>
        <p:txBody>
          <a:bodyPr/>
          <a:lstStyle/>
          <a:p>
            <a:r>
              <a:rPr lang="en-US"/>
              <a:t>https://openstax.org/details/books/algebra-and-trigonometry-2e</a:t>
            </a:r>
          </a:p>
        </p:txBody>
      </p:sp>
      <p:sp>
        <p:nvSpPr>
          <p:cNvPr id="7" name="Slide Number Placeholder 6"/>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45786890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EE6C495-331A-4221-870F-E220793F001F}" type="datetime1">
              <a:rPr lang="en-US" smtClean="0"/>
              <a:t>9/3/2024</a:t>
            </a:fld>
            <a:endParaRPr lang="en-US"/>
          </a:p>
        </p:txBody>
      </p:sp>
      <p:sp>
        <p:nvSpPr>
          <p:cNvPr id="8" name="Footer Placeholder 7"/>
          <p:cNvSpPr>
            <a:spLocks noGrp="1"/>
          </p:cNvSpPr>
          <p:nvPr>
            <p:ph type="ftr" sz="quarter" idx="11"/>
          </p:nvPr>
        </p:nvSpPr>
        <p:spPr/>
        <p:txBody>
          <a:bodyPr/>
          <a:lstStyle/>
          <a:p>
            <a:r>
              <a:rPr lang="en-US"/>
              <a:t>https://openstax.org/details/books/algebra-and-trigonometry-2e</a:t>
            </a:r>
          </a:p>
        </p:txBody>
      </p:sp>
      <p:sp>
        <p:nvSpPr>
          <p:cNvPr id="9" name="Slide Number Placeholder 8"/>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428997511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5B5E82D-A968-4F91-830C-263177116E66}" type="datetime1">
              <a:rPr lang="en-US" smtClean="0"/>
              <a:t>9/3/2024</a:t>
            </a:fld>
            <a:endParaRPr lang="en-US"/>
          </a:p>
        </p:txBody>
      </p:sp>
      <p:sp>
        <p:nvSpPr>
          <p:cNvPr id="4" name="Footer Placeholder 3"/>
          <p:cNvSpPr>
            <a:spLocks noGrp="1"/>
          </p:cNvSpPr>
          <p:nvPr>
            <p:ph type="ftr" sz="quarter" idx="11"/>
          </p:nvPr>
        </p:nvSpPr>
        <p:spPr/>
        <p:txBody>
          <a:bodyPr/>
          <a:lstStyle/>
          <a:p>
            <a:r>
              <a:rPr lang="en-US"/>
              <a:t>https://openstax.org/details/books/algebra-and-trigonometry-2e</a:t>
            </a:r>
          </a:p>
        </p:txBody>
      </p:sp>
      <p:sp>
        <p:nvSpPr>
          <p:cNvPr id="5" name="Slide Number Placeholder 4"/>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05182386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C6FBB8-2C26-48E5-ACBF-3D35893C729F}" type="datetime1">
              <a:rPr lang="en-US" smtClean="0"/>
              <a:t>9/3/2024</a:t>
            </a:fld>
            <a:endParaRPr lang="en-US"/>
          </a:p>
        </p:txBody>
      </p:sp>
      <p:sp>
        <p:nvSpPr>
          <p:cNvPr id="3" name="Footer Placeholder 2"/>
          <p:cNvSpPr>
            <a:spLocks noGrp="1"/>
          </p:cNvSpPr>
          <p:nvPr>
            <p:ph type="ftr" sz="quarter" idx="11"/>
          </p:nvPr>
        </p:nvSpPr>
        <p:spPr/>
        <p:txBody>
          <a:bodyPr/>
          <a:lstStyle/>
          <a:p>
            <a:r>
              <a:rPr lang="en-US"/>
              <a:t>https://openstax.org/details/books/algebra-and-trigonometry-2e</a:t>
            </a:r>
          </a:p>
        </p:txBody>
      </p:sp>
      <p:sp>
        <p:nvSpPr>
          <p:cNvPr id="4" name="Slide Number Placeholder 3"/>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41520041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B6825CF-EF9B-4DE4-A234-A10023EC1A3E}" type="datetime1">
              <a:rPr lang="en-US" smtClean="0"/>
              <a:t>9/3/2024</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14469704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9C98E87-6C6E-49A5-AEDA-8F9EEACAC649}" type="datetime1">
              <a:rPr lang="en-US" smtClean="0"/>
              <a:t>9/3/2024</a:t>
            </a:fld>
            <a:endParaRPr lang="en-US"/>
          </a:p>
        </p:txBody>
      </p:sp>
      <p:sp>
        <p:nvSpPr>
          <p:cNvPr id="6" name="Footer Placeholder 5"/>
          <p:cNvSpPr>
            <a:spLocks noGrp="1"/>
          </p:cNvSpPr>
          <p:nvPr>
            <p:ph type="ftr" sz="quarter" idx="11"/>
          </p:nvPr>
        </p:nvSpPr>
        <p:spPr/>
        <p:txBody>
          <a:bodyPr/>
          <a:lstStyle/>
          <a:p>
            <a:r>
              <a:rPr lang="en-US"/>
              <a:t>https://openstax.org/details/books/algebra-and-trigonometry-2e</a:t>
            </a:r>
          </a:p>
        </p:txBody>
      </p:sp>
      <p:sp>
        <p:nvSpPr>
          <p:cNvPr id="7" name="Slide Number Placeholder 6"/>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08225864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1B15F85-0F88-4E52-8E05-40819EDF5115}" type="datetime1">
              <a:rPr lang="en-US" smtClean="0"/>
              <a:t>9/3/2024</a:t>
            </a:fld>
            <a:endParaRPr lang="en-US"/>
          </a:p>
        </p:txBody>
      </p:sp>
      <p:sp>
        <p:nvSpPr>
          <p:cNvPr id="6" name="Footer Placeholder 5"/>
          <p:cNvSpPr>
            <a:spLocks noGrp="1"/>
          </p:cNvSpPr>
          <p:nvPr>
            <p:ph type="ftr" sz="quarter" idx="11"/>
          </p:nvPr>
        </p:nvSpPr>
        <p:spPr/>
        <p:txBody>
          <a:bodyPr/>
          <a:lstStyle/>
          <a:p>
            <a:r>
              <a:rPr lang="en-US"/>
              <a:t>https://openstax.org/details/books/algebra-and-trigonometry-2e</a:t>
            </a:r>
          </a:p>
        </p:txBody>
      </p:sp>
      <p:sp>
        <p:nvSpPr>
          <p:cNvPr id="7" name="Slide Number Placeholder 6"/>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38423138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03E8973-9055-4952-981E-8812CBF4A708}" type="datetime1">
              <a:rPr lang="en-US" smtClean="0"/>
              <a:t>9/3/2024</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51908173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BEC46BA-DC38-440B-A51C-788BCA3B32D3}" type="datetime1">
              <a:rPr lang="en-US" smtClean="0"/>
              <a:t>9/3/2024</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7458393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541208D-B44C-4233-841D-9E8CFA5F70A0}" type="datetime1">
              <a:rPr lang="en-US" smtClean="0"/>
              <a:t>9/3/2024</a:t>
            </a:fld>
            <a:endParaRPr lang="en-US"/>
          </a:p>
        </p:txBody>
      </p:sp>
      <p:sp>
        <p:nvSpPr>
          <p:cNvPr id="6" name="Footer Placeholder 5"/>
          <p:cNvSpPr>
            <a:spLocks noGrp="1"/>
          </p:cNvSpPr>
          <p:nvPr>
            <p:ph type="ftr" sz="quarter" idx="11"/>
          </p:nvPr>
        </p:nvSpPr>
        <p:spPr/>
        <p:txBody>
          <a:bodyPr/>
          <a:lstStyle/>
          <a:p>
            <a:r>
              <a:rPr lang="en-US"/>
              <a:t>https://openstax.org/details/books/algebra-and-trigonometry-2e</a:t>
            </a:r>
          </a:p>
        </p:txBody>
      </p:sp>
      <p:sp>
        <p:nvSpPr>
          <p:cNvPr id="7" name="Slide Number Placeholder 6"/>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7772973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EE6C495-331A-4221-870F-E220793F001F}" type="datetime1">
              <a:rPr lang="en-US" smtClean="0"/>
              <a:t>9/3/2024</a:t>
            </a:fld>
            <a:endParaRPr lang="en-US"/>
          </a:p>
        </p:txBody>
      </p:sp>
      <p:sp>
        <p:nvSpPr>
          <p:cNvPr id="8" name="Footer Placeholder 7"/>
          <p:cNvSpPr>
            <a:spLocks noGrp="1"/>
          </p:cNvSpPr>
          <p:nvPr>
            <p:ph type="ftr" sz="quarter" idx="11"/>
          </p:nvPr>
        </p:nvSpPr>
        <p:spPr/>
        <p:txBody>
          <a:bodyPr/>
          <a:lstStyle/>
          <a:p>
            <a:r>
              <a:rPr lang="en-US"/>
              <a:t>https://openstax.org/details/books/algebra-and-trigonometry-2e</a:t>
            </a:r>
          </a:p>
        </p:txBody>
      </p:sp>
      <p:sp>
        <p:nvSpPr>
          <p:cNvPr id="9" name="Slide Number Placeholder 8"/>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58734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5B5E82D-A968-4F91-830C-263177116E66}" type="datetime1">
              <a:rPr lang="en-US" smtClean="0"/>
              <a:t>9/3/2024</a:t>
            </a:fld>
            <a:endParaRPr lang="en-US"/>
          </a:p>
        </p:txBody>
      </p:sp>
      <p:sp>
        <p:nvSpPr>
          <p:cNvPr id="4" name="Footer Placeholder 3"/>
          <p:cNvSpPr>
            <a:spLocks noGrp="1"/>
          </p:cNvSpPr>
          <p:nvPr>
            <p:ph type="ftr" sz="quarter" idx="11"/>
          </p:nvPr>
        </p:nvSpPr>
        <p:spPr/>
        <p:txBody>
          <a:bodyPr/>
          <a:lstStyle/>
          <a:p>
            <a:r>
              <a:rPr lang="en-US"/>
              <a:t>https://openstax.org/details/books/algebra-and-trigonometry-2e</a:t>
            </a:r>
          </a:p>
        </p:txBody>
      </p:sp>
      <p:sp>
        <p:nvSpPr>
          <p:cNvPr id="5" name="Slide Number Placeholder 4"/>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41325597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C6FBB8-2C26-48E5-ACBF-3D35893C729F}" type="datetime1">
              <a:rPr lang="en-US" smtClean="0"/>
              <a:t>9/3/2024</a:t>
            </a:fld>
            <a:endParaRPr lang="en-US"/>
          </a:p>
        </p:txBody>
      </p:sp>
      <p:sp>
        <p:nvSpPr>
          <p:cNvPr id="3" name="Footer Placeholder 2"/>
          <p:cNvSpPr>
            <a:spLocks noGrp="1"/>
          </p:cNvSpPr>
          <p:nvPr>
            <p:ph type="ftr" sz="quarter" idx="11"/>
          </p:nvPr>
        </p:nvSpPr>
        <p:spPr/>
        <p:txBody>
          <a:bodyPr/>
          <a:lstStyle/>
          <a:p>
            <a:r>
              <a:rPr lang="en-US"/>
              <a:t>https://openstax.org/details/books/algebra-and-trigonometry-2e</a:t>
            </a:r>
          </a:p>
        </p:txBody>
      </p:sp>
      <p:sp>
        <p:nvSpPr>
          <p:cNvPr id="4" name="Slide Number Placeholder 3"/>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5461748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9C98E87-6C6E-49A5-AEDA-8F9EEACAC649}" type="datetime1">
              <a:rPr lang="en-US" smtClean="0"/>
              <a:t>9/3/2024</a:t>
            </a:fld>
            <a:endParaRPr lang="en-US"/>
          </a:p>
        </p:txBody>
      </p:sp>
      <p:sp>
        <p:nvSpPr>
          <p:cNvPr id="6" name="Footer Placeholder 5"/>
          <p:cNvSpPr>
            <a:spLocks noGrp="1"/>
          </p:cNvSpPr>
          <p:nvPr>
            <p:ph type="ftr" sz="quarter" idx="11"/>
          </p:nvPr>
        </p:nvSpPr>
        <p:spPr/>
        <p:txBody>
          <a:bodyPr/>
          <a:lstStyle/>
          <a:p>
            <a:r>
              <a:rPr lang="en-US"/>
              <a:t>https://openstax.org/details/books/algebra-and-trigonometry-2e</a:t>
            </a:r>
          </a:p>
        </p:txBody>
      </p:sp>
      <p:sp>
        <p:nvSpPr>
          <p:cNvPr id="7" name="Slide Number Placeholder 6"/>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317065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1B15F85-0F88-4E52-8E05-40819EDF5115}" type="datetime1">
              <a:rPr lang="en-US" smtClean="0"/>
              <a:t>9/3/2024</a:t>
            </a:fld>
            <a:endParaRPr lang="en-US"/>
          </a:p>
        </p:txBody>
      </p:sp>
      <p:sp>
        <p:nvSpPr>
          <p:cNvPr id="6" name="Footer Placeholder 5"/>
          <p:cNvSpPr>
            <a:spLocks noGrp="1"/>
          </p:cNvSpPr>
          <p:nvPr>
            <p:ph type="ftr" sz="quarter" idx="11"/>
          </p:nvPr>
        </p:nvSpPr>
        <p:spPr/>
        <p:txBody>
          <a:bodyPr/>
          <a:lstStyle/>
          <a:p>
            <a:r>
              <a:rPr lang="en-US"/>
              <a:t>https://openstax.org/details/books/algebra-and-trigonometry-2e</a:t>
            </a:r>
          </a:p>
        </p:txBody>
      </p:sp>
      <p:sp>
        <p:nvSpPr>
          <p:cNvPr id="7" name="Slide Number Placeholder 6"/>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6900010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5B89A0-E26E-4328-838E-AB32FC45EAF9}" type="datetime1">
              <a:rPr lang="en-US" smtClean="0"/>
              <a:t>9/3/2024</a:t>
            </a:fld>
            <a:endParaRPr lang="en-US" dirty="0"/>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https://openstax.org/details/books/algebra-and-trigonometry-2e</a:t>
            </a:r>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B850FF-6169-4056-8077-06FFA93A5366}" type="slidenum">
              <a:rPr lang="en-US" smtClean="0"/>
              <a:pPr/>
              <a:t>‹#›</a:t>
            </a:fld>
            <a:endParaRPr lang="en-US"/>
          </a:p>
        </p:txBody>
      </p:sp>
      <p:sp>
        <p:nvSpPr>
          <p:cNvPr id="7" name="Rectangle 6"/>
          <p:cNvSpPr>
            <a:spLocks noChangeArrowheads="1"/>
          </p:cNvSpPr>
          <p:nvPr/>
        </p:nvSpPr>
        <p:spPr bwMode="gray">
          <a:xfrm>
            <a:off x="0" y="6172200"/>
            <a:ext cx="12192000" cy="688256"/>
          </a:xfrm>
          <a:prstGeom prst="rect">
            <a:avLst/>
          </a:prstGeom>
          <a:solidFill>
            <a:schemeClr val="tx2">
              <a:lumMod val="75000"/>
            </a:schemeClr>
          </a:solidFill>
          <a:ln>
            <a:noFill/>
          </a:ln>
        </p:spPr>
        <p:txBody>
          <a:bodyPr wrap="none" lIns="0" tIns="0" rIns="0" bIns="0" anchor="ct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sz="2400" dirty="0"/>
          </a:p>
        </p:txBody>
      </p:sp>
      <p:pic>
        <p:nvPicPr>
          <p:cNvPr id="8" name="Shape 40"/>
          <p:cNvPicPr preferRelativeResize="0">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77285" y="6474694"/>
            <a:ext cx="1443567" cy="328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20"/>
          <p:cNvSpPr txBox="1">
            <a:spLocks noChangeArrowheads="1"/>
          </p:cNvSpPr>
          <p:nvPr/>
        </p:nvSpPr>
        <p:spPr bwMode="auto">
          <a:xfrm>
            <a:off x="3657601" y="6530257"/>
            <a:ext cx="485775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defRPr/>
            </a:pPr>
            <a:r>
              <a:rPr lang="en-US" altLang="en-US" sz="1000" dirty="0">
                <a:solidFill>
                  <a:srgbClr val="D9D9D9"/>
                </a:solidFill>
                <a:latin typeface="Times New Roman" panose="02020603050405020304" pitchFamily="18" charset="0"/>
                <a:cs typeface="Times New Roman" panose="02020603050405020304" pitchFamily="18" charset="0"/>
              </a:rPr>
              <a:t>Copyright © 2018, 2014, 2010 Pearson Education Inc.  </a:t>
            </a:r>
          </a:p>
        </p:txBody>
      </p:sp>
      <p:sp>
        <p:nvSpPr>
          <p:cNvPr id="10" name="Rectangle 22"/>
          <p:cNvSpPr>
            <a:spLocks noChangeArrowheads="1"/>
          </p:cNvSpPr>
          <p:nvPr/>
        </p:nvSpPr>
        <p:spPr bwMode="auto">
          <a:xfrm>
            <a:off x="9550400" y="6469624"/>
            <a:ext cx="26416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3500">
                <a:solidFill>
                  <a:srgbClr val="FFFFFF"/>
                </a:solidFill>
                <a:latin typeface="Times New Roman" panose="02020603050405020304" pitchFamily="18" charset="0"/>
              </a:defRPr>
            </a:lvl1pPr>
            <a:lvl2pPr marL="742950" indent="-285750">
              <a:defRPr sz="3500">
                <a:solidFill>
                  <a:srgbClr val="FFFFFF"/>
                </a:solidFill>
                <a:latin typeface="Times New Roman" panose="02020603050405020304" pitchFamily="18" charset="0"/>
              </a:defRPr>
            </a:lvl2pPr>
            <a:lvl3pPr marL="1143000" indent="-228600">
              <a:defRPr sz="3500">
                <a:solidFill>
                  <a:srgbClr val="FFFFFF"/>
                </a:solidFill>
                <a:latin typeface="Times New Roman" panose="02020603050405020304" pitchFamily="18" charset="0"/>
              </a:defRPr>
            </a:lvl3pPr>
            <a:lvl4pPr marL="1600200" indent="-228600">
              <a:defRPr sz="3500">
                <a:solidFill>
                  <a:srgbClr val="FFFFFF"/>
                </a:solidFill>
                <a:latin typeface="Times New Roman" panose="02020603050405020304" pitchFamily="18" charset="0"/>
              </a:defRPr>
            </a:lvl4pPr>
            <a:lvl5pPr marL="2057400" indent="-228600">
              <a:defRPr sz="3500">
                <a:solidFill>
                  <a:srgbClr val="FFFFFF"/>
                </a:solidFill>
                <a:latin typeface="Times New Roman" panose="02020603050405020304" pitchFamily="18" charset="0"/>
              </a:defRPr>
            </a:lvl5pPr>
            <a:lvl6pPr marL="2514600" indent="-228600" eaLnBrk="0" fontAlgn="base" hangingPunct="0">
              <a:spcBef>
                <a:spcPct val="0"/>
              </a:spcBef>
              <a:spcAft>
                <a:spcPct val="0"/>
              </a:spcAft>
              <a:defRPr sz="3500">
                <a:solidFill>
                  <a:srgbClr val="FFFFFF"/>
                </a:solidFill>
                <a:latin typeface="Times New Roman" panose="02020603050405020304" pitchFamily="18" charset="0"/>
              </a:defRPr>
            </a:lvl6pPr>
            <a:lvl7pPr marL="2971800" indent="-228600" eaLnBrk="0" fontAlgn="base" hangingPunct="0">
              <a:spcBef>
                <a:spcPct val="0"/>
              </a:spcBef>
              <a:spcAft>
                <a:spcPct val="0"/>
              </a:spcAft>
              <a:defRPr sz="3500">
                <a:solidFill>
                  <a:srgbClr val="FFFFFF"/>
                </a:solidFill>
                <a:latin typeface="Times New Roman" panose="02020603050405020304" pitchFamily="18" charset="0"/>
              </a:defRPr>
            </a:lvl7pPr>
            <a:lvl8pPr marL="3429000" indent="-228600" eaLnBrk="0" fontAlgn="base" hangingPunct="0">
              <a:spcBef>
                <a:spcPct val="0"/>
              </a:spcBef>
              <a:spcAft>
                <a:spcPct val="0"/>
              </a:spcAft>
              <a:defRPr sz="3500">
                <a:solidFill>
                  <a:srgbClr val="FFFFFF"/>
                </a:solidFill>
                <a:latin typeface="Times New Roman" panose="02020603050405020304" pitchFamily="18" charset="0"/>
              </a:defRPr>
            </a:lvl8pPr>
            <a:lvl9pPr marL="3886200" indent="-228600" eaLnBrk="0" fontAlgn="base" hangingPunct="0">
              <a:spcBef>
                <a:spcPct val="0"/>
              </a:spcBef>
              <a:spcAft>
                <a:spcPct val="0"/>
              </a:spcAft>
              <a:defRPr sz="3500">
                <a:solidFill>
                  <a:srgbClr val="FFFFFF"/>
                </a:solidFill>
                <a:latin typeface="Times New Roman" panose="02020603050405020304" pitchFamily="18" charset="0"/>
              </a:defRPr>
            </a:lvl9pPr>
          </a:lstStyle>
          <a:p>
            <a:pPr eaLnBrk="1" hangingPunct="1"/>
            <a:r>
              <a:rPr lang="en-US" altLang="en-US" sz="1600" dirty="0">
                <a:solidFill>
                  <a:schemeClr val="bg1"/>
                </a:solidFill>
                <a:latin typeface="Arial" panose="020B0604020202020204" pitchFamily="34" charset="0"/>
              </a:rPr>
              <a:t>   Slide</a:t>
            </a:r>
            <a:r>
              <a:rPr lang="en-US" altLang="en-US" sz="1600" baseline="0" dirty="0">
                <a:solidFill>
                  <a:schemeClr val="bg1"/>
                </a:solidFill>
                <a:latin typeface="Arial" panose="020B0604020202020204" pitchFamily="34" charset="0"/>
              </a:rPr>
              <a:t> </a:t>
            </a:r>
            <a:fld id="{0796E1C8-B3F6-4DC3-B9D2-277750A59B12}" type="slidenum">
              <a:rPr lang="en-US" altLang="en-US" sz="1600" smtClean="0">
                <a:solidFill>
                  <a:schemeClr val="bg1"/>
                </a:solidFill>
                <a:latin typeface="Arial" panose="020B0604020202020204" pitchFamily="34" charset="0"/>
              </a:rPr>
              <a:pPr eaLnBrk="1" hangingPunct="1"/>
              <a:t>‹#›</a:t>
            </a:fld>
            <a:r>
              <a:rPr lang="en-US" altLang="en-US" sz="1600" baseline="0" dirty="0">
                <a:solidFill>
                  <a:schemeClr val="bg1"/>
                </a:solidFill>
                <a:latin typeface="Arial" panose="020B0604020202020204" pitchFamily="34" charset="0"/>
              </a:rPr>
              <a:t> </a:t>
            </a:r>
            <a:r>
              <a:rPr lang="en-US" altLang="en-US" sz="1600" dirty="0">
                <a:solidFill>
                  <a:schemeClr val="bg1"/>
                </a:solidFill>
                <a:latin typeface="Arial" panose="020B0604020202020204" pitchFamily="34" charset="0"/>
              </a:rPr>
              <a:t>of</a:t>
            </a:r>
            <a:r>
              <a:rPr lang="en-US" altLang="en-US" sz="1600" baseline="0" dirty="0">
                <a:solidFill>
                  <a:schemeClr val="bg1"/>
                </a:solidFill>
                <a:latin typeface="Arial" panose="020B0604020202020204" pitchFamily="34" charset="0"/>
              </a:rPr>
              <a:t> 114</a:t>
            </a:r>
            <a:endParaRPr lang="en-US" altLang="en-US" sz="1600" dirty="0">
              <a:solidFill>
                <a:schemeClr val="bg1"/>
              </a:solidFill>
              <a:latin typeface="Arial" panose="020B0604020202020204" pitchFamily="34" charset="0"/>
            </a:endParaRPr>
          </a:p>
        </p:txBody>
      </p:sp>
      <p:sp>
        <p:nvSpPr>
          <p:cNvPr id="11" name="Rectangle 10"/>
          <p:cNvSpPr/>
          <p:nvPr/>
        </p:nvSpPr>
        <p:spPr>
          <a:xfrm>
            <a:off x="2795637" y="6202919"/>
            <a:ext cx="6604000" cy="307777"/>
          </a:xfrm>
          <a:prstGeom prst="rect">
            <a:avLst/>
          </a:prstGeom>
        </p:spPr>
        <p:txBody>
          <a:bodyPr wrap="square">
            <a:spAutoFit/>
          </a:bodyPr>
          <a:lstStyle/>
          <a:p>
            <a:pPr marL="0" marR="0" algn="ctr">
              <a:spcBef>
                <a:spcPts val="0"/>
              </a:spcBef>
              <a:spcAft>
                <a:spcPts val="0"/>
              </a:spcAft>
            </a:pPr>
            <a:r>
              <a:rPr lang="en-US" sz="1400" dirty="0">
                <a:effectLst/>
                <a:latin typeface="Arial" panose="020B0604020202020204" pitchFamily="34" charset="0"/>
                <a:ea typeface="Calibri" panose="020F0502020204030204" pitchFamily="34" charset="0"/>
              </a:rPr>
              <a:t>Thomas' Calculus: Early Transcendentals, 14e</a:t>
            </a:r>
            <a:endParaRPr lang="en-US" sz="14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26901152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9/3/2024</a:t>
            </a:fld>
            <a:endParaRPr lang="en-US" dirty="0"/>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dirty="0"/>
          </a:p>
        </p:txBody>
      </p:sp>
      <p:sp>
        <p:nvSpPr>
          <p:cNvPr id="7" name="Rectangle 6">
            <a:extLst>
              <a:ext uri="{FF2B5EF4-FFF2-40B4-BE49-F238E27FC236}">
                <a16:creationId xmlns:a16="http://schemas.microsoft.com/office/drawing/2014/main" id="{A57B0538-6345-4355-B5D9-EBC7E6DAE309}"/>
              </a:ext>
            </a:extLst>
          </p:cNvPr>
          <p:cNvSpPr>
            <a:spLocks noChangeArrowheads="1"/>
          </p:cNvSpPr>
          <p:nvPr/>
        </p:nvSpPr>
        <p:spPr bwMode="gray">
          <a:xfrm>
            <a:off x="0" y="6172200"/>
            <a:ext cx="12192000" cy="688256"/>
          </a:xfrm>
          <a:prstGeom prst="rect">
            <a:avLst/>
          </a:prstGeom>
          <a:solidFill>
            <a:schemeClr val="tx2">
              <a:lumMod val="75000"/>
            </a:schemeClr>
          </a:solidFill>
          <a:ln>
            <a:noFill/>
          </a:ln>
        </p:spPr>
        <p:txBody>
          <a:bodyPr wrap="none" lIns="0" tIns="0" rIns="0" bIns="0" anchor="ct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sz="2400" dirty="0"/>
          </a:p>
        </p:txBody>
      </p:sp>
      <p:pic>
        <p:nvPicPr>
          <p:cNvPr id="8" name="Shape 40">
            <a:extLst>
              <a:ext uri="{FF2B5EF4-FFF2-40B4-BE49-F238E27FC236}">
                <a16:creationId xmlns:a16="http://schemas.microsoft.com/office/drawing/2014/main" id="{B50AA53F-14B5-4F69-86DE-1A25A479B484}"/>
              </a:ext>
            </a:extLst>
          </p:cNvPr>
          <p:cNvPicPr preferRelativeResize="0">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77285" y="6474694"/>
            <a:ext cx="1443567" cy="328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20">
            <a:extLst>
              <a:ext uri="{FF2B5EF4-FFF2-40B4-BE49-F238E27FC236}">
                <a16:creationId xmlns:a16="http://schemas.microsoft.com/office/drawing/2014/main" id="{F1833F29-278E-40C2-B5BF-5F1CFDBC0000}"/>
              </a:ext>
            </a:extLst>
          </p:cNvPr>
          <p:cNvSpPr txBox="1">
            <a:spLocks noChangeArrowheads="1"/>
          </p:cNvSpPr>
          <p:nvPr/>
        </p:nvSpPr>
        <p:spPr bwMode="auto">
          <a:xfrm>
            <a:off x="3657601" y="6530257"/>
            <a:ext cx="485775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defRPr/>
            </a:pPr>
            <a:r>
              <a:rPr lang="en-US" altLang="en-US" sz="1000" dirty="0">
                <a:solidFill>
                  <a:srgbClr val="D9D9D9"/>
                </a:solidFill>
                <a:latin typeface="Times New Roman" panose="02020603050405020304" pitchFamily="18" charset="0"/>
                <a:cs typeface="Times New Roman" panose="02020603050405020304" pitchFamily="18" charset="0"/>
              </a:rPr>
              <a:t>Copyright © 2018, 2014, 2010 Pearson Education Inc.  </a:t>
            </a:r>
          </a:p>
        </p:txBody>
      </p:sp>
      <p:sp>
        <p:nvSpPr>
          <p:cNvPr id="10" name="Rectangle 22">
            <a:extLst>
              <a:ext uri="{FF2B5EF4-FFF2-40B4-BE49-F238E27FC236}">
                <a16:creationId xmlns:a16="http://schemas.microsoft.com/office/drawing/2014/main" id="{B524B414-2CE4-4650-8189-7EAC2D1FD162}"/>
              </a:ext>
            </a:extLst>
          </p:cNvPr>
          <p:cNvSpPr>
            <a:spLocks noChangeArrowheads="1"/>
          </p:cNvSpPr>
          <p:nvPr/>
        </p:nvSpPr>
        <p:spPr bwMode="auto">
          <a:xfrm>
            <a:off x="9550400" y="6469624"/>
            <a:ext cx="26416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3500">
                <a:solidFill>
                  <a:srgbClr val="FFFFFF"/>
                </a:solidFill>
                <a:latin typeface="Times New Roman" panose="02020603050405020304" pitchFamily="18" charset="0"/>
              </a:defRPr>
            </a:lvl1pPr>
            <a:lvl2pPr marL="742950" indent="-285750">
              <a:defRPr sz="3500">
                <a:solidFill>
                  <a:srgbClr val="FFFFFF"/>
                </a:solidFill>
                <a:latin typeface="Times New Roman" panose="02020603050405020304" pitchFamily="18" charset="0"/>
              </a:defRPr>
            </a:lvl2pPr>
            <a:lvl3pPr marL="1143000" indent="-228600">
              <a:defRPr sz="3500">
                <a:solidFill>
                  <a:srgbClr val="FFFFFF"/>
                </a:solidFill>
                <a:latin typeface="Times New Roman" panose="02020603050405020304" pitchFamily="18" charset="0"/>
              </a:defRPr>
            </a:lvl3pPr>
            <a:lvl4pPr marL="1600200" indent="-228600">
              <a:defRPr sz="3500">
                <a:solidFill>
                  <a:srgbClr val="FFFFFF"/>
                </a:solidFill>
                <a:latin typeface="Times New Roman" panose="02020603050405020304" pitchFamily="18" charset="0"/>
              </a:defRPr>
            </a:lvl4pPr>
            <a:lvl5pPr marL="2057400" indent="-228600">
              <a:defRPr sz="3500">
                <a:solidFill>
                  <a:srgbClr val="FFFFFF"/>
                </a:solidFill>
                <a:latin typeface="Times New Roman" panose="02020603050405020304" pitchFamily="18" charset="0"/>
              </a:defRPr>
            </a:lvl5pPr>
            <a:lvl6pPr marL="2514600" indent="-228600" eaLnBrk="0" fontAlgn="base" hangingPunct="0">
              <a:spcBef>
                <a:spcPct val="0"/>
              </a:spcBef>
              <a:spcAft>
                <a:spcPct val="0"/>
              </a:spcAft>
              <a:defRPr sz="3500">
                <a:solidFill>
                  <a:srgbClr val="FFFFFF"/>
                </a:solidFill>
                <a:latin typeface="Times New Roman" panose="02020603050405020304" pitchFamily="18" charset="0"/>
              </a:defRPr>
            </a:lvl6pPr>
            <a:lvl7pPr marL="2971800" indent="-228600" eaLnBrk="0" fontAlgn="base" hangingPunct="0">
              <a:spcBef>
                <a:spcPct val="0"/>
              </a:spcBef>
              <a:spcAft>
                <a:spcPct val="0"/>
              </a:spcAft>
              <a:defRPr sz="3500">
                <a:solidFill>
                  <a:srgbClr val="FFFFFF"/>
                </a:solidFill>
                <a:latin typeface="Times New Roman" panose="02020603050405020304" pitchFamily="18" charset="0"/>
              </a:defRPr>
            </a:lvl7pPr>
            <a:lvl8pPr marL="3429000" indent="-228600" eaLnBrk="0" fontAlgn="base" hangingPunct="0">
              <a:spcBef>
                <a:spcPct val="0"/>
              </a:spcBef>
              <a:spcAft>
                <a:spcPct val="0"/>
              </a:spcAft>
              <a:defRPr sz="3500">
                <a:solidFill>
                  <a:srgbClr val="FFFFFF"/>
                </a:solidFill>
                <a:latin typeface="Times New Roman" panose="02020603050405020304" pitchFamily="18" charset="0"/>
              </a:defRPr>
            </a:lvl8pPr>
            <a:lvl9pPr marL="3886200" indent="-228600" eaLnBrk="0" fontAlgn="base" hangingPunct="0">
              <a:spcBef>
                <a:spcPct val="0"/>
              </a:spcBef>
              <a:spcAft>
                <a:spcPct val="0"/>
              </a:spcAft>
              <a:defRPr sz="3500">
                <a:solidFill>
                  <a:srgbClr val="FFFFFF"/>
                </a:solidFill>
                <a:latin typeface="Times New Roman" panose="02020603050405020304" pitchFamily="18" charset="0"/>
              </a:defRPr>
            </a:lvl9pPr>
          </a:lstStyle>
          <a:p>
            <a:pPr eaLnBrk="1" hangingPunct="1"/>
            <a:r>
              <a:rPr lang="en-US" altLang="en-US" sz="1600" dirty="0">
                <a:solidFill>
                  <a:schemeClr val="bg1"/>
                </a:solidFill>
                <a:latin typeface="Arial" panose="020B0604020202020204" pitchFamily="34" charset="0"/>
              </a:rPr>
              <a:t>   Slide</a:t>
            </a:r>
            <a:r>
              <a:rPr lang="en-US" altLang="en-US" sz="1600" baseline="0" dirty="0">
                <a:solidFill>
                  <a:schemeClr val="bg1"/>
                </a:solidFill>
                <a:latin typeface="Arial" panose="020B0604020202020204" pitchFamily="34" charset="0"/>
              </a:rPr>
              <a:t> </a:t>
            </a:r>
            <a:fld id="{0796E1C8-B3F6-4DC3-B9D2-277750A59B12}" type="slidenum">
              <a:rPr lang="en-US" altLang="en-US" sz="1600" smtClean="0">
                <a:solidFill>
                  <a:schemeClr val="bg1"/>
                </a:solidFill>
                <a:latin typeface="Arial" panose="020B0604020202020204" pitchFamily="34" charset="0"/>
              </a:rPr>
              <a:pPr eaLnBrk="1" hangingPunct="1"/>
              <a:t>‹#›</a:t>
            </a:fld>
            <a:r>
              <a:rPr lang="en-US" altLang="en-US" sz="1600" baseline="0" dirty="0">
                <a:solidFill>
                  <a:schemeClr val="bg1"/>
                </a:solidFill>
                <a:latin typeface="Arial" panose="020B0604020202020204" pitchFamily="34" charset="0"/>
              </a:rPr>
              <a:t> </a:t>
            </a:r>
            <a:r>
              <a:rPr lang="en-US" altLang="en-US" sz="1600" dirty="0">
                <a:solidFill>
                  <a:schemeClr val="bg1"/>
                </a:solidFill>
                <a:latin typeface="Arial" panose="020B0604020202020204" pitchFamily="34" charset="0"/>
              </a:rPr>
              <a:t>of</a:t>
            </a:r>
            <a:r>
              <a:rPr lang="en-US" altLang="en-US" sz="1600" baseline="0" dirty="0">
                <a:solidFill>
                  <a:schemeClr val="bg1"/>
                </a:solidFill>
                <a:latin typeface="Arial" panose="020B0604020202020204" pitchFamily="34" charset="0"/>
              </a:rPr>
              <a:t> 103</a:t>
            </a:r>
            <a:endParaRPr lang="en-US" altLang="en-US" sz="1600" dirty="0">
              <a:solidFill>
                <a:schemeClr val="bg1"/>
              </a:solidFill>
              <a:latin typeface="Arial" panose="020B0604020202020204" pitchFamily="34" charset="0"/>
            </a:endParaRPr>
          </a:p>
        </p:txBody>
      </p:sp>
      <p:sp>
        <p:nvSpPr>
          <p:cNvPr id="11" name="Rectangle 10">
            <a:extLst>
              <a:ext uri="{FF2B5EF4-FFF2-40B4-BE49-F238E27FC236}">
                <a16:creationId xmlns:a16="http://schemas.microsoft.com/office/drawing/2014/main" id="{6758B69F-709F-4A28-879C-1FB9C7F01604}"/>
              </a:ext>
            </a:extLst>
          </p:cNvPr>
          <p:cNvSpPr/>
          <p:nvPr/>
        </p:nvSpPr>
        <p:spPr>
          <a:xfrm>
            <a:off x="2795637" y="6202919"/>
            <a:ext cx="6604000" cy="307777"/>
          </a:xfrm>
          <a:prstGeom prst="rect">
            <a:avLst/>
          </a:prstGeom>
        </p:spPr>
        <p:txBody>
          <a:bodyPr wrap="square">
            <a:spAutoFit/>
          </a:bodyPr>
          <a:lstStyle/>
          <a:p>
            <a:pPr marL="0" marR="0" algn="ctr">
              <a:spcBef>
                <a:spcPts val="0"/>
              </a:spcBef>
              <a:spcAft>
                <a:spcPts val="0"/>
              </a:spcAft>
            </a:pPr>
            <a:r>
              <a:rPr lang="en-US" sz="1400" dirty="0">
                <a:effectLst/>
                <a:latin typeface="Arial" panose="020B0604020202020204" pitchFamily="34" charset="0"/>
                <a:ea typeface="Calibri" panose="020F0502020204030204" pitchFamily="34" charset="0"/>
              </a:rPr>
              <a:t>Thomas' Calculus: Early Transcendentals, 14e</a:t>
            </a:r>
            <a:endParaRPr lang="en-US" sz="14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94454640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5B89A0-E26E-4328-838E-AB32FC45EAF9}" type="datetime1">
              <a:rPr lang="en-US" smtClean="0"/>
              <a:t>9/3/2024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https://openstax.org/details/books/algebra-and-trigonometry-2e</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B850FF-6169-4056-8077-06FFA93A5366}" type="slidenum">
              <a:rPr lang="en-US" smtClean="0"/>
              <a:pPr/>
              <a:t>‹#›</a:t>
            </a:fld>
            <a:endParaRPr lang="en-US"/>
          </a:p>
        </p:txBody>
      </p:sp>
    </p:spTree>
    <p:extLst>
      <p:ext uri="{BB962C8B-B14F-4D97-AF65-F5344CB8AC3E}">
        <p14:creationId xmlns:p14="http://schemas.microsoft.com/office/powerpoint/2010/main" val="229559101"/>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9.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9.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5.xml"/><Relationship Id="rId1" Type="http://schemas.openxmlformats.org/officeDocument/2006/relationships/slideLayout" Target="../slideLayouts/slideLayout29.xml"/></Relationships>
</file>

<file path=ppt/slides/_rels/slide1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9.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Picture 3" descr="Triangular abstract background">
            <a:extLst>
              <a:ext uri="{FF2B5EF4-FFF2-40B4-BE49-F238E27FC236}">
                <a16:creationId xmlns:a16="http://schemas.microsoft.com/office/drawing/2014/main" id="{D0536DEF-2C1E-4BAD-3214-7C75E0E4FE64}"/>
              </a:ext>
            </a:extLst>
          </p:cNvPr>
          <p:cNvPicPr>
            <a:picLocks noChangeAspect="1"/>
          </p:cNvPicPr>
          <p:nvPr/>
        </p:nvPicPr>
        <p:blipFill rotWithShape="1">
          <a:blip r:embed="rId3">
            <a:alphaModFix amt="70000"/>
          </a:blip>
          <a:srcRect t="15726" r="-1" b="-1"/>
          <a:stretch/>
        </p:blipFill>
        <p:spPr>
          <a:xfrm>
            <a:off x="-37352" y="0"/>
            <a:ext cx="12188932" cy="6856614"/>
          </a:xfrm>
          <a:prstGeom prst="rect">
            <a:avLst/>
          </a:prstGeom>
        </p:spPr>
      </p:pic>
      <p:sp>
        <p:nvSpPr>
          <p:cNvPr id="2" name="Title 1">
            <a:extLst>
              <a:ext uri="{FF2B5EF4-FFF2-40B4-BE49-F238E27FC236}">
                <a16:creationId xmlns:a16="http://schemas.microsoft.com/office/drawing/2014/main" id="{676CFEAC-E3F0-C336-C550-FD9314806E2B}"/>
              </a:ext>
            </a:extLst>
          </p:cNvPr>
          <p:cNvSpPr>
            <a:spLocks noGrp="1"/>
          </p:cNvSpPr>
          <p:nvPr>
            <p:ph type="ctrTitle"/>
          </p:nvPr>
        </p:nvSpPr>
        <p:spPr>
          <a:xfrm>
            <a:off x="996275" y="744909"/>
            <a:ext cx="10190071" cy="2301739"/>
          </a:xfrm>
        </p:spPr>
        <p:txBody>
          <a:bodyPr anchor="b">
            <a:normAutofit/>
          </a:bodyPr>
          <a:lstStyle/>
          <a:p>
            <a:r>
              <a:rPr lang="en-US" sz="5400" dirty="0"/>
              <a:t>Further Applications</a:t>
            </a:r>
            <a:br>
              <a:rPr lang="en-US" sz="5400" dirty="0"/>
            </a:br>
            <a:r>
              <a:rPr lang="en-US" sz="5400" dirty="0"/>
              <a:t> of Trigonometry</a:t>
            </a:r>
          </a:p>
        </p:txBody>
      </p:sp>
      <p:sp>
        <p:nvSpPr>
          <p:cNvPr id="3" name="Subtitle 2">
            <a:extLst>
              <a:ext uri="{FF2B5EF4-FFF2-40B4-BE49-F238E27FC236}">
                <a16:creationId xmlns:a16="http://schemas.microsoft.com/office/drawing/2014/main" id="{DD247231-577D-2B6C-0F9F-6521236FCF0B}"/>
              </a:ext>
            </a:extLst>
          </p:cNvPr>
          <p:cNvSpPr>
            <a:spLocks noGrp="1"/>
          </p:cNvSpPr>
          <p:nvPr>
            <p:ph type="subTitle" idx="1"/>
          </p:nvPr>
        </p:nvSpPr>
        <p:spPr>
          <a:xfrm>
            <a:off x="1200646" y="3075976"/>
            <a:ext cx="9781327" cy="3037115"/>
          </a:xfrm>
        </p:spPr>
        <p:txBody>
          <a:bodyPr anchor="t">
            <a:normAutofit lnSpcReduction="10000"/>
          </a:bodyPr>
          <a:lstStyle/>
          <a:p>
            <a:r>
              <a:rPr lang="en-US" sz="3600" dirty="0"/>
              <a:t>Chapter 10</a:t>
            </a:r>
          </a:p>
          <a:p>
            <a:endParaRPr lang="en-US" sz="2800" dirty="0"/>
          </a:p>
          <a:p>
            <a:endParaRPr lang="en-US" sz="2800" dirty="0"/>
          </a:p>
          <a:p>
            <a:endParaRPr lang="en-US" sz="2800" dirty="0"/>
          </a:p>
          <a:p>
            <a:endParaRPr lang="en-US" sz="2800" dirty="0">
              <a:solidFill>
                <a:schemeClr val="bg1"/>
              </a:solidFill>
            </a:endParaRPr>
          </a:p>
          <a:p>
            <a:r>
              <a:rPr lang="en-US" sz="2200" dirty="0">
                <a:solidFill>
                  <a:schemeClr val="bg1"/>
                </a:solidFill>
              </a:rPr>
              <a:t>Algebra and Trigonometry 2e, OpenStax, Jay Abramson</a:t>
            </a:r>
          </a:p>
        </p:txBody>
      </p:sp>
      <p:sp>
        <p:nvSpPr>
          <p:cNvPr id="5" name="Footer Placeholder 4">
            <a:extLst>
              <a:ext uri="{FF2B5EF4-FFF2-40B4-BE49-F238E27FC236}">
                <a16:creationId xmlns:a16="http://schemas.microsoft.com/office/drawing/2014/main" id="{6F700BAE-5B10-EA54-1338-4AD038116E25}"/>
              </a:ext>
            </a:extLst>
          </p:cNvPr>
          <p:cNvSpPr>
            <a:spLocks noGrp="1"/>
          </p:cNvSpPr>
          <p:nvPr>
            <p:ph type="ftr" sz="quarter" idx="11"/>
          </p:nvPr>
        </p:nvSpPr>
        <p:spPr>
          <a:xfrm>
            <a:off x="40420" y="5861447"/>
            <a:ext cx="11896842" cy="461802"/>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all" spc="200" normalizeH="0" baseline="0" noProof="0">
                <a:ln>
                  <a:noFill/>
                </a:ln>
                <a:solidFill>
                  <a:srgbClr val="FFFFFF"/>
                </a:solidFill>
                <a:effectLst/>
                <a:uLnTx/>
                <a:uFillTx/>
                <a:latin typeface="Arial"/>
                <a:ea typeface="+mn-ea"/>
                <a:cs typeface="Segoe UI Semilight" panose="020B0402040204020203" pitchFamily="34" charset="0"/>
              </a:rPr>
              <a:t>https://openstax.org/details/books/algebra-and-trigonometry-2e</a:t>
            </a:r>
            <a:endParaRPr kumimoji="0" lang="en-US" sz="1800" b="0" i="0" u="none" strike="noStrike" kern="1200" cap="all" spc="200" normalizeH="0" baseline="0" noProof="0" dirty="0">
              <a:ln>
                <a:noFill/>
              </a:ln>
              <a:solidFill>
                <a:srgbClr val="FFFFFF"/>
              </a:solidFill>
              <a:effectLst/>
              <a:uLnTx/>
              <a:uFillTx/>
              <a:latin typeface="Arial"/>
              <a:ea typeface="+mn-ea"/>
              <a:cs typeface="Segoe UI Semilight" panose="020B0402040204020203" pitchFamily="34" charset="0"/>
            </a:endParaRPr>
          </a:p>
        </p:txBody>
      </p:sp>
    </p:spTree>
    <p:extLst>
      <p:ext uri="{BB962C8B-B14F-4D97-AF65-F5344CB8AC3E}">
        <p14:creationId xmlns:p14="http://schemas.microsoft.com/office/powerpoint/2010/main" val="41191558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9958A6AC-4E25-CAC3-FB82-AD9EDAF16E9A}"/>
              </a:ext>
            </a:extLst>
          </p:cNvPr>
          <p:cNvPicPr>
            <a:picLocks noChangeAspect="1"/>
          </p:cNvPicPr>
          <p:nvPr/>
        </p:nvPicPr>
        <p:blipFill>
          <a:blip r:embed="rId2"/>
          <a:stretch>
            <a:fillRect/>
          </a:stretch>
        </p:blipFill>
        <p:spPr>
          <a:xfrm>
            <a:off x="179614" y="136525"/>
            <a:ext cx="10744200" cy="2600325"/>
          </a:xfrm>
          <a:prstGeom prst="rect">
            <a:avLst/>
          </a:prstGeom>
        </p:spPr>
      </p:pic>
    </p:spTree>
    <p:extLst>
      <p:ext uri="{BB962C8B-B14F-4D97-AF65-F5344CB8AC3E}">
        <p14:creationId xmlns:p14="http://schemas.microsoft.com/office/powerpoint/2010/main" val="14904276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23CB774E-6B08-38C0-D10A-AF05A81F68FD}"/>
              </a:ext>
            </a:extLst>
          </p:cNvPr>
          <p:cNvPicPr>
            <a:picLocks noChangeAspect="1"/>
          </p:cNvPicPr>
          <p:nvPr/>
        </p:nvPicPr>
        <p:blipFill>
          <a:blip r:embed="rId2"/>
          <a:stretch>
            <a:fillRect/>
          </a:stretch>
        </p:blipFill>
        <p:spPr>
          <a:xfrm>
            <a:off x="130919" y="136525"/>
            <a:ext cx="10782300" cy="1857375"/>
          </a:xfrm>
          <a:prstGeom prst="rect">
            <a:avLst/>
          </a:prstGeom>
        </p:spPr>
      </p:pic>
    </p:spTree>
    <p:extLst>
      <p:ext uri="{BB962C8B-B14F-4D97-AF65-F5344CB8AC3E}">
        <p14:creationId xmlns:p14="http://schemas.microsoft.com/office/powerpoint/2010/main" val="36411036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screenshot of a math problem&#10;&#10;Description automatically generated">
            <a:extLst>
              <a:ext uri="{FF2B5EF4-FFF2-40B4-BE49-F238E27FC236}">
                <a16:creationId xmlns:a16="http://schemas.microsoft.com/office/drawing/2014/main" id="{B8CBAFF9-6B5B-2203-D162-F9EDB66E24B8}"/>
              </a:ext>
            </a:extLst>
          </p:cNvPr>
          <p:cNvPicPr>
            <a:picLocks noChangeAspect="1"/>
          </p:cNvPicPr>
          <p:nvPr/>
        </p:nvPicPr>
        <p:blipFill>
          <a:blip r:embed="rId3"/>
          <a:stretch>
            <a:fillRect/>
          </a:stretch>
        </p:blipFill>
        <p:spPr>
          <a:xfrm>
            <a:off x="643467" y="1234355"/>
            <a:ext cx="10905066" cy="4389288"/>
          </a:xfrm>
          <a:prstGeom prst="rect">
            <a:avLst/>
          </a:prstGeom>
        </p:spPr>
      </p:pic>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a:xfrm>
            <a:off x="4038600" y="6356350"/>
            <a:ext cx="4114800" cy="365125"/>
          </a:xfrm>
        </p:spPr>
        <p:txBody>
          <a:bodyPr>
            <a:normAutofit/>
          </a:bodyPr>
          <a:lstStyle/>
          <a:p>
            <a:pPr marL="0" marR="0" lvl="0" indent="0" defTabSz="914400" rtl="0" eaLnBrk="1" fontAlgn="auto" latinLnBrk="0" hangingPunct="1">
              <a:lnSpc>
                <a:spcPct val="90000"/>
              </a:lnSpc>
              <a:spcBef>
                <a:spcPts val="0"/>
              </a:spcBef>
              <a:spcAft>
                <a:spcPts val="600"/>
              </a:spcAft>
              <a:buClrTx/>
              <a:buSzTx/>
              <a:buFontTx/>
              <a:buNone/>
              <a:tabLst/>
              <a:defRPr/>
            </a:pPr>
            <a:r>
              <a:rPr kumimoji="0" lang="en-US" sz="900" b="0" i="0" u="none" strike="noStrike" kern="1200" cap="all" spc="200" normalizeH="0" baseline="0" noProof="0">
                <a:ln>
                  <a:noFill/>
                </a:ln>
                <a:effectLst/>
                <a:uLnTx/>
                <a:uFillTx/>
                <a:latin typeface="Arial"/>
                <a:ea typeface="+mn-ea"/>
                <a:cs typeface="Segoe UI Semilight" panose="020B0402040204020203" pitchFamily="34" charset="0"/>
              </a:rPr>
              <a:t>https://openstax.org/details/books/algebra-and-trigonometry-2e</a:t>
            </a:r>
          </a:p>
        </p:txBody>
      </p:sp>
    </p:spTree>
    <p:extLst>
      <p:ext uri="{BB962C8B-B14F-4D97-AF65-F5344CB8AC3E}">
        <p14:creationId xmlns:p14="http://schemas.microsoft.com/office/powerpoint/2010/main" val="10907986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A2770E09-73FE-36B5-3B01-29B35439A078}"/>
              </a:ext>
            </a:extLst>
          </p:cNvPr>
          <p:cNvPicPr>
            <a:picLocks noChangeAspect="1"/>
          </p:cNvPicPr>
          <p:nvPr/>
        </p:nvPicPr>
        <p:blipFill>
          <a:blip r:embed="rId2"/>
          <a:stretch>
            <a:fillRect/>
          </a:stretch>
        </p:blipFill>
        <p:spPr>
          <a:xfrm>
            <a:off x="193526" y="136525"/>
            <a:ext cx="9843104" cy="4058654"/>
          </a:xfrm>
          <a:prstGeom prst="rect">
            <a:avLst/>
          </a:prstGeom>
        </p:spPr>
      </p:pic>
      <p:pic>
        <p:nvPicPr>
          <p:cNvPr id="6" name="Picture 5">
            <a:extLst>
              <a:ext uri="{FF2B5EF4-FFF2-40B4-BE49-F238E27FC236}">
                <a16:creationId xmlns:a16="http://schemas.microsoft.com/office/drawing/2014/main" id="{2D222D6E-3AD5-0058-5B64-DC44160C3938}"/>
              </a:ext>
            </a:extLst>
          </p:cNvPr>
          <p:cNvPicPr>
            <a:picLocks noChangeAspect="1"/>
          </p:cNvPicPr>
          <p:nvPr/>
        </p:nvPicPr>
        <p:blipFill>
          <a:blip r:embed="rId3"/>
          <a:stretch>
            <a:fillRect/>
          </a:stretch>
        </p:blipFill>
        <p:spPr>
          <a:xfrm>
            <a:off x="193526" y="4322082"/>
            <a:ext cx="3738284" cy="2115230"/>
          </a:xfrm>
          <a:prstGeom prst="rect">
            <a:avLst/>
          </a:prstGeom>
        </p:spPr>
      </p:pic>
    </p:spTree>
    <p:extLst>
      <p:ext uri="{BB962C8B-B14F-4D97-AF65-F5344CB8AC3E}">
        <p14:creationId xmlns:p14="http://schemas.microsoft.com/office/powerpoint/2010/main" val="34860961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sp>
        <p:nvSpPr>
          <p:cNvPr id="3" name="TextBox 2">
            <a:extLst>
              <a:ext uri="{FF2B5EF4-FFF2-40B4-BE49-F238E27FC236}">
                <a16:creationId xmlns:a16="http://schemas.microsoft.com/office/drawing/2014/main" id="{1B5233B4-B6B7-5F70-7EA0-B1E262ADEA8A}"/>
              </a:ext>
            </a:extLst>
          </p:cNvPr>
          <p:cNvSpPr txBox="1"/>
          <p:nvPr/>
        </p:nvSpPr>
        <p:spPr>
          <a:xfrm>
            <a:off x="1604136" y="1347850"/>
            <a:ext cx="8746094" cy="273921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srgbClr val="000000"/>
                </a:solidFill>
                <a:effectLst/>
                <a:uLnTx/>
                <a:uFillTx/>
                <a:latin typeface="Arial"/>
                <a:ea typeface="+mn-ea"/>
                <a:cs typeface="+mn-cs"/>
              </a:rPr>
              <a:t>What did you learn in this section?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a:ln>
                <a:noFill/>
              </a:ln>
              <a:solidFill>
                <a:srgbClr val="000000"/>
              </a:solidFill>
              <a:effectLst/>
              <a:uLnTx/>
              <a:uFillTx/>
              <a:latin typeface="Arial"/>
              <a:ea typeface="+mn-ea"/>
              <a:cs typeface="+mn-cs"/>
            </a:endParaRPr>
          </a:p>
          <a:p>
            <a:pPr marL="457200" indent="-457200">
              <a:buFont typeface="Arial" panose="020B0604020202020204" pitchFamily="34" charset="0"/>
              <a:buChar char="•"/>
            </a:pPr>
            <a:r>
              <a:rPr lang="en-US" sz="2800" dirty="0"/>
              <a:t>Graph plane curves described by parametric equations by plotting points.</a:t>
            </a:r>
          </a:p>
          <a:p>
            <a:pPr marL="457200" indent="-457200">
              <a:buFont typeface="Arial" panose="020B0604020202020204" pitchFamily="34" charset="0"/>
              <a:buChar char="•"/>
            </a:pPr>
            <a:r>
              <a:rPr lang="en-US" sz="2800" dirty="0"/>
              <a:t>Graph parametric equations.</a:t>
            </a:r>
          </a:p>
          <a:p>
            <a:pPr algn="l">
              <a:buFont typeface="Arial" panose="020B0604020202020204" pitchFamily="34" charset="0"/>
              <a:buChar char="•"/>
            </a:pPr>
            <a:endParaRPr kumimoji="0" lang="en-US" sz="2800" b="0" i="0" u="none" strike="noStrike" kern="1200" cap="none" spc="0" normalizeH="0" baseline="0" noProof="0" dirty="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30380735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B8E756EE-FD19-51CA-039D-58E2DA631F85}"/>
              </a:ext>
            </a:extLst>
          </p:cNvPr>
          <p:cNvSpPr>
            <a:spLocks noGrp="1"/>
          </p:cNvSpPr>
          <p:nvPr>
            <p:ph type="ftr" sz="quarter" idx="11"/>
          </p:nvPr>
        </p:nvSpPr>
        <p:spPr/>
        <p:txBody>
          <a:bodyPr/>
          <a:lstStyle/>
          <a:p>
            <a:r>
              <a:rPr lang="en-US" sz="1200"/>
              <a:t>https://openstax.org/details/books/algebra-and-trigonometry-2e</a:t>
            </a:r>
          </a:p>
        </p:txBody>
      </p:sp>
      <p:sp>
        <p:nvSpPr>
          <p:cNvPr id="3" name="TextBox 2">
            <a:extLst>
              <a:ext uri="{FF2B5EF4-FFF2-40B4-BE49-F238E27FC236}">
                <a16:creationId xmlns:a16="http://schemas.microsoft.com/office/drawing/2014/main" id="{25A47092-0CAF-6ECD-73EB-47AC66032CA5}"/>
              </a:ext>
            </a:extLst>
          </p:cNvPr>
          <p:cNvSpPr txBox="1"/>
          <p:nvPr/>
        </p:nvSpPr>
        <p:spPr>
          <a:xfrm>
            <a:off x="2631440" y="1747520"/>
            <a:ext cx="5923280" cy="2031325"/>
          </a:xfrm>
          <a:prstGeom prst="rect">
            <a:avLst/>
          </a:prstGeom>
          <a:noFill/>
        </p:spPr>
        <p:txBody>
          <a:bodyPr wrap="square" rtlCol="0">
            <a:spAutoFit/>
          </a:bodyPr>
          <a:lstStyle/>
          <a:p>
            <a:pPr algn="ctr"/>
            <a:r>
              <a:rPr lang="en-US" dirty="0">
                <a:solidFill>
                  <a:prstClr val="black"/>
                </a:solidFill>
                <a:latin typeface="Calibri" panose="020F0502020204030204"/>
              </a:rPr>
              <a:t>This resource is an adaptation of the OpenStax </a:t>
            </a:r>
            <a:r>
              <a:rPr lang="en-US" i="1" dirty="0">
                <a:solidFill>
                  <a:prstClr val="black"/>
                </a:solidFill>
                <a:latin typeface="Calibri" panose="020F0502020204030204"/>
              </a:rPr>
              <a:t>Algebra and Trigonometry 2e</a:t>
            </a:r>
            <a:r>
              <a:rPr lang="en-US" dirty="0">
                <a:solidFill>
                  <a:prstClr val="black"/>
                </a:solidFill>
                <a:latin typeface="Calibri" panose="020F0502020204030204"/>
              </a:rPr>
              <a:t> open textbook and is © Susan Aydelotte under a CC BY-NC-SA 4.0 International license; it may be reproduced or modified for noncommercial purposes only but must be attributed to OpenStax, Rice University and any changes must be noted. Any adaptation must be shared under the same type of license.</a:t>
            </a:r>
          </a:p>
        </p:txBody>
      </p:sp>
    </p:spTree>
    <p:extLst>
      <p:ext uri="{BB962C8B-B14F-4D97-AF65-F5344CB8AC3E}">
        <p14:creationId xmlns:p14="http://schemas.microsoft.com/office/powerpoint/2010/main" val="23517704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Triangular abstract background">
            <a:extLst>
              <a:ext uri="{FF2B5EF4-FFF2-40B4-BE49-F238E27FC236}">
                <a16:creationId xmlns:a16="http://schemas.microsoft.com/office/drawing/2014/main" id="{D0536DEF-2C1E-4BAD-3214-7C75E0E4FE64}"/>
              </a:ext>
            </a:extLst>
          </p:cNvPr>
          <p:cNvPicPr>
            <a:picLocks noChangeAspect="1"/>
          </p:cNvPicPr>
          <p:nvPr/>
        </p:nvPicPr>
        <p:blipFill rotWithShape="1">
          <a:blip r:embed="rId3">
            <a:alphaModFix amt="40000"/>
          </a:blip>
          <a:srcRect t="15730"/>
          <a:stretch/>
        </p:blipFill>
        <p:spPr>
          <a:xfrm>
            <a:off x="20" y="1"/>
            <a:ext cx="12191980" cy="6857999"/>
          </a:xfrm>
          <a:prstGeom prst="rect">
            <a:avLst/>
          </a:prstGeom>
        </p:spPr>
      </p:pic>
      <p:sp>
        <p:nvSpPr>
          <p:cNvPr id="2" name="Title 1">
            <a:extLst>
              <a:ext uri="{FF2B5EF4-FFF2-40B4-BE49-F238E27FC236}">
                <a16:creationId xmlns:a16="http://schemas.microsoft.com/office/drawing/2014/main" id="{676CFEAC-E3F0-C336-C550-FD9314806E2B}"/>
              </a:ext>
            </a:extLst>
          </p:cNvPr>
          <p:cNvSpPr>
            <a:spLocks noGrp="1"/>
          </p:cNvSpPr>
          <p:nvPr>
            <p:ph type="ctrTitle"/>
          </p:nvPr>
        </p:nvSpPr>
        <p:spPr>
          <a:xfrm>
            <a:off x="965200" y="965200"/>
            <a:ext cx="10261600" cy="3564869"/>
          </a:xfrm>
        </p:spPr>
        <p:txBody>
          <a:bodyPr vert="horz" lIns="91440" tIns="45720" rIns="91440" bIns="45720" rtlCol="0">
            <a:normAutofit/>
          </a:bodyPr>
          <a:lstStyle/>
          <a:p>
            <a:pPr algn="l"/>
            <a:r>
              <a:rPr lang="en-US" sz="4800" dirty="0">
                <a:ln w="22225">
                  <a:solidFill>
                    <a:schemeClr val="tx1"/>
                  </a:solidFill>
                  <a:miter lim="800000"/>
                </a:ln>
              </a:rPr>
              <a:t>10.7 Parametric Equations: Graphs</a:t>
            </a:r>
            <a:br>
              <a:rPr lang="en-US" sz="6300" b="1" dirty="0">
                <a:ln w="22225">
                  <a:solidFill>
                    <a:schemeClr val="tx1"/>
                  </a:solidFill>
                  <a:miter lim="800000"/>
                </a:ln>
                <a:noFill/>
              </a:rPr>
            </a:br>
            <a:br>
              <a:rPr lang="en-US" sz="6300" dirty="0">
                <a:ln w="22225">
                  <a:solidFill>
                    <a:schemeClr val="tx1"/>
                  </a:solidFill>
                  <a:miter lim="800000"/>
                </a:ln>
                <a:noFill/>
              </a:rPr>
            </a:br>
            <a:endParaRPr lang="en-US" sz="6300" dirty="0">
              <a:ln w="22225">
                <a:solidFill>
                  <a:schemeClr val="tx1"/>
                </a:solidFill>
                <a:miter lim="800000"/>
              </a:ln>
              <a:noFill/>
            </a:endParaRPr>
          </a:p>
        </p:txBody>
      </p:sp>
      <p:sp>
        <p:nvSpPr>
          <p:cNvPr id="5" name="Footer Placeholder 4">
            <a:extLst>
              <a:ext uri="{FF2B5EF4-FFF2-40B4-BE49-F238E27FC236}">
                <a16:creationId xmlns:a16="http://schemas.microsoft.com/office/drawing/2014/main" id="{6F700BAE-5B10-EA54-1338-4AD038116E25}"/>
              </a:ext>
            </a:extLst>
          </p:cNvPr>
          <p:cNvSpPr>
            <a:spLocks noGrp="1"/>
          </p:cNvSpPr>
          <p:nvPr>
            <p:ph type="ftr" sz="quarter" idx="11"/>
          </p:nvPr>
        </p:nvSpPr>
        <p:spPr>
          <a:xfrm>
            <a:off x="965201" y="6356350"/>
            <a:ext cx="6569446" cy="365125"/>
          </a:xfrm>
        </p:spPr>
        <p:txBody>
          <a:bodyPr vert="horz" lIns="91440" tIns="45720" rIns="91440" bIns="45720" rtlCol="0">
            <a:normAutofit/>
          </a:bodyPr>
          <a:lstStyle/>
          <a:p>
            <a:pPr marL="0" marR="0" lvl="0" indent="0" algn="l" defTabSz="457200" rtl="0" eaLnBrk="1" fontAlgn="auto" latinLnBrk="0" hangingPunct="1">
              <a:spcBef>
                <a:spcPts val="0"/>
              </a:spcBef>
              <a:spcAft>
                <a:spcPts val="600"/>
              </a:spcAft>
              <a:buClrTx/>
              <a:buSzTx/>
              <a:buFontTx/>
              <a:buNone/>
              <a:tabLst/>
              <a:defRPr/>
            </a:pPr>
            <a:r>
              <a:rPr kumimoji="0" lang="en-US" b="0" i="0" u="none" strike="noStrike" kern="1200" cap="all" spc="200" normalizeH="0" baseline="0" noProof="0">
                <a:ln>
                  <a:noFill/>
                </a:ln>
                <a:solidFill>
                  <a:schemeClr val="tx1"/>
                </a:solidFill>
                <a:effectLst/>
                <a:uLnTx/>
                <a:uFillTx/>
                <a:latin typeface="Calibri" panose="020F0502020204030204"/>
                <a:ea typeface="+mn-ea"/>
                <a:cs typeface="+mn-cs"/>
              </a:rPr>
              <a:t>https://openstax.org/details/books/algebra-and-trigonometry-2e</a:t>
            </a:r>
          </a:p>
        </p:txBody>
      </p:sp>
    </p:spTree>
    <p:extLst>
      <p:ext uri="{BB962C8B-B14F-4D97-AF65-F5344CB8AC3E}">
        <p14:creationId xmlns:p14="http://schemas.microsoft.com/office/powerpoint/2010/main" val="2563711787"/>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sp>
        <p:nvSpPr>
          <p:cNvPr id="4" name="TextBox 3">
            <a:extLst>
              <a:ext uri="{FF2B5EF4-FFF2-40B4-BE49-F238E27FC236}">
                <a16:creationId xmlns:a16="http://schemas.microsoft.com/office/drawing/2014/main" id="{4F4F4C16-4219-DB71-772E-1A032417EE9C}"/>
              </a:ext>
            </a:extLst>
          </p:cNvPr>
          <p:cNvSpPr txBox="1"/>
          <p:nvPr/>
        </p:nvSpPr>
        <p:spPr>
          <a:xfrm>
            <a:off x="1496291" y="1230708"/>
            <a:ext cx="8692738" cy="2308324"/>
          </a:xfrm>
          <a:prstGeom prst="rect">
            <a:avLst/>
          </a:prstGeom>
          <a:noFill/>
        </p:spPr>
        <p:txBody>
          <a:bodyPr wrap="square">
            <a:spAutoFit/>
          </a:bodyPr>
          <a:lstStyle/>
          <a:p>
            <a:r>
              <a:rPr lang="en-US" sz="3200" dirty="0"/>
              <a:t>What are the learning objectives for this section?</a:t>
            </a:r>
          </a:p>
          <a:p>
            <a:endParaRPr lang="en-US" sz="2800" dirty="0"/>
          </a:p>
          <a:p>
            <a:pPr marL="457200" indent="-457200">
              <a:buFont typeface="Arial" panose="020B0604020202020204" pitchFamily="34" charset="0"/>
              <a:buChar char="•"/>
            </a:pPr>
            <a:r>
              <a:rPr lang="en-US" sz="2800" dirty="0"/>
              <a:t>Graph plane curves described by parametric equations by plotting points.</a:t>
            </a:r>
          </a:p>
          <a:p>
            <a:pPr marL="457200" indent="-457200">
              <a:buFont typeface="Arial" panose="020B0604020202020204" pitchFamily="34" charset="0"/>
              <a:buChar char="•"/>
            </a:pPr>
            <a:r>
              <a:rPr lang="en-US" sz="2800" dirty="0"/>
              <a:t>Graph parametric equations.</a:t>
            </a:r>
          </a:p>
        </p:txBody>
      </p:sp>
    </p:spTree>
    <p:extLst>
      <p:ext uri="{BB962C8B-B14F-4D97-AF65-F5344CB8AC3E}">
        <p14:creationId xmlns:p14="http://schemas.microsoft.com/office/powerpoint/2010/main" val="14505224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screenshot of a computer&#10;&#10;Description automatically generated">
            <a:extLst>
              <a:ext uri="{FF2B5EF4-FFF2-40B4-BE49-F238E27FC236}">
                <a16:creationId xmlns:a16="http://schemas.microsoft.com/office/drawing/2014/main" id="{45392194-20D6-B054-887F-DF2D87693686}"/>
              </a:ext>
            </a:extLst>
          </p:cNvPr>
          <p:cNvPicPr>
            <a:picLocks noChangeAspect="1"/>
          </p:cNvPicPr>
          <p:nvPr/>
        </p:nvPicPr>
        <p:blipFill>
          <a:blip r:embed="rId3"/>
          <a:stretch>
            <a:fillRect/>
          </a:stretch>
        </p:blipFill>
        <p:spPr>
          <a:xfrm>
            <a:off x="643467" y="1956815"/>
            <a:ext cx="10905066" cy="2944368"/>
          </a:xfrm>
          <a:prstGeom prst="rect">
            <a:avLst/>
          </a:prstGeom>
        </p:spPr>
      </p:pic>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a:xfrm>
            <a:off x="4038600" y="6356350"/>
            <a:ext cx="4114800" cy="365125"/>
          </a:xfrm>
        </p:spPr>
        <p:txBody>
          <a:bodyPr>
            <a:normAutofit/>
          </a:bodyPr>
          <a:lstStyle/>
          <a:p>
            <a:pPr marL="0" marR="0" lvl="0" indent="0" defTabSz="914400" rtl="0" eaLnBrk="1" fontAlgn="auto" latinLnBrk="0" hangingPunct="1">
              <a:lnSpc>
                <a:spcPct val="90000"/>
              </a:lnSpc>
              <a:spcBef>
                <a:spcPts val="0"/>
              </a:spcBef>
              <a:spcAft>
                <a:spcPts val="600"/>
              </a:spcAft>
              <a:buClrTx/>
              <a:buSzTx/>
              <a:buFontTx/>
              <a:buNone/>
              <a:tabLst/>
              <a:defRPr/>
            </a:pPr>
            <a:r>
              <a:rPr kumimoji="0" lang="en-US" sz="900" b="0" i="0" u="none" strike="noStrike" kern="1200" cap="all" spc="200" normalizeH="0" baseline="0" noProof="0">
                <a:ln>
                  <a:noFill/>
                </a:ln>
                <a:effectLst/>
                <a:uLnTx/>
                <a:uFillTx/>
                <a:latin typeface="Arial"/>
                <a:ea typeface="+mn-ea"/>
                <a:cs typeface="Segoe UI Semilight" panose="020B0402040204020203" pitchFamily="34" charset="0"/>
              </a:rPr>
              <a:t>https://openstax.org/details/books/algebra-and-trigonometry-2e</a:t>
            </a:r>
          </a:p>
        </p:txBody>
      </p:sp>
    </p:spTree>
    <p:extLst>
      <p:ext uri="{BB962C8B-B14F-4D97-AF65-F5344CB8AC3E}">
        <p14:creationId xmlns:p14="http://schemas.microsoft.com/office/powerpoint/2010/main" val="1974659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42877238-2EC1-C50B-2CC0-FAC59B59C038}"/>
              </a:ext>
            </a:extLst>
          </p:cNvPr>
          <p:cNvPicPr>
            <a:picLocks noChangeAspect="1"/>
          </p:cNvPicPr>
          <p:nvPr/>
        </p:nvPicPr>
        <p:blipFill>
          <a:blip r:embed="rId3"/>
          <a:stretch>
            <a:fillRect/>
          </a:stretch>
        </p:blipFill>
        <p:spPr>
          <a:xfrm>
            <a:off x="206148" y="136525"/>
            <a:ext cx="10734675" cy="2276475"/>
          </a:xfrm>
          <a:prstGeom prst="rect">
            <a:avLst/>
          </a:prstGeom>
        </p:spPr>
      </p:pic>
    </p:spTree>
    <p:extLst>
      <p:ext uri="{BB962C8B-B14F-4D97-AF65-F5344CB8AC3E}">
        <p14:creationId xmlns:p14="http://schemas.microsoft.com/office/powerpoint/2010/main" val="22329771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C657E72C-901A-7CFF-BC06-F256E4ED0129}"/>
              </a:ext>
            </a:extLst>
          </p:cNvPr>
          <p:cNvPicPr>
            <a:picLocks noChangeAspect="1"/>
          </p:cNvPicPr>
          <p:nvPr/>
        </p:nvPicPr>
        <p:blipFill>
          <a:blip r:embed="rId2"/>
          <a:stretch>
            <a:fillRect/>
          </a:stretch>
        </p:blipFill>
        <p:spPr>
          <a:xfrm>
            <a:off x="176893" y="136525"/>
            <a:ext cx="10706100" cy="1533525"/>
          </a:xfrm>
          <a:prstGeom prst="rect">
            <a:avLst/>
          </a:prstGeom>
        </p:spPr>
      </p:pic>
    </p:spTree>
    <p:extLst>
      <p:ext uri="{BB962C8B-B14F-4D97-AF65-F5344CB8AC3E}">
        <p14:creationId xmlns:p14="http://schemas.microsoft.com/office/powerpoint/2010/main" val="38815834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2D5F2B48-AC8C-87B5-B3E0-7FFBC08D0C9C}"/>
              </a:ext>
            </a:extLst>
          </p:cNvPr>
          <p:cNvPicPr>
            <a:picLocks noChangeAspect="1"/>
          </p:cNvPicPr>
          <p:nvPr/>
        </p:nvPicPr>
        <p:blipFill>
          <a:blip r:embed="rId2"/>
          <a:stretch>
            <a:fillRect/>
          </a:stretch>
        </p:blipFill>
        <p:spPr>
          <a:xfrm>
            <a:off x="202747" y="136525"/>
            <a:ext cx="10763250" cy="2943225"/>
          </a:xfrm>
          <a:prstGeom prst="rect">
            <a:avLst/>
          </a:prstGeom>
        </p:spPr>
      </p:pic>
    </p:spTree>
    <p:extLst>
      <p:ext uri="{BB962C8B-B14F-4D97-AF65-F5344CB8AC3E}">
        <p14:creationId xmlns:p14="http://schemas.microsoft.com/office/powerpoint/2010/main" val="37324816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734F94BD-31BB-F5BD-FC56-3F7F92D1316A}"/>
              </a:ext>
            </a:extLst>
          </p:cNvPr>
          <p:cNvPicPr>
            <a:picLocks noChangeAspect="1"/>
          </p:cNvPicPr>
          <p:nvPr/>
        </p:nvPicPr>
        <p:blipFill>
          <a:blip r:embed="rId2"/>
          <a:stretch>
            <a:fillRect/>
          </a:stretch>
        </p:blipFill>
        <p:spPr>
          <a:xfrm>
            <a:off x="135390" y="136525"/>
            <a:ext cx="10810875" cy="1571625"/>
          </a:xfrm>
          <a:prstGeom prst="rect">
            <a:avLst/>
          </a:prstGeom>
        </p:spPr>
      </p:pic>
    </p:spTree>
    <p:extLst>
      <p:ext uri="{BB962C8B-B14F-4D97-AF65-F5344CB8AC3E}">
        <p14:creationId xmlns:p14="http://schemas.microsoft.com/office/powerpoint/2010/main" val="42870128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E58285AB-1919-A19F-289D-C93DA878ADDA}"/>
              </a:ext>
            </a:extLst>
          </p:cNvPr>
          <p:cNvPicPr>
            <a:picLocks noChangeAspect="1"/>
          </p:cNvPicPr>
          <p:nvPr/>
        </p:nvPicPr>
        <p:blipFill>
          <a:blip r:embed="rId2"/>
          <a:stretch>
            <a:fillRect/>
          </a:stretch>
        </p:blipFill>
        <p:spPr>
          <a:xfrm>
            <a:off x="159204" y="136525"/>
            <a:ext cx="10763250" cy="2552700"/>
          </a:xfrm>
          <a:prstGeom prst="rect">
            <a:avLst/>
          </a:prstGeom>
        </p:spPr>
      </p:pic>
    </p:spTree>
    <p:extLst>
      <p:ext uri="{BB962C8B-B14F-4D97-AF65-F5344CB8AC3E}">
        <p14:creationId xmlns:p14="http://schemas.microsoft.com/office/powerpoint/2010/main" val="2663773893"/>
      </p:ext>
    </p:extLst>
  </p:cSld>
  <p:clrMapOvr>
    <a:masterClrMapping/>
  </p:clrMapOvr>
</p:sld>
</file>

<file path=ppt/theme/theme1.xml><?xml version="1.0" encoding="utf-8"?>
<a:theme xmlns:a="http://schemas.openxmlformats.org/drawingml/2006/main" name="Theme1">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e1" id="{4FE45A68-4A21-4808-ABD7-9537C0317F24}" vid="{E754BD4C-C4D4-41DA-95E6-DE98A38083AC}"/>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Theme1</Template>
  <TotalTime>283</TotalTime>
  <Words>475</Words>
  <Application>Microsoft Office PowerPoint</Application>
  <PresentationFormat>Widescreen</PresentationFormat>
  <Paragraphs>44</Paragraphs>
  <Slides>15</Slides>
  <Notes>6</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15</vt:i4>
      </vt:variant>
    </vt:vector>
  </HeadingPairs>
  <TitlesOfParts>
    <vt:vector size="23" baseType="lpstr">
      <vt:lpstr>Arial</vt:lpstr>
      <vt:lpstr>Calibri</vt:lpstr>
      <vt:lpstr>Calibri Light</vt:lpstr>
      <vt:lpstr>Neue Helvetica W01</vt:lpstr>
      <vt:lpstr>Times New Roman</vt:lpstr>
      <vt:lpstr>Theme1</vt:lpstr>
      <vt:lpstr>1_Office Theme</vt:lpstr>
      <vt:lpstr>Office Theme</vt:lpstr>
      <vt:lpstr>Further Applications  of Trigonometry</vt:lpstr>
      <vt:lpstr>10.7 Parametric Equations: Graphs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Equations and Inequalities</dc:title>
  <dc:creator>Susan Aydelotte</dc:creator>
  <cp:lastModifiedBy>Susan Aydelotte</cp:lastModifiedBy>
  <cp:revision>28</cp:revision>
  <dcterms:created xsi:type="dcterms:W3CDTF">2023-11-15T21:12:55Z</dcterms:created>
  <dcterms:modified xsi:type="dcterms:W3CDTF">2024-09-03T20:21:05Z</dcterms:modified>
</cp:coreProperties>
</file>