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19"/>
  </p:notesMasterIdLst>
  <p:sldIdLst>
    <p:sldId id="257" r:id="rId4"/>
    <p:sldId id="370" r:id="rId5"/>
    <p:sldId id="281" r:id="rId6"/>
    <p:sldId id="282" r:id="rId7"/>
    <p:sldId id="332" r:id="rId8"/>
    <p:sldId id="334" r:id="rId9"/>
    <p:sldId id="335" r:id="rId10"/>
    <p:sldId id="337" r:id="rId11"/>
    <p:sldId id="338" r:id="rId12"/>
    <p:sldId id="340" r:id="rId13"/>
    <p:sldId id="341" r:id="rId14"/>
    <p:sldId id="339" r:id="rId15"/>
    <p:sldId id="342" r:id="rId16"/>
    <p:sldId id="271" r:id="rId17"/>
    <p:sldId id="32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In lieu of a graphing calculator or a computer graphing program, plotting points to represent the graph of an equation is the standard method. As long as we are careful in calculating the values, point-plotting is highly dependable.</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24242"/>
                </a:solidFill>
                <a:effectLst/>
                <a:highlight>
                  <a:srgbClr val="FFFFFF"/>
                </a:highlight>
                <a:latin typeface="Neue Helvetica W01"/>
              </a:rPr>
              <a:t>Many of the advantages of parametric equations become obvious when applied to solving real-world problems. Although rectangular equations in </a:t>
            </a:r>
            <a:r>
              <a:rPr lang="en-US" b="0" i="1" dirty="0">
                <a:solidFill>
                  <a:srgbClr val="424242"/>
                </a:solidFill>
                <a:effectLst/>
                <a:highlight>
                  <a:srgbClr val="FFFFFF"/>
                </a:highlight>
                <a:latin typeface="Neue Helvetica W01"/>
              </a:rPr>
              <a:t>x</a:t>
            </a:r>
            <a:r>
              <a:rPr lang="en-US" b="0" i="0" dirty="0">
                <a:solidFill>
                  <a:srgbClr val="424242"/>
                </a:solidFill>
                <a:effectLst/>
                <a:highlight>
                  <a:srgbClr val="FFFFFF"/>
                </a:highlight>
                <a:latin typeface="Neue Helvetica W01"/>
              </a:rPr>
              <a:t> and </a:t>
            </a:r>
            <a:r>
              <a:rPr lang="en-US" b="0" i="1" dirty="0">
                <a:solidFill>
                  <a:srgbClr val="424242"/>
                </a:solidFill>
                <a:effectLst/>
                <a:highlight>
                  <a:srgbClr val="FFFFFF"/>
                </a:highlight>
                <a:latin typeface="Neue Helvetica W01"/>
              </a:rPr>
              <a:t>y</a:t>
            </a:r>
            <a:r>
              <a:rPr lang="en-US" b="0" i="0" dirty="0">
                <a:solidFill>
                  <a:srgbClr val="424242"/>
                </a:solidFill>
                <a:effectLst/>
                <a:highlight>
                  <a:srgbClr val="FFFFFF"/>
                </a:highlight>
                <a:latin typeface="Neue Helvetica W01"/>
              </a:rPr>
              <a:t> give an overall picture of an object's path, they do not reveal the position of an object at a specific time. Parametric equations, however, illustrate how the values of </a:t>
            </a:r>
            <a:r>
              <a:rPr lang="en-US" b="0" i="1" dirty="0">
                <a:solidFill>
                  <a:srgbClr val="424242"/>
                </a:solidFill>
                <a:effectLst/>
                <a:highlight>
                  <a:srgbClr val="FFFFFF"/>
                </a:highlight>
                <a:latin typeface="Neue Helvetica W01"/>
              </a:rPr>
              <a:t>x</a:t>
            </a:r>
            <a:r>
              <a:rPr lang="en-US" b="0" i="0" dirty="0">
                <a:solidFill>
                  <a:srgbClr val="424242"/>
                </a:solidFill>
                <a:effectLst/>
                <a:highlight>
                  <a:srgbClr val="FFFFFF"/>
                </a:highlight>
                <a:latin typeface="Neue Helvetica W01"/>
              </a:rPr>
              <a:t> and </a:t>
            </a:r>
            <a:r>
              <a:rPr lang="en-US" b="0" i="1" dirty="0">
                <a:solidFill>
                  <a:srgbClr val="424242"/>
                </a:solidFill>
                <a:effectLst/>
                <a:highlight>
                  <a:srgbClr val="FFFFFF"/>
                </a:highlight>
                <a:latin typeface="Neue Helvetica W01"/>
              </a:rPr>
              <a:t>y</a:t>
            </a:r>
            <a:r>
              <a:rPr lang="en-US" b="0" i="0" dirty="0">
                <a:solidFill>
                  <a:srgbClr val="424242"/>
                </a:solidFill>
                <a:effectLst/>
                <a:highlight>
                  <a:srgbClr val="FFFFFF"/>
                </a:highlight>
                <a:latin typeface="Neue Helvetica W01"/>
              </a:rPr>
              <a:t> change depending on </a:t>
            </a:r>
            <a:r>
              <a:rPr lang="en-US" b="0" i="1" dirty="0">
                <a:solidFill>
                  <a:srgbClr val="424242"/>
                </a:solidFill>
                <a:effectLst/>
                <a:highlight>
                  <a:srgbClr val="FFFFFF"/>
                </a:highlight>
                <a:latin typeface="Neue Helvetica W01"/>
              </a:rPr>
              <a:t>t</a:t>
            </a:r>
            <a:r>
              <a:rPr lang="en-US" b="0" i="0" dirty="0">
                <a:solidFill>
                  <a:srgbClr val="424242"/>
                </a:solidFill>
                <a:effectLst/>
                <a:highlight>
                  <a:srgbClr val="FFFFFF"/>
                </a:highlight>
                <a:latin typeface="Neue Helvetica W01"/>
              </a:rPr>
              <a:t>, as the location of a moving object at a particular time.</a:t>
            </a:r>
          </a:p>
          <a:p>
            <a:pPr algn="l"/>
            <a:r>
              <a:rPr lang="en-US" b="0" i="0" dirty="0">
                <a:solidFill>
                  <a:srgbClr val="424242"/>
                </a:solidFill>
                <a:effectLst/>
                <a:highlight>
                  <a:srgbClr val="FFFFFF"/>
                </a:highlight>
                <a:latin typeface="Neue Helvetica W01"/>
              </a:rPr>
              <a:t>A common application of parametric equations is solving problems involving projectile motion. In</a:t>
            </a:r>
          </a:p>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12</a:t>
            </a:fld>
            <a:endParaRPr lang="en-US"/>
          </a:p>
        </p:txBody>
      </p:sp>
    </p:spTree>
    <p:extLst>
      <p:ext uri="{BB962C8B-B14F-4D97-AF65-F5344CB8AC3E}">
        <p14:creationId xmlns:p14="http://schemas.microsoft.com/office/powerpoint/2010/main" val="133663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9/3/2024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9/3/2024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9/3/2024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9/3/2024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9/3/2024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9/3/2024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9/3/2024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9/3/2024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9/3/2024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9/3/2024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Further Applications</a:t>
            </a:r>
            <a:br>
              <a:rPr lang="en-US" sz="5400" dirty="0"/>
            </a:br>
            <a:r>
              <a:rPr lang="en-US" sz="5400" dirty="0"/>
              <a:t> of Trigonometry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10</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958A6AC-4E25-CAC3-FB82-AD9EDAF16E9A}"/>
              </a:ext>
            </a:extLst>
          </p:cNvPr>
          <p:cNvPicPr>
            <a:picLocks noChangeAspect="1"/>
          </p:cNvPicPr>
          <p:nvPr/>
        </p:nvPicPr>
        <p:blipFill>
          <a:blip r:embed="rId2"/>
          <a:stretch>
            <a:fillRect/>
          </a:stretch>
        </p:blipFill>
        <p:spPr>
          <a:xfrm>
            <a:off x="179614" y="136525"/>
            <a:ext cx="10744200" cy="26003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3CB774E-6B08-38C0-D10A-AF05A81F68FD}"/>
              </a:ext>
            </a:extLst>
          </p:cNvPr>
          <p:cNvPicPr>
            <a:picLocks noChangeAspect="1"/>
          </p:cNvPicPr>
          <p:nvPr/>
        </p:nvPicPr>
        <p:blipFill>
          <a:blip r:embed="rId2"/>
          <a:stretch>
            <a:fillRect/>
          </a:stretch>
        </p:blipFill>
        <p:spPr>
          <a:xfrm>
            <a:off x="130919" y="136525"/>
            <a:ext cx="10782300" cy="18573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screenshot of a math problem&#10;&#10;Description automatically generated">
            <a:extLst>
              <a:ext uri="{FF2B5EF4-FFF2-40B4-BE49-F238E27FC236}">
                <a16:creationId xmlns:a16="http://schemas.microsoft.com/office/drawing/2014/main" id="{B8CBAFF9-6B5B-2203-D162-F9EDB66E24B8}"/>
              </a:ext>
            </a:extLst>
          </p:cNvPr>
          <p:cNvPicPr>
            <a:picLocks noChangeAspect="1"/>
          </p:cNvPicPr>
          <p:nvPr/>
        </p:nvPicPr>
        <p:blipFill>
          <a:blip r:embed="rId3"/>
          <a:stretch>
            <a:fillRect/>
          </a:stretch>
        </p:blipFill>
        <p:spPr>
          <a:xfrm>
            <a:off x="643467" y="1234355"/>
            <a:ext cx="10905066" cy="438928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2770E09-73FE-36B5-3B01-29B35439A078}"/>
              </a:ext>
            </a:extLst>
          </p:cNvPr>
          <p:cNvPicPr>
            <a:picLocks noChangeAspect="1"/>
          </p:cNvPicPr>
          <p:nvPr/>
        </p:nvPicPr>
        <p:blipFill>
          <a:blip r:embed="rId2"/>
          <a:stretch>
            <a:fillRect/>
          </a:stretch>
        </p:blipFill>
        <p:spPr>
          <a:xfrm>
            <a:off x="193526" y="136525"/>
            <a:ext cx="9843104" cy="4058654"/>
          </a:xfrm>
          <a:prstGeom prst="rect">
            <a:avLst/>
          </a:prstGeom>
        </p:spPr>
      </p:pic>
      <p:pic>
        <p:nvPicPr>
          <p:cNvPr id="6" name="Picture 5">
            <a:extLst>
              <a:ext uri="{FF2B5EF4-FFF2-40B4-BE49-F238E27FC236}">
                <a16:creationId xmlns:a16="http://schemas.microsoft.com/office/drawing/2014/main" id="{2D222D6E-3AD5-0058-5B64-DC44160C3938}"/>
              </a:ext>
            </a:extLst>
          </p:cNvPr>
          <p:cNvPicPr>
            <a:picLocks noChangeAspect="1"/>
          </p:cNvPicPr>
          <p:nvPr/>
        </p:nvPicPr>
        <p:blipFill>
          <a:blip r:embed="rId3"/>
          <a:stretch>
            <a:fillRect/>
          </a:stretch>
        </p:blipFill>
        <p:spPr>
          <a:xfrm>
            <a:off x="193526" y="4322082"/>
            <a:ext cx="3738284" cy="211523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8746094" cy="27392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Graph plane curves described by parametric equations by plotting points.</a:t>
            </a:r>
          </a:p>
          <a:p>
            <a:pPr marL="457200" indent="-457200">
              <a:buFont typeface="Arial" panose="020B0604020202020204" pitchFamily="34" charset="0"/>
              <a:buChar char="•"/>
            </a:pPr>
            <a:r>
              <a:rPr lang="en-US" sz="2800" dirty="0"/>
              <a:t>Graph parametric equations.</a:t>
            </a: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4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65200" y="965200"/>
            <a:ext cx="10261600" cy="3564869"/>
          </a:xfrm>
        </p:spPr>
        <p:txBody>
          <a:bodyPr vert="horz" lIns="91440" tIns="45720" rIns="91440" bIns="45720" rtlCol="0">
            <a:normAutofit/>
          </a:bodyPr>
          <a:lstStyle/>
          <a:p>
            <a:pPr algn="l"/>
            <a:r>
              <a:rPr lang="en-US" sz="4800" dirty="0">
                <a:ln w="22225">
                  <a:solidFill>
                    <a:schemeClr val="tx1"/>
                  </a:solidFill>
                  <a:miter lim="800000"/>
                </a:ln>
              </a:rPr>
              <a:t>10.7 Parametric Equations: Graphs</a:t>
            </a:r>
            <a:br>
              <a:rPr lang="en-US" sz="6300" b="1" dirty="0">
                <a:ln w="22225">
                  <a:solidFill>
                    <a:schemeClr val="tx1"/>
                  </a:solidFill>
                  <a:miter lim="800000"/>
                </a:ln>
                <a:noFill/>
              </a:rPr>
            </a:br>
            <a:br>
              <a:rPr lang="en-US" sz="6300" dirty="0">
                <a:ln w="22225">
                  <a:solidFill>
                    <a:schemeClr val="tx1"/>
                  </a:solidFill>
                  <a:miter lim="800000"/>
                </a:ln>
                <a:noFill/>
              </a:rPr>
            </a:br>
            <a:endParaRPr lang="en-US" sz="6300" dirty="0">
              <a:ln w="22225">
                <a:solidFill>
                  <a:schemeClr val="tx1"/>
                </a:solidFill>
                <a:miter lim="800000"/>
              </a:ln>
              <a:no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965201" y="6356350"/>
            <a:ext cx="6569446" cy="365125"/>
          </a:xfrm>
        </p:spPr>
        <p:txBody>
          <a:bodyPr vert="horz" lIns="91440" tIns="45720" rIns="91440" bIns="45720" rtlCol="0">
            <a:normAutofit/>
          </a:bodyPr>
          <a:lstStyle/>
          <a:p>
            <a:pPr marL="0" marR="0" lvl="0" indent="0" algn="l" defTabSz="457200" rtl="0" eaLnBrk="1" fontAlgn="auto" latinLnBrk="0" hangingPunct="1">
              <a:spcBef>
                <a:spcPts val="0"/>
              </a:spcBef>
              <a:spcAft>
                <a:spcPts val="600"/>
              </a:spcAft>
              <a:buClrTx/>
              <a:buSzTx/>
              <a:buFontTx/>
              <a:buNone/>
              <a:tabLst/>
              <a:defRPr/>
            </a:pPr>
            <a:r>
              <a:rPr kumimoji="0" lang="en-US" b="0" i="0" u="none" strike="noStrike" kern="1200" cap="all" spc="200" normalizeH="0" baseline="0" noProof="0">
                <a:ln>
                  <a:noFill/>
                </a:ln>
                <a:solidFill>
                  <a:schemeClr val="tx1"/>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2308324"/>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Graph plane curves described by parametric equations by plotting points.</a:t>
            </a:r>
          </a:p>
          <a:p>
            <a:pPr marL="457200" indent="-457200">
              <a:buFont typeface="Arial" panose="020B0604020202020204" pitchFamily="34" charset="0"/>
              <a:buChar char="•"/>
            </a:pPr>
            <a:r>
              <a:rPr lang="en-US" sz="2800" dirty="0"/>
              <a:t>Graph parametric equations.</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45392194-20D6-B054-887F-DF2D87693686}"/>
              </a:ext>
            </a:extLst>
          </p:cNvPr>
          <p:cNvPicPr>
            <a:picLocks noChangeAspect="1"/>
          </p:cNvPicPr>
          <p:nvPr/>
        </p:nvPicPr>
        <p:blipFill>
          <a:blip r:embed="rId3"/>
          <a:stretch>
            <a:fillRect/>
          </a:stretch>
        </p:blipFill>
        <p:spPr>
          <a:xfrm>
            <a:off x="643467" y="1956815"/>
            <a:ext cx="10905066" cy="294436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2877238-2EC1-C50B-2CC0-FAC59B59C038}"/>
              </a:ext>
            </a:extLst>
          </p:cNvPr>
          <p:cNvPicPr>
            <a:picLocks noChangeAspect="1"/>
          </p:cNvPicPr>
          <p:nvPr/>
        </p:nvPicPr>
        <p:blipFill>
          <a:blip r:embed="rId3"/>
          <a:stretch>
            <a:fillRect/>
          </a:stretch>
        </p:blipFill>
        <p:spPr>
          <a:xfrm>
            <a:off x="206148" y="136525"/>
            <a:ext cx="10734675" cy="22764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657E72C-901A-7CFF-BC06-F256E4ED0129}"/>
              </a:ext>
            </a:extLst>
          </p:cNvPr>
          <p:cNvPicPr>
            <a:picLocks noChangeAspect="1"/>
          </p:cNvPicPr>
          <p:nvPr/>
        </p:nvPicPr>
        <p:blipFill>
          <a:blip r:embed="rId2"/>
          <a:stretch>
            <a:fillRect/>
          </a:stretch>
        </p:blipFill>
        <p:spPr>
          <a:xfrm>
            <a:off x="176893" y="136525"/>
            <a:ext cx="10706100" cy="153352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D5F2B48-AC8C-87B5-B3E0-7FFBC08D0C9C}"/>
              </a:ext>
            </a:extLst>
          </p:cNvPr>
          <p:cNvPicPr>
            <a:picLocks noChangeAspect="1"/>
          </p:cNvPicPr>
          <p:nvPr/>
        </p:nvPicPr>
        <p:blipFill>
          <a:blip r:embed="rId2"/>
          <a:stretch>
            <a:fillRect/>
          </a:stretch>
        </p:blipFill>
        <p:spPr>
          <a:xfrm>
            <a:off x="202747" y="136525"/>
            <a:ext cx="10763250" cy="294322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34F94BD-31BB-F5BD-FC56-3F7F92D1316A}"/>
              </a:ext>
            </a:extLst>
          </p:cNvPr>
          <p:cNvPicPr>
            <a:picLocks noChangeAspect="1"/>
          </p:cNvPicPr>
          <p:nvPr/>
        </p:nvPicPr>
        <p:blipFill>
          <a:blip r:embed="rId2"/>
          <a:stretch>
            <a:fillRect/>
          </a:stretch>
        </p:blipFill>
        <p:spPr>
          <a:xfrm>
            <a:off x="135390" y="136525"/>
            <a:ext cx="10810875" cy="1571625"/>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58285AB-1919-A19F-289D-C93DA878ADDA}"/>
              </a:ext>
            </a:extLst>
          </p:cNvPr>
          <p:cNvPicPr>
            <a:picLocks noChangeAspect="1"/>
          </p:cNvPicPr>
          <p:nvPr/>
        </p:nvPicPr>
        <p:blipFill>
          <a:blip r:embed="rId2"/>
          <a:stretch>
            <a:fillRect/>
          </a:stretch>
        </p:blipFill>
        <p:spPr>
          <a:xfrm>
            <a:off x="159204" y="136525"/>
            <a:ext cx="10763250" cy="2552700"/>
          </a:xfrm>
          <a:prstGeom prst="rect">
            <a:avLst/>
          </a:prstGeom>
        </p:spPr>
      </p:pic>
    </p:spTree>
    <p:extLst>
      <p:ext uri="{BB962C8B-B14F-4D97-AF65-F5344CB8AC3E}">
        <p14:creationId xmlns:p14="http://schemas.microsoft.com/office/powerpoint/2010/main" val="2663773893"/>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283</TotalTime>
  <Words>475</Words>
  <Application>Microsoft Office PowerPoint</Application>
  <PresentationFormat>Widescreen</PresentationFormat>
  <Paragraphs>44</Paragraphs>
  <Slides>15</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Calibri Light</vt:lpstr>
      <vt:lpstr>Neue Helvetica W01</vt:lpstr>
      <vt:lpstr>Times New Roman</vt:lpstr>
      <vt:lpstr>Theme1</vt:lpstr>
      <vt:lpstr>1_Office Theme</vt:lpstr>
      <vt:lpstr>Office Theme</vt:lpstr>
      <vt:lpstr>Further Applications  of Trigonometry</vt:lpstr>
      <vt:lpstr>10.7 Parametric Equations: Graphs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28</cp:revision>
  <dcterms:created xsi:type="dcterms:W3CDTF">2023-11-15T21:12:55Z</dcterms:created>
  <dcterms:modified xsi:type="dcterms:W3CDTF">2024-09-03T20:21:05Z</dcterms:modified>
</cp:coreProperties>
</file>