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7"/>
  </p:notesMasterIdLst>
  <p:sldIdLst>
    <p:sldId id="257" r:id="rId4"/>
    <p:sldId id="370" r:id="rId5"/>
    <p:sldId id="281" r:id="rId6"/>
    <p:sldId id="282" r:id="rId7"/>
    <p:sldId id="332" r:id="rId8"/>
    <p:sldId id="334" r:id="rId9"/>
    <p:sldId id="335" r:id="rId10"/>
    <p:sldId id="337" r:id="rId11"/>
    <p:sldId id="338" r:id="rId12"/>
    <p:sldId id="340" r:id="rId13"/>
    <p:sldId id="341" r:id="rId14"/>
    <p:sldId id="342" r:id="rId15"/>
    <p:sldId id="343" r:id="rId16"/>
    <p:sldId id="346" r:id="rId17"/>
    <p:sldId id="347" r:id="rId18"/>
    <p:sldId id="350" r:id="rId19"/>
    <p:sldId id="348" r:id="rId20"/>
    <p:sldId id="351" r:id="rId21"/>
    <p:sldId id="353" r:id="rId22"/>
    <p:sldId id="354" r:id="rId23"/>
    <p:sldId id="356" r:id="rId24"/>
    <p:sldId id="271" r:id="rId25"/>
    <p:sldId id="32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069" autoAdjust="0"/>
  </p:normalViewPr>
  <p:slideViewPr>
    <p:cSldViewPr snapToGrid="0">
      <p:cViewPr varScale="1">
        <p:scale>
          <a:sx n="88" d="100"/>
          <a:sy n="88" d="100"/>
        </p:scale>
        <p:origin x="102"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9/3/2024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link: https://youtu.be/D_ReUSRRpd0 to watch a quick video on how to graph parametric equations using desmos.com/calculator.</a:t>
            </a:r>
          </a:p>
        </p:txBody>
      </p:sp>
      <p:sp>
        <p:nvSpPr>
          <p:cNvPr id="4" name="Slide Number Placeholder 3"/>
          <p:cNvSpPr>
            <a:spLocks noGrp="1"/>
          </p:cNvSpPr>
          <p:nvPr>
            <p:ph type="sldNum" sz="quarter" idx="5"/>
          </p:nvPr>
        </p:nvSpPr>
        <p:spPr/>
        <p:txBody>
          <a:bodyPr/>
          <a:lstStyle/>
          <a:p>
            <a:fld id="{0528CB4D-4FCA-45CA-9E57-054ECA30A29D}" type="slidenum">
              <a:rPr lang="en-US" smtClean="0"/>
              <a:t>21</a:t>
            </a:fld>
            <a:endParaRPr lang="en-US"/>
          </a:p>
        </p:txBody>
      </p:sp>
    </p:spTree>
    <p:extLst>
      <p:ext uri="{BB962C8B-B14F-4D97-AF65-F5344CB8AC3E}">
        <p14:creationId xmlns:p14="http://schemas.microsoft.com/office/powerpoint/2010/main" val="1634559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87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When we parameterize a curve, we are translating a single equation in two variables, such as </a:t>
            </a:r>
            <a:r>
              <a:rPr lang="en-US" b="0" i="0" u="none" strike="noStrike" dirty="0">
                <a:solidFill>
                  <a:srgbClr val="424242"/>
                </a:solidFill>
                <a:effectLst/>
                <a:highlight>
                  <a:srgbClr val="FFFFFF"/>
                </a:highlight>
                <a:latin typeface="MathJax_Math-italic"/>
              </a:rPr>
              <a:t>x</a:t>
            </a:r>
            <a:r>
              <a:rPr lang="en-US" b="0" i="0" u="none" strike="noStrike" dirty="0">
                <a:solidFill>
                  <a:srgbClr val="424242"/>
                </a:solidFill>
                <a:effectLst/>
                <a:highlight>
                  <a:srgbClr val="FFFFFF"/>
                </a:highlight>
                <a:latin typeface="Neue Helvetica W01"/>
              </a:rPr>
              <a:t>x</a:t>
            </a:r>
            <a:r>
              <a:rPr lang="en-US" b="0" i="0" dirty="0">
                <a:solidFill>
                  <a:srgbClr val="424242"/>
                </a:solidFill>
                <a:effectLst/>
                <a:highlight>
                  <a:srgbClr val="FFFFFF"/>
                </a:highlight>
                <a:latin typeface="Neue Helvetica W01"/>
              </a:rPr>
              <a:t> and </a:t>
            </a:r>
            <a:r>
              <a:rPr lang="en-US" b="0" i="0" u="none" strike="noStrike" dirty="0">
                <a:solidFill>
                  <a:srgbClr val="424242"/>
                </a:solidFill>
                <a:effectLst/>
                <a:highlight>
                  <a:srgbClr val="FFFFFF"/>
                </a:highlight>
                <a:latin typeface="MathJax_Math-italic"/>
              </a:rPr>
              <a:t>y</a:t>
            </a:r>
            <a:r>
              <a:rPr lang="en-US" b="0" i="0" u="none" strike="noStrike" dirty="0">
                <a:solidFill>
                  <a:srgbClr val="424242"/>
                </a:solidFill>
                <a:effectLst/>
                <a:highlight>
                  <a:srgbClr val="FFFFFF"/>
                </a:highlight>
                <a:latin typeface="MathJax_Main"/>
              </a:rPr>
              <a:t> ,</a:t>
            </a:r>
            <a:r>
              <a:rPr lang="en-US" b="0" i="0" u="none" strike="noStrike" dirty="0">
                <a:solidFill>
                  <a:srgbClr val="424242"/>
                </a:solidFill>
                <a:effectLst/>
                <a:highlight>
                  <a:srgbClr val="FFFFFF"/>
                </a:highlight>
                <a:latin typeface="Neue Helvetica W01"/>
              </a:rPr>
              <a:t>y ,</a:t>
            </a:r>
            <a:r>
              <a:rPr lang="en-US" b="0" i="0" dirty="0">
                <a:solidFill>
                  <a:srgbClr val="424242"/>
                </a:solidFill>
                <a:effectLst/>
                <a:highlight>
                  <a:srgbClr val="FFFFFF"/>
                </a:highlight>
                <a:latin typeface="Neue Helvetica W01"/>
              </a:rPr>
              <a:t> into an equivalent pair of equations in three variables, </a:t>
            </a:r>
            <a:r>
              <a:rPr lang="en-US" b="0" i="0" u="none" strike="noStrike" dirty="0" err="1">
                <a:solidFill>
                  <a:srgbClr val="424242"/>
                </a:solidFill>
                <a:effectLst/>
                <a:highlight>
                  <a:srgbClr val="FFFFFF"/>
                </a:highlight>
                <a:latin typeface="MathJax_Math-italic"/>
              </a:rPr>
              <a:t>x</a:t>
            </a:r>
            <a:r>
              <a:rPr lang="en-US" b="0" i="0" u="none" strike="noStrike" dirty="0" err="1">
                <a:solidFill>
                  <a:srgbClr val="424242"/>
                </a:solidFill>
                <a:effectLst/>
                <a:highlight>
                  <a:srgbClr val="FFFFFF"/>
                </a:highlight>
                <a:latin typeface="MathJax_Main"/>
              </a:rPr>
              <a:t>,</a:t>
            </a:r>
            <a:r>
              <a:rPr lang="en-US" b="0" i="0" u="none" strike="noStrike" dirty="0" err="1">
                <a:solidFill>
                  <a:srgbClr val="424242"/>
                </a:solidFill>
                <a:effectLst/>
                <a:highlight>
                  <a:srgbClr val="FFFFFF"/>
                </a:highlight>
                <a:latin typeface="MathJax_Math-italic"/>
              </a:rPr>
              <a:t>y</a:t>
            </a:r>
            <a:r>
              <a:rPr lang="en-US" b="0" i="0" u="none" strike="noStrike" dirty="0" err="1">
                <a:solidFill>
                  <a:srgbClr val="424242"/>
                </a:solidFill>
                <a:effectLst/>
                <a:highlight>
                  <a:srgbClr val="FFFFFF"/>
                </a:highlight>
                <a:latin typeface="MathJax_Main"/>
              </a:rPr>
              <a:t>,</a:t>
            </a:r>
            <a:r>
              <a:rPr lang="en-US" b="0" i="0" u="none" strike="noStrike" dirty="0" err="1">
                <a:solidFill>
                  <a:srgbClr val="424242"/>
                </a:solidFill>
                <a:effectLst/>
                <a:highlight>
                  <a:srgbClr val="FFFFFF"/>
                </a:highlight>
                <a:latin typeface="Neue Helvetica W01"/>
              </a:rPr>
              <a:t>x,y</a:t>
            </a:r>
            <a:r>
              <a:rPr lang="en-US" b="0" i="0" u="none" strike="noStrike" dirty="0">
                <a:solidFill>
                  <a:srgbClr val="424242"/>
                </a:solidFill>
                <a:effectLst/>
                <a:highlight>
                  <a:srgbClr val="FFFFFF"/>
                </a:highlight>
                <a:latin typeface="Neue Helvetica W01"/>
              </a:rPr>
              <a:t>,</a:t>
            </a:r>
            <a:r>
              <a:rPr lang="en-US" b="0" i="0" dirty="0">
                <a:solidFill>
                  <a:srgbClr val="424242"/>
                </a:solidFill>
                <a:effectLst/>
                <a:highlight>
                  <a:srgbClr val="FFFFFF"/>
                </a:highlight>
                <a:latin typeface="Neue Helvetica W01"/>
              </a:rPr>
              <a:t> and </a:t>
            </a:r>
            <a:r>
              <a:rPr lang="en-US" b="0" i="0" u="none" strike="noStrike" dirty="0">
                <a:solidFill>
                  <a:srgbClr val="424242"/>
                </a:solidFill>
                <a:effectLst/>
                <a:highlight>
                  <a:srgbClr val="FFFFFF"/>
                </a:highlight>
                <a:latin typeface="MathJax_Math-italic"/>
              </a:rPr>
              <a:t>t</a:t>
            </a:r>
            <a:r>
              <a:rPr lang="en-US" b="0" i="0" u="none" strike="noStrike" dirty="0">
                <a:solidFill>
                  <a:srgbClr val="424242"/>
                </a:solidFill>
                <a:effectLst/>
                <a:highlight>
                  <a:srgbClr val="FFFFFF"/>
                </a:highlight>
                <a:latin typeface="MathJax_Main"/>
              </a:rPr>
              <a:t>.</a:t>
            </a:r>
            <a:r>
              <a:rPr lang="en-US" b="0" i="0" u="none" strike="noStrike" dirty="0">
                <a:solidFill>
                  <a:srgbClr val="424242"/>
                </a:solidFill>
                <a:effectLst/>
                <a:highlight>
                  <a:srgbClr val="FFFFFF"/>
                </a:highlight>
                <a:latin typeface="Neue Helvetica W01"/>
              </a:rPr>
              <a:t>t.</a:t>
            </a:r>
            <a:r>
              <a:rPr lang="en-US" b="0" i="0" dirty="0">
                <a:solidFill>
                  <a:srgbClr val="424242"/>
                </a:solidFill>
                <a:effectLst/>
                <a:highlight>
                  <a:srgbClr val="FFFFFF"/>
                </a:highlight>
                <a:latin typeface="Neue Helvetica W01"/>
              </a:rPr>
              <a:t> One of the reasons we parameterize a curve is because the parametric equations yield more information: specifically, the direction of the object’s motion over time.</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5</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In many cases, we may have a pair of parametric equations but find that it is simpler to draw a curve if the equation involves only two variables, such as </a:t>
            </a:r>
            <a:r>
              <a:rPr lang="en-US" b="0" i="0" u="none" strike="noStrike" dirty="0">
                <a:solidFill>
                  <a:srgbClr val="424242"/>
                </a:solidFill>
                <a:effectLst/>
                <a:highlight>
                  <a:srgbClr val="FFFFFF"/>
                </a:highlight>
                <a:latin typeface="MathJax_Math-italic"/>
              </a:rPr>
              <a:t>x</a:t>
            </a:r>
            <a:r>
              <a:rPr lang="en-US" b="0" i="0" dirty="0">
                <a:solidFill>
                  <a:srgbClr val="424242"/>
                </a:solidFill>
                <a:effectLst/>
                <a:highlight>
                  <a:srgbClr val="FFFFFF"/>
                </a:highlight>
                <a:latin typeface="Neue Helvetica W01"/>
              </a:rPr>
              <a:t> and </a:t>
            </a:r>
            <a:r>
              <a:rPr lang="en-US" b="0" i="0" u="none" strike="noStrike" dirty="0">
                <a:solidFill>
                  <a:srgbClr val="424242"/>
                </a:solidFill>
                <a:effectLst/>
                <a:highlight>
                  <a:srgbClr val="FFFFFF"/>
                </a:highlight>
                <a:latin typeface="MathJax_Math-italic"/>
              </a:rPr>
              <a:t>y</a:t>
            </a:r>
            <a:r>
              <a:rPr lang="en-US" b="0" i="0" u="none" strike="noStrike" dirty="0">
                <a:solidFill>
                  <a:srgbClr val="424242"/>
                </a:solidFill>
                <a:effectLst/>
                <a:highlight>
                  <a:srgbClr val="FFFFFF"/>
                </a:highlight>
                <a:latin typeface="MathJax_Main"/>
              </a:rPr>
              <a:t>.</a:t>
            </a:r>
            <a:r>
              <a:rPr lang="en-US" b="0" i="0" dirty="0">
                <a:solidFill>
                  <a:srgbClr val="424242"/>
                </a:solidFill>
                <a:effectLst/>
                <a:highlight>
                  <a:srgbClr val="FFFFFF"/>
                </a:highlight>
                <a:latin typeface="Neue Helvetica W01"/>
              </a:rPr>
              <a:t> Eliminating the parameter is a method that may make graphing some curves easier. For polynomial, exponential, or logarithmic equations expressed as two parametric equations, we choose the equation that is most easily manipulated and solve for </a:t>
            </a:r>
            <a:r>
              <a:rPr lang="en-US" b="0" i="0" u="none" strike="noStrike" dirty="0">
                <a:solidFill>
                  <a:srgbClr val="424242"/>
                </a:solidFill>
                <a:effectLst/>
                <a:highlight>
                  <a:srgbClr val="FFFFFF"/>
                </a:highlight>
                <a:latin typeface="MathJax_Math-italic"/>
              </a:rPr>
              <a:t>t</a:t>
            </a:r>
            <a:r>
              <a:rPr lang="en-US" b="0" i="0" u="none" strike="noStrike" dirty="0">
                <a:solidFill>
                  <a:srgbClr val="424242"/>
                </a:solidFill>
                <a:effectLst/>
                <a:highlight>
                  <a:srgbClr val="FFFFFF"/>
                </a:highlight>
                <a:latin typeface="Neue Helvetica W01"/>
              </a:rPr>
              <a:t>.</a:t>
            </a:r>
            <a:r>
              <a:rPr lang="en-US" b="0" i="0" dirty="0">
                <a:solidFill>
                  <a:srgbClr val="424242"/>
                </a:solidFill>
                <a:effectLst/>
                <a:highlight>
                  <a:srgbClr val="FFFFFF"/>
                </a:highlight>
                <a:latin typeface="Neue Helvetica W01"/>
              </a:rPr>
              <a:t> We substitute the resulting expression for </a:t>
            </a:r>
            <a:r>
              <a:rPr lang="en-US" b="0" i="0" u="none" strike="noStrike" dirty="0">
                <a:solidFill>
                  <a:srgbClr val="424242"/>
                </a:solidFill>
                <a:effectLst/>
                <a:highlight>
                  <a:srgbClr val="FFFFFF"/>
                </a:highlight>
                <a:latin typeface="MathJax_Math-italic"/>
              </a:rPr>
              <a:t>t</a:t>
            </a:r>
            <a:r>
              <a:rPr lang="en-US" b="0" i="0" dirty="0">
                <a:solidFill>
                  <a:srgbClr val="424242"/>
                </a:solidFill>
                <a:effectLst/>
                <a:highlight>
                  <a:srgbClr val="FFFFFF"/>
                </a:highlight>
                <a:latin typeface="Neue Helvetica W01"/>
              </a:rPr>
              <a:t> into the second equation. This gives one equation in </a:t>
            </a:r>
            <a:r>
              <a:rPr lang="en-US" b="0" i="0" u="none" strike="noStrike" dirty="0">
                <a:solidFill>
                  <a:srgbClr val="424242"/>
                </a:solidFill>
                <a:effectLst/>
                <a:highlight>
                  <a:srgbClr val="FFFFFF"/>
                </a:highlight>
                <a:latin typeface="MathJax_Math-italic"/>
              </a:rPr>
              <a:t>x</a:t>
            </a:r>
            <a:r>
              <a:rPr lang="en-US" b="0" i="0" dirty="0">
                <a:solidFill>
                  <a:srgbClr val="424242"/>
                </a:solidFill>
                <a:effectLst/>
                <a:highlight>
                  <a:srgbClr val="FFFFFF"/>
                </a:highlight>
                <a:latin typeface="Neue Helvetica W01"/>
              </a:rPr>
              <a:t> and </a:t>
            </a:r>
            <a:r>
              <a:rPr lang="en-US" b="0" i="0" u="none" strike="noStrike" dirty="0">
                <a:solidFill>
                  <a:srgbClr val="424242"/>
                </a:solidFill>
                <a:effectLst/>
                <a:highlight>
                  <a:srgbClr val="FFFFFF"/>
                </a:highlight>
                <a:latin typeface="MathJax_Math-italic"/>
              </a:rPr>
              <a:t>y</a:t>
            </a:r>
            <a:r>
              <a:rPr lang="en-US" b="0" i="0" u="none" strike="noStrike" dirty="0">
                <a:solidFill>
                  <a:srgbClr val="424242"/>
                </a:solidFill>
                <a:effectLst/>
                <a:highlight>
                  <a:srgbClr val="FFFFFF"/>
                </a:highlight>
                <a:latin typeface="MathJax_Main"/>
              </a:rPr>
              <a:t>.</a:t>
            </a:r>
            <a:br>
              <a:rPr lang="en-US" dirty="0"/>
            </a:b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10</a:t>
            </a:fld>
            <a:endParaRPr lang="en-US"/>
          </a:p>
        </p:txBody>
      </p:sp>
    </p:spTree>
    <p:extLst>
      <p:ext uri="{BB962C8B-B14F-4D97-AF65-F5344CB8AC3E}">
        <p14:creationId xmlns:p14="http://schemas.microsoft.com/office/powerpoint/2010/main" val="3219514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Eliminating the parameter from trigonometric equations is a straightforward substitution. We can use a few of the familiar trigonometric identities and the Pythagorean Theorem.</a:t>
            </a:r>
          </a:p>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15</a:t>
            </a:fld>
            <a:endParaRPr lang="en-US"/>
          </a:p>
        </p:txBody>
      </p:sp>
    </p:spTree>
    <p:extLst>
      <p:ext uri="{BB962C8B-B14F-4D97-AF65-F5344CB8AC3E}">
        <p14:creationId xmlns:p14="http://schemas.microsoft.com/office/powerpoint/2010/main" val="3317861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When we are given a set of parametric equations and need to find an equivalent Cartesian equation, we are essentially “eliminating the parameter.” However, there are various methods we can use to rewrite a set of parametric equations as a Cartesian equation. The simplest method is to solve one equation for the parameter and then substitute for the parameter in the other equation.</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18</a:t>
            </a:fld>
            <a:endParaRPr lang="en-US"/>
          </a:p>
        </p:txBody>
      </p:sp>
    </p:spTree>
    <p:extLst>
      <p:ext uri="{BB962C8B-B14F-4D97-AF65-F5344CB8AC3E}">
        <p14:creationId xmlns:p14="http://schemas.microsoft.com/office/powerpoint/2010/main" val="2811008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Notice that for Example 8 and Try It #6, there is only one rectangular equation. However, if we are given a rectangular equation and asked to find equivalent </a:t>
            </a:r>
            <a:r>
              <a:rPr lang="en-US" dirty="0" err="1"/>
              <a:t>paramentric</a:t>
            </a:r>
            <a:r>
              <a:rPr lang="en-US" dirty="0"/>
              <a:t> equations, there are multiple possibilities.</a:t>
            </a:r>
          </a:p>
        </p:txBody>
      </p:sp>
      <p:sp>
        <p:nvSpPr>
          <p:cNvPr id="4" name="Slide Number Placeholder 3"/>
          <p:cNvSpPr>
            <a:spLocks noGrp="1"/>
          </p:cNvSpPr>
          <p:nvPr>
            <p:ph type="sldNum" sz="quarter" idx="5"/>
          </p:nvPr>
        </p:nvSpPr>
        <p:spPr/>
        <p:txBody>
          <a:bodyPr/>
          <a:lstStyle/>
          <a:p>
            <a:fld id="{0528CB4D-4FCA-45CA-9E57-054ECA30A29D}" type="slidenum">
              <a:rPr lang="en-US" smtClean="0"/>
              <a:t>19</a:t>
            </a:fld>
            <a:endParaRPr lang="en-US"/>
          </a:p>
        </p:txBody>
      </p:sp>
    </p:spTree>
    <p:extLst>
      <p:ext uri="{BB962C8B-B14F-4D97-AF65-F5344CB8AC3E}">
        <p14:creationId xmlns:p14="http://schemas.microsoft.com/office/powerpoint/2010/main" val="473857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try t=x. Then try t=x+3. Can you think of another substitution to find a set of parametric equations? Verify your set of parametric equations are equivalent by graphing.</a:t>
            </a:r>
          </a:p>
        </p:txBody>
      </p:sp>
      <p:sp>
        <p:nvSpPr>
          <p:cNvPr id="4" name="Slide Number Placeholder 3"/>
          <p:cNvSpPr>
            <a:spLocks noGrp="1"/>
          </p:cNvSpPr>
          <p:nvPr>
            <p:ph type="sldNum" sz="quarter" idx="5"/>
          </p:nvPr>
        </p:nvSpPr>
        <p:spPr/>
        <p:txBody>
          <a:bodyPr/>
          <a:lstStyle/>
          <a:p>
            <a:fld id="{0528CB4D-4FCA-45CA-9E57-054ECA30A29D}" type="slidenum">
              <a:rPr lang="en-US" smtClean="0"/>
              <a:t>20</a:t>
            </a:fld>
            <a:endParaRPr lang="en-US"/>
          </a:p>
        </p:txBody>
      </p:sp>
    </p:spTree>
    <p:extLst>
      <p:ext uri="{BB962C8B-B14F-4D97-AF65-F5344CB8AC3E}">
        <p14:creationId xmlns:p14="http://schemas.microsoft.com/office/powerpoint/2010/main" val="6656606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9/3/2024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9/3/2024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9/3/2024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9/3/2024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9/3/2024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9/3/2024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9/3/2024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9/3/2024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9/3/2024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9/3/2024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3" Type="http://schemas.openxmlformats.org/officeDocument/2006/relationships/hyperlink" Target="https://youtu.be/D_ReUSRRpd0" TargetMode="External"/><Relationship Id="rId2" Type="http://schemas.openxmlformats.org/officeDocument/2006/relationships/notesSlide" Target="../notesSlides/notesSlide10.xml"/><Relationship Id="rId1" Type="http://schemas.openxmlformats.org/officeDocument/2006/relationships/slideLayout" Target="../slideLayouts/slideLayout29.xm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7352"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Further Applications</a:t>
            </a:r>
            <a:br>
              <a:rPr lang="en-US" sz="5400" dirty="0"/>
            </a:br>
            <a:r>
              <a:rPr lang="en-US" sz="5400" dirty="0"/>
              <a:t> of Trigonometry</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10</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D2E68D0-EDC7-F5E9-936B-315D742F0B6C}"/>
              </a:ext>
            </a:extLst>
          </p:cNvPr>
          <p:cNvPicPr>
            <a:picLocks noChangeAspect="1"/>
          </p:cNvPicPr>
          <p:nvPr/>
        </p:nvPicPr>
        <p:blipFill>
          <a:blip r:embed="rId3"/>
          <a:stretch>
            <a:fillRect/>
          </a:stretch>
        </p:blipFill>
        <p:spPr>
          <a:xfrm>
            <a:off x="195262" y="136525"/>
            <a:ext cx="10887075" cy="2257425"/>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267052A-4015-DAB8-6DA1-BD341415D8B2}"/>
              </a:ext>
            </a:extLst>
          </p:cNvPr>
          <p:cNvPicPr>
            <a:picLocks noChangeAspect="1"/>
          </p:cNvPicPr>
          <p:nvPr/>
        </p:nvPicPr>
        <p:blipFill>
          <a:blip r:embed="rId2"/>
          <a:stretch>
            <a:fillRect/>
          </a:stretch>
        </p:blipFill>
        <p:spPr>
          <a:xfrm>
            <a:off x="424759" y="297185"/>
            <a:ext cx="10753725" cy="2724150"/>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EE864E7-FFFA-82F1-699E-C913065D721F}"/>
              </a:ext>
            </a:extLst>
          </p:cNvPr>
          <p:cNvPicPr>
            <a:picLocks noChangeAspect="1"/>
          </p:cNvPicPr>
          <p:nvPr/>
        </p:nvPicPr>
        <p:blipFill>
          <a:blip r:embed="rId2"/>
          <a:stretch>
            <a:fillRect/>
          </a:stretch>
        </p:blipFill>
        <p:spPr>
          <a:xfrm>
            <a:off x="221116" y="136525"/>
            <a:ext cx="10791825" cy="2000250"/>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713BED5-D54B-DD7F-9A16-CD79E66F506B}"/>
              </a:ext>
            </a:extLst>
          </p:cNvPr>
          <p:cNvPicPr>
            <a:picLocks noChangeAspect="1"/>
          </p:cNvPicPr>
          <p:nvPr/>
        </p:nvPicPr>
        <p:blipFill>
          <a:blip r:embed="rId2"/>
          <a:stretch>
            <a:fillRect/>
          </a:stretch>
        </p:blipFill>
        <p:spPr>
          <a:xfrm>
            <a:off x="163286" y="136525"/>
            <a:ext cx="10820400" cy="1990725"/>
          </a:xfrm>
          <a:prstGeom prst="rect">
            <a:avLst/>
          </a:prstGeom>
        </p:spPr>
      </p:pic>
    </p:spTree>
    <p:extLst>
      <p:ext uri="{BB962C8B-B14F-4D97-AF65-F5344CB8AC3E}">
        <p14:creationId xmlns:p14="http://schemas.microsoft.com/office/powerpoint/2010/main" val="3381956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755567BB-CC37-2B78-F8EB-29B6D7EF0ED1}"/>
              </a:ext>
            </a:extLst>
          </p:cNvPr>
          <p:cNvPicPr>
            <a:picLocks noChangeAspect="1"/>
          </p:cNvPicPr>
          <p:nvPr/>
        </p:nvPicPr>
        <p:blipFill>
          <a:blip r:embed="rId2"/>
          <a:stretch>
            <a:fillRect/>
          </a:stretch>
        </p:blipFill>
        <p:spPr>
          <a:xfrm>
            <a:off x="125185" y="0"/>
            <a:ext cx="10896600" cy="2524125"/>
          </a:xfrm>
          <a:prstGeom prst="rect">
            <a:avLst/>
          </a:prstGeom>
        </p:spPr>
      </p:pic>
    </p:spTree>
    <p:extLst>
      <p:ext uri="{BB962C8B-B14F-4D97-AF65-F5344CB8AC3E}">
        <p14:creationId xmlns:p14="http://schemas.microsoft.com/office/powerpoint/2010/main" val="1437352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
        <p:nvSpPr>
          <p:cNvPr id="4" name="TextBox 3">
            <a:extLst>
              <a:ext uri="{FF2B5EF4-FFF2-40B4-BE49-F238E27FC236}">
                <a16:creationId xmlns:a16="http://schemas.microsoft.com/office/drawing/2014/main" id="{4ED51047-3A2E-9E64-9E48-BC49EB9735AF}"/>
              </a:ext>
            </a:extLst>
          </p:cNvPr>
          <p:cNvSpPr txBox="1"/>
          <p:nvPr/>
        </p:nvSpPr>
        <p:spPr>
          <a:xfrm>
            <a:off x="421531" y="523381"/>
            <a:ext cx="9948153" cy="1077218"/>
          </a:xfrm>
          <a:prstGeom prst="rect">
            <a:avLst/>
          </a:prstGeom>
          <a:noFill/>
        </p:spPr>
        <p:txBody>
          <a:bodyPr wrap="square">
            <a:spAutoFit/>
          </a:bodyPr>
          <a:lstStyle/>
          <a:p>
            <a:r>
              <a:rPr lang="en-US" sz="3200" dirty="0"/>
              <a:t>Eliminating the Parameter from Trigonometric Equations</a:t>
            </a:r>
          </a:p>
          <a:p>
            <a:endParaRPr lang="en-US" sz="3200" dirty="0"/>
          </a:p>
        </p:txBody>
      </p:sp>
      <p:pic>
        <p:nvPicPr>
          <p:cNvPr id="6" name="Picture 5">
            <a:extLst>
              <a:ext uri="{FF2B5EF4-FFF2-40B4-BE49-F238E27FC236}">
                <a16:creationId xmlns:a16="http://schemas.microsoft.com/office/drawing/2014/main" id="{EB1972E4-7B7D-E9CE-961E-475799D85037}"/>
              </a:ext>
            </a:extLst>
          </p:cNvPr>
          <p:cNvPicPr>
            <a:picLocks noChangeAspect="1"/>
          </p:cNvPicPr>
          <p:nvPr/>
        </p:nvPicPr>
        <p:blipFill>
          <a:blip r:embed="rId3"/>
          <a:stretch>
            <a:fillRect/>
          </a:stretch>
        </p:blipFill>
        <p:spPr>
          <a:xfrm>
            <a:off x="1049111" y="1284514"/>
            <a:ext cx="7104289" cy="4942114"/>
          </a:xfrm>
          <a:prstGeom prst="rect">
            <a:avLst/>
          </a:prstGeom>
        </p:spPr>
      </p:pic>
    </p:spTree>
    <p:extLst>
      <p:ext uri="{BB962C8B-B14F-4D97-AF65-F5344CB8AC3E}">
        <p14:creationId xmlns:p14="http://schemas.microsoft.com/office/powerpoint/2010/main" val="1248347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7F34EB2F-B651-29D6-9863-C5AF4D4E1E11}"/>
              </a:ext>
            </a:extLst>
          </p:cNvPr>
          <p:cNvPicPr>
            <a:picLocks noChangeAspect="1"/>
          </p:cNvPicPr>
          <p:nvPr/>
        </p:nvPicPr>
        <p:blipFill>
          <a:blip r:embed="rId2"/>
          <a:stretch>
            <a:fillRect/>
          </a:stretch>
        </p:blipFill>
        <p:spPr>
          <a:xfrm>
            <a:off x="213632" y="136525"/>
            <a:ext cx="10763250" cy="3533775"/>
          </a:xfrm>
          <a:prstGeom prst="rect">
            <a:avLst/>
          </a:prstGeom>
        </p:spPr>
      </p:pic>
    </p:spTree>
    <p:extLst>
      <p:ext uri="{BB962C8B-B14F-4D97-AF65-F5344CB8AC3E}">
        <p14:creationId xmlns:p14="http://schemas.microsoft.com/office/powerpoint/2010/main" val="1677728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E332508-E627-B9BB-4297-14B1C34F0F6D}"/>
              </a:ext>
            </a:extLst>
          </p:cNvPr>
          <p:cNvPicPr>
            <a:picLocks noChangeAspect="1"/>
          </p:cNvPicPr>
          <p:nvPr/>
        </p:nvPicPr>
        <p:blipFill>
          <a:blip r:embed="rId2"/>
          <a:stretch>
            <a:fillRect/>
          </a:stretch>
        </p:blipFill>
        <p:spPr>
          <a:xfrm>
            <a:off x="299357" y="136525"/>
            <a:ext cx="10744200" cy="1885950"/>
          </a:xfrm>
          <a:prstGeom prst="rect">
            <a:avLst/>
          </a:prstGeom>
        </p:spPr>
      </p:pic>
    </p:spTree>
    <p:extLst>
      <p:ext uri="{BB962C8B-B14F-4D97-AF65-F5344CB8AC3E}">
        <p14:creationId xmlns:p14="http://schemas.microsoft.com/office/powerpoint/2010/main" val="707031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D6101635-EBA6-EB6F-0EEA-702A6D74594B}"/>
              </a:ext>
            </a:extLst>
          </p:cNvPr>
          <p:cNvPicPr>
            <a:picLocks noChangeAspect="1"/>
          </p:cNvPicPr>
          <p:nvPr/>
        </p:nvPicPr>
        <p:blipFill>
          <a:blip r:embed="rId3"/>
          <a:stretch>
            <a:fillRect/>
          </a:stretch>
        </p:blipFill>
        <p:spPr>
          <a:xfrm>
            <a:off x="124404" y="136525"/>
            <a:ext cx="10801350" cy="3267075"/>
          </a:xfrm>
          <a:prstGeom prst="rect">
            <a:avLst/>
          </a:prstGeom>
        </p:spPr>
      </p:pic>
    </p:spTree>
    <p:extLst>
      <p:ext uri="{BB962C8B-B14F-4D97-AF65-F5344CB8AC3E}">
        <p14:creationId xmlns:p14="http://schemas.microsoft.com/office/powerpoint/2010/main" val="3510173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2C4AB18C-F176-27B2-C26B-61789F3C1B44}"/>
              </a:ext>
            </a:extLst>
          </p:cNvPr>
          <p:cNvPicPr>
            <a:picLocks noChangeAspect="1"/>
          </p:cNvPicPr>
          <p:nvPr/>
        </p:nvPicPr>
        <p:blipFill>
          <a:blip r:embed="rId3"/>
          <a:stretch>
            <a:fillRect/>
          </a:stretch>
        </p:blipFill>
        <p:spPr>
          <a:xfrm>
            <a:off x="297996" y="136525"/>
            <a:ext cx="10725150" cy="1524000"/>
          </a:xfrm>
          <a:prstGeom prst="rect">
            <a:avLst/>
          </a:prstGeom>
        </p:spPr>
      </p:pic>
    </p:spTree>
    <p:extLst>
      <p:ext uri="{BB962C8B-B14F-4D97-AF65-F5344CB8AC3E}">
        <p14:creationId xmlns:p14="http://schemas.microsoft.com/office/powerpoint/2010/main" val="3846902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40000"/>
          </a:blip>
          <a:srcRect t="15730"/>
          <a:stretch/>
        </p:blipFill>
        <p:spPr>
          <a:xfrm>
            <a:off x="20" y="1"/>
            <a:ext cx="12191980" cy="6857999"/>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65201" y="1636409"/>
            <a:ext cx="10261600" cy="2128196"/>
          </a:xfrm>
        </p:spPr>
        <p:txBody>
          <a:bodyPr vert="horz" lIns="91440" tIns="45720" rIns="91440" bIns="45720" rtlCol="0">
            <a:normAutofit/>
          </a:bodyPr>
          <a:lstStyle/>
          <a:p>
            <a:pPr algn="l"/>
            <a:r>
              <a:rPr lang="en-US" sz="4800" b="1" dirty="0"/>
              <a:t>10.6 Parametric Equations</a:t>
            </a:r>
            <a:br>
              <a:rPr lang="en-US" b="1" dirty="0"/>
            </a:br>
            <a:endParaRPr lang="en-US" sz="6300" dirty="0">
              <a:ln w="22225">
                <a:solidFill>
                  <a:schemeClr val="tx1"/>
                </a:solidFill>
                <a:miter lim="800000"/>
              </a:ln>
              <a:noFill/>
            </a:endParaRP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965201" y="6356350"/>
            <a:ext cx="6569446" cy="365125"/>
          </a:xfrm>
        </p:spPr>
        <p:txBody>
          <a:bodyPr vert="horz" lIns="91440" tIns="45720" rIns="91440" bIns="45720" rtlCol="0">
            <a:normAutofit/>
          </a:bodyPr>
          <a:lstStyle/>
          <a:p>
            <a:pPr marL="0" marR="0" lvl="0" indent="0" algn="l" defTabSz="457200" rtl="0" eaLnBrk="1" fontAlgn="auto" latinLnBrk="0" hangingPunct="1">
              <a:spcBef>
                <a:spcPts val="0"/>
              </a:spcBef>
              <a:spcAft>
                <a:spcPts val="600"/>
              </a:spcAft>
              <a:buClrTx/>
              <a:buSzTx/>
              <a:buFontTx/>
              <a:buNone/>
              <a:tabLst/>
              <a:defRPr/>
            </a:pPr>
            <a:r>
              <a:rPr kumimoji="0" lang="en-US" b="0" i="0" u="none" strike="noStrike" kern="1200" cap="all" spc="200" normalizeH="0" baseline="0" noProof="0">
                <a:ln>
                  <a:noFill/>
                </a:ln>
                <a:solidFill>
                  <a:schemeClr val="tx1"/>
                </a:solidFill>
                <a:effectLst/>
                <a:uLnTx/>
                <a:uFillTx/>
                <a:latin typeface="Calibri" panose="020F0502020204030204"/>
                <a:ea typeface="+mn-ea"/>
                <a:cs typeface="+mn-cs"/>
              </a:rPr>
              <a:t>https://openstax.org/details/books/algebra-and-trigonometry-2e</a:t>
            </a:r>
          </a:p>
        </p:txBody>
      </p:sp>
    </p:spTree>
    <p:extLst>
      <p:ext uri="{BB962C8B-B14F-4D97-AF65-F5344CB8AC3E}">
        <p14:creationId xmlns:p14="http://schemas.microsoft.com/office/powerpoint/2010/main" val="25637117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3B59D79B-E56D-4D1A-8E27-E0053AB88EE5}"/>
              </a:ext>
            </a:extLst>
          </p:cNvPr>
          <p:cNvPicPr>
            <a:picLocks noChangeAspect="1"/>
          </p:cNvPicPr>
          <p:nvPr/>
        </p:nvPicPr>
        <p:blipFill>
          <a:blip r:embed="rId3"/>
          <a:stretch>
            <a:fillRect/>
          </a:stretch>
        </p:blipFill>
        <p:spPr>
          <a:xfrm>
            <a:off x="281668" y="136525"/>
            <a:ext cx="10801350" cy="2286000"/>
          </a:xfrm>
          <a:prstGeom prst="rect">
            <a:avLst/>
          </a:prstGeom>
        </p:spPr>
      </p:pic>
    </p:spTree>
    <p:extLst>
      <p:ext uri="{BB962C8B-B14F-4D97-AF65-F5344CB8AC3E}">
        <p14:creationId xmlns:p14="http://schemas.microsoft.com/office/powerpoint/2010/main" val="2432821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sp>
        <p:nvSpPr>
          <p:cNvPr id="4" name="TextBox 3">
            <a:extLst>
              <a:ext uri="{FF2B5EF4-FFF2-40B4-BE49-F238E27FC236}">
                <a16:creationId xmlns:a16="http://schemas.microsoft.com/office/drawing/2014/main" id="{064160A4-972E-C256-5DDE-8D72E53A39C0}"/>
              </a:ext>
            </a:extLst>
          </p:cNvPr>
          <p:cNvSpPr txBox="1"/>
          <p:nvPr/>
        </p:nvSpPr>
        <p:spPr>
          <a:xfrm>
            <a:off x="3070582" y="5160220"/>
            <a:ext cx="7030666" cy="646331"/>
          </a:xfrm>
          <a:prstGeom prst="rect">
            <a:avLst/>
          </a:prstGeom>
          <a:noFill/>
        </p:spPr>
        <p:txBody>
          <a:bodyPr wrap="square">
            <a:spAutoFit/>
          </a:bodyPr>
          <a:lstStyle/>
          <a:p>
            <a:r>
              <a:rPr lang="en-US" sz="3600" dirty="0">
                <a:hlinkClick r:id="rId3"/>
              </a:rPr>
              <a:t>https://youtu.be/D_ReUSRRpd0</a:t>
            </a:r>
            <a:endParaRPr lang="en-US" sz="3600" dirty="0"/>
          </a:p>
        </p:txBody>
      </p:sp>
      <p:pic>
        <p:nvPicPr>
          <p:cNvPr id="6" name="Picture 5">
            <a:hlinkClick r:id="rId3"/>
            <a:extLst>
              <a:ext uri="{FF2B5EF4-FFF2-40B4-BE49-F238E27FC236}">
                <a16:creationId xmlns:a16="http://schemas.microsoft.com/office/drawing/2014/main" id="{472B2E0C-2E65-B0E5-63DD-E68DADBD27D4}"/>
              </a:ext>
            </a:extLst>
          </p:cNvPr>
          <p:cNvPicPr>
            <a:picLocks noChangeAspect="1"/>
          </p:cNvPicPr>
          <p:nvPr/>
        </p:nvPicPr>
        <p:blipFill>
          <a:blip r:embed="rId4"/>
          <a:stretch>
            <a:fillRect/>
          </a:stretch>
        </p:blipFill>
        <p:spPr>
          <a:xfrm>
            <a:off x="3595687" y="1914525"/>
            <a:ext cx="5153025" cy="3028950"/>
          </a:xfrm>
          <a:prstGeom prst="rect">
            <a:avLst/>
          </a:prstGeom>
        </p:spPr>
      </p:pic>
      <p:sp>
        <p:nvSpPr>
          <p:cNvPr id="7" name="TextBox 6">
            <a:extLst>
              <a:ext uri="{FF2B5EF4-FFF2-40B4-BE49-F238E27FC236}">
                <a16:creationId xmlns:a16="http://schemas.microsoft.com/office/drawing/2014/main" id="{5DC834C8-D9F6-90D7-3521-F5164370F9AA}"/>
              </a:ext>
            </a:extLst>
          </p:cNvPr>
          <p:cNvSpPr txBox="1"/>
          <p:nvPr/>
        </p:nvSpPr>
        <p:spPr>
          <a:xfrm>
            <a:off x="805543" y="685800"/>
            <a:ext cx="10347320" cy="584775"/>
          </a:xfrm>
          <a:prstGeom prst="rect">
            <a:avLst/>
          </a:prstGeom>
          <a:noFill/>
        </p:spPr>
        <p:txBody>
          <a:bodyPr wrap="none" rtlCol="0">
            <a:spAutoFit/>
          </a:bodyPr>
          <a:lstStyle/>
          <a:p>
            <a:r>
              <a:rPr lang="en-US" sz="3200" dirty="0"/>
              <a:t>Graphing Parametric Equations using Desmos.com/calculator</a:t>
            </a:r>
          </a:p>
        </p:txBody>
      </p:sp>
    </p:spTree>
    <p:extLst>
      <p:ext uri="{BB962C8B-B14F-4D97-AF65-F5344CB8AC3E}">
        <p14:creationId xmlns:p14="http://schemas.microsoft.com/office/powerpoint/2010/main" val="3698468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010749" y="1143569"/>
            <a:ext cx="9718860" cy="36625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endParaRPr lang="en-US" sz="3200" dirty="0"/>
          </a:p>
          <a:p>
            <a:pPr marL="457200" indent="-457200">
              <a:buFont typeface="Arial" panose="020B0604020202020204" pitchFamily="34" charset="0"/>
              <a:buChar char="•"/>
            </a:pPr>
            <a:r>
              <a:rPr lang="en-US" sz="2800" dirty="0"/>
              <a:t>Parameterize a curve.</a:t>
            </a:r>
          </a:p>
          <a:p>
            <a:pPr marL="457200" indent="-457200">
              <a:buFont typeface="Arial" panose="020B0604020202020204" pitchFamily="34" charset="0"/>
              <a:buChar char="•"/>
            </a:pPr>
            <a:r>
              <a:rPr lang="en-US" sz="2800" dirty="0"/>
              <a:t>Eliminate the parameter.</a:t>
            </a:r>
          </a:p>
          <a:p>
            <a:pPr marL="457200" indent="-457200">
              <a:buFont typeface="Arial" panose="020B0604020202020204" pitchFamily="34" charset="0"/>
              <a:buChar char="•"/>
            </a:pPr>
            <a:r>
              <a:rPr lang="en-US" sz="2800" dirty="0"/>
              <a:t>Find a rectangular equation for a curve defined parametrically.</a:t>
            </a:r>
          </a:p>
          <a:p>
            <a:pPr marL="457200" indent="-457200">
              <a:buFont typeface="Arial" panose="020B0604020202020204" pitchFamily="34" charset="0"/>
              <a:buChar char="•"/>
            </a:pPr>
            <a:r>
              <a:rPr lang="en-US" sz="2800" dirty="0"/>
              <a:t>Find parametric equations for curves defined by rectangular equations.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134009" y="1162614"/>
            <a:ext cx="9923981" cy="3600986"/>
          </a:xfrm>
          <a:prstGeom prst="rect">
            <a:avLst/>
          </a:prstGeom>
          <a:noFill/>
        </p:spPr>
        <p:txBody>
          <a:bodyPr wrap="square">
            <a:spAutoFit/>
          </a:bodyPr>
          <a:lstStyle/>
          <a:p>
            <a:r>
              <a:rPr lang="en-US" sz="3200" dirty="0"/>
              <a:t>What are the learning objectives for this section?</a:t>
            </a:r>
          </a:p>
          <a:p>
            <a:endParaRPr lang="en-US" sz="3200" dirty="0"/>
          </a:p>
          <a:p>
            <a:pPr marL="457200" indent="-457200">
              <a:buFont typeface="Arial" panose="020B0604020202020204" pitchFamily="34" charset="0"/>
              <a:buChar char="•"/>
            </a:pPr>
            <a:r>
              <a:rPr lang="en-US" sz="2800" dirty="0"/>
              <a:t>Parameterize a curve.</a:t>
            </a:r>
          </a:p>
          <a:p>
            <a:pPr marL="457200" indent="-457200">
              <a:buFont typeface="Arial" panose="020B0604020202020204" pitchFamily="34" charset="0"/>
              <a:buChar char="•"/>
            </a:pPr>
            <a:r>
              <a:rPr lang="en-US" sz="2800" dirty="0"/>
              <a:t>Eliminate the parameter.</a:t>
            </a:r>
          </a:p>
          <a:p>
            <a:pPr marL="457200" indent="-457200">
              <a:buFont typeface="Arial" panose="020B0604020202020204" pitchFamily="34" charset="0"/>
              <a:buChar char="•"/>
            </a:pPr>
            <a:r>
              <a:rPr lang="en-US" sz="2800" dirty="0"/>
              <a:t>Find a rectangular equation for a curve defined parametrically.</a:t>
            </a:r>
          </a:p>
          <a:p>
            <a:pPr marL="457200" indent="-457200">
              <a:buFont typeface="Arial" panose="020B0604020202020204" pitchFamily="34" charset="0"/>
              <a:buChar char="•"/>
            </a:pPr>
            <a:r>
              <a:rPr lang="en-US" sz="2800" dirty="0"/>
              <a:t>Find parametric equations for curves defined by rectangular equations.</a:t>
            </a:r>
          </a:p>
          <a:p>
            <a:r>
              <a:rPr lang="en-US" sz="2400" dirty="0"/>
              <a:t>  </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6E50318-415D-BAA9-B4C7-911682E496AF}"/>
              </a:ext>
            </a:extLst>
          </p:cNvPr>
          <p:cNvPicPr>
            <a:picLocks noChangeAspect="1"/>
          </p:cNvPicPr>
          <p:nvPr/>
        </p:nvPicPr>
        <p:blipFill>
          <a:blip r:embed="rId3"/>
          <a:stretch>
            <a:fillRect/>
          </a:stretch>
        </p:blipFill>
        <p:spPr>
          <a:xfrm>
            <a:off x="643467" y="2270336"/>
            <a:ext cx="10905066" cy="2317326"/>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32A094B3-D6A6-0780-523E-03F04076935E}"/>
              </a:ext>
            </a:extLst>
          </p:cNvPr>
          <p:cNvPicPr>
            <a:picLocks noChangeAspect="1"/>
          </p:cNvPicPr>
          <p:nvPr/>
        </p:nvPicPr>
        <p:blipFill>
          <a:blip r:embed="rId3"/>
          <a:stretch>
            <a:fillRect/>
          </a:stretch>
        </p:blipFill>
        <p:spPr>
          <a:xfrm>
            <a:off x="273749" y="136525"/>
            <a:ext cx="10906125" cy="2000250"/>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E3B3876-FBE9-A761-4CFB-8FBA64938C10}"/>
              </a:ext>
            </a:extLst>
          </p:cNvPr>
          <p:cNvPicPr>
            <a:picLocks noChangeAspect="1"/>
          </p:cNvPicPr>
          <p:nvPr/>
        </p:nvPicPr>
        <p:blipFill>
          <a:blip r:embed="rId2"/>
          <a:stretch>
            <a:fillRect/>
          </a:stretch>
        </p:blipFill>
        <p:spPr>
          <a:xfrm>
            <a:off x="320941" y="136525"/>
            <a:ext cx="10791825" cy="1876425"/>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52FF7BB-BB93-9A83-AEAD-BBC1E02DD630}"/>
              </a:ext>
            </a:extLst>
          </p:cNvPr>
          <p:cNvPicPr>
            <a:picLocks noChangeAspect="1"/>
          </p:cNvPicPr>
          <p:nvPr/>
        </p:nvPicPr>
        <p:blipFill>
          <a:blip r:embed="rId2"/>
          <a:stretch>
            <a:fillRect/>
          </a:stretch>
        </p:blipFill>
        <p:spPr>
          <a:xfrm>
            <a:off x="206829" y="136525"/>
            <a:ext cx="10820400" cy="2266950"/>
          </a:xfrm>
          <a:prstGeom prst="rect">
            <a:avLst/>
          </a:prstGeom>
        </p:spPr>
      </p:pic>
    </p:spTree>
    <p:extLst>
      <p:ext uri="{BB962C8B-B14F-4D97-AF65-F5344CB8AC3E}">
        <p14:creationId xmlns:p14="http://schemas.microsoft.com/office/powerpoint/2010/main" val="3732481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5C72443-93F2-757D-EDFD-8DD9566BDE26}"/>
              </a:ext>
            </a:extLst>
          </p:cNvPr>
          <p:cNvPicPr>
            <a:picLocks noChangeAspect="1"/>
          </p:cNvPicPr>
          <p:nvPr/>
        </p:nvPicPr>
        <p:blipFill>
          <a:blip r:embed="rId2"/>
          <a:stretch>
            <a:fillRect/>
          </a:stretch>
        </p:blipFill>
        <p:spPr>
          <a:xfrm>
            <a:off x="146276" y="136525"/>
            <a:ext cx="10810875" cy="1657350"/>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3D0F8E3-971D-9756-25C1-8518ED587AF4}"/>
              </a:ext>
            </a:extLst>
          </p:cNvPr>
          <p:cNvPicPr>
            <a:picLocks noChangeAspect="1"/>
          </p:cNvPicPr>
          <p:nvPr/>
        </p:nvPicPr>
        <p:blipFill>
          <a:blip r:embed="rId2"/>
          <a:stretch>
            <a:fillRect/>
          </a:stretch>
        </p:blipFill>
        <p:spPr>
          <a:xfrm>
            <a:off x="212951" y="136525"/>
            <a:ext cx="10829925" cy="2581275"/>
          </a:xfrm>
          <a:prstGeom prst="rect">
            <a:avLst/>
          </a:prstGeom>
        </p:spPr>
      </p:pic>
    </p:spTree>
    <p:extLst>
      <p:ext uri="{BB962C8B-B14F-4D97-AF65-F5344CB8AC3E}">
        <p14:creationId xmlns:p14="http://schemas.microsoft.com/office/powerpoint/2010/main" val="2663773893"/>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305</TotalTime>
  <Words>864</Words>
  <Application>Microsoft Office PowerPoint</Application>
  <PresentationFormat>Widescreen</PresentationFormat>
  <Paragraphs>69</Paragraphs>
  <Slides>23</Slides>
  <Notes>11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23</vt:i4>
      </vt:variant>
    </vt:vector>
  </HeadingPairs>
  <TitlesOfParts>
    <vt:vector size="33" baseType="lpstr">
      <vt:lpstr>Arial</vt:lpstr>
      <vt:lpstr>Calibri</vt:lpstr>
      <vt:lpstr>Calibri Light</vt:lpstr>
      <vt:lpstr>MathJax_Main</vt:lpstr>
      <vt:lpstr>MathJax_Math-italic</vt:lpstr>
      <vt:lpstr>Neue Helvetica W01</vt:lpstr>
      <vt:lpstr>Times New Roman</vt:lpstr>
      <vt:lpstr>Theme1</vt:lpstr>
      <vt:lpstr>1_Office Theme</vt:lpstr>
      <vt:lpstr>Office Theme</vt:lpstr>
      <vt:lpstr>Further Applications  of Trigonometry</vt:lpstr>
      <vt:lpstr>10.6 Parametric Equations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28</cp:revision>
  <dcterms:created xsi:type="dcterms:W3CDTF">2023-11-15T21:12:55Z</dcterms:created>
  <dcterms:modified xsi:type="dcterms:W3CDTF">2024-09-03T20:05:54Z</dcterms:modified>
</cp:coreProperties>
</file>