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8"/>
  </p:notesMasterIdLst>
  <p:sldIdLst>
    <p:sldId id="257" r:id="rId4"/>
    <p:sldId id="370" r:id="rId5"/>
    <p:sldId id="281" r:id="rId6"/>
    <p:sldId id="282" r:id="rId7"/>
    <p:sldId id="371" r:id="rId8"/>
    <p:sldId id="332" r:id="rId9"/>
    <p:sldId id="334" r:id="rId10"/>
    <p:sldId id="336" r:id="rId11"/>
    <p:sldId id="335" r:id="rId12"/>
    <p:sldId id="337" r:id="rId13"/>
    <p:sldId id="338" r:id="rId14"/>
    <p:sldId id="340" r:id="rId15"/>
    <p:sldId id="339" r:id="rId16"/>
    <p:sldId id="341" r:id="rId17"/>
    <p:sldId id="342" r:id="rId18"/>
    <p:sldId id="343" r:id="rId19"/>
    <p:sldId id="346" r:id="rId20"/>
    <p:sldId id="347" r:id="rId21"/>
    <p:sldId id="350" r:id="rId22"/>
    <p:sldId id="348" r:id="rId23"/>
    <p:sldId id="351" r:id="rId24"/>
    <p:sldId id="349" r:id="rId25"/>
    <p:sldId id="353" r:id="rId26"/>
    <p:sldId id="345" r:id="rId27"/>
    <p:sldId id="354" r:id="rId28"/>
    <p:sldId id="356" r:id="rId29"/>
    <p:sldId id="355" r:id="rId30"/>
    <p:sldId id="359" r:id="rId31"/>
    <p:sldId id="357" r:id="rId32"/>
    <p:sldId id="361" r:id="rId33"/>
    <p:sldId id="358" r:id="rId34"/>
    <p:sldId id="372" r:id="rId35"/>
    <p:sldId id="271" r:id="rId36"/>
    <p:sldId id="32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Recall that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0" smtClean="0">
                        <a:latin typeface="Cambria Math" panose="02040503050406030204" pitchFamily="18" charset="0"/>
                        <a:ea typeface="Cambria Math" panose="02040503050406030204" pitchFamily="18" charset="0"/>
                      </a:rPr>
                      <m:t>= </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−1</m:t>
                        </m:r>
                      </m:e>
                    </m:rad>
                  </m:oMath>
                </a14:m>
                <a:r>
                  <a:rPr lang="en-US" dirty="0"/>
                  <a:t>. </a:t>
                </a:r>
              </a:p>
            </p:txBody>
          </p:sp>
        </mc:Choice>
        <mc:Fallback>
          <p:sp>
            <p:nvSpPr>
              <p:cNvPr id="3" name="Notes Placeholder 2"/>
              <p:cNvSpPr>
                <a:spLocks noGrp="1"/>
              </p:cNvSpPr>
              <p:nvPr>
                <p:ph type="body" idx="1"/>
              </p:nvPr>
            </p:nvSpPr>
            <p:spPr/>
            <p:txBody>
              <a:bodyPr/>
              <a:lstStyle/>
              <a:p>
                <a:r>
                  <a:rPr lang="en-US" dirty="0"/>
                  <a:t>Recall that </a:t>
                </a:r>
                <a:r>
                  <a:rPr lang="en-US" b="0" i="0">
                    <a:latin typeface="Cambria Math" panose="02040503050406030204" pitchFamily="18" charset="0"/>
                    <a:ea typeface="Cambria Math" panose="02040503050406030204" pitchFamily="18" charset="0"/>
                  </a:rPr>
                  <a:t> 𝑖=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−1)</a:t>
                </a:r>
                <a:r>
                  <a:rPr lang="en-US" dirty="0"/>
                  <a:t>. </a:t>
                </a:r>
              </a:p>
            </p:txBody>
          </p:sp>
        </mc:Fallback>
      </mc:AlternateContent>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Recall that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m:t>
                    </m:r>
                    <m:r>
                      <a:rPr lang="en-US" b="0" i="0" smtClean="0">
                        <a:latin typeface="Cambria Math" panose="02040503050406030204" pitchFamily="18" charset="0"/>
                        <a:ea typeface="Cambria Math" panose="02040503050406030204" pitchFamily="18" charset="0"/>
                      </a:rPr>
                      <m:t>= </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−1</m:t>
                        </m:r>
                      </m:e>
                    </m:rad>
                  </m:oMath>
                </a14:m>
                <a:r>
                  <a:rPr lang="en-US" dirty="0"/>
                  <a:t>. </a:t>
                </a:r>
              </a:p>
            </p:txBody>
          </p:sp>
        </mc:Choice>
        <mc:Fallback>
          <p:sp>
            <p:nvSpPr>
              <p:cNvPr id="3" name="Notes Placeholder 2"/>
              <p:cNvSpPr>
                <a:spLocks noGrp="1"/>
              </p:cNvSpPr>
              <p:nvPr>
                <p:ph type="body" idx="1"/>
              </p:nvPr>
            </p:nvSpPr>
            <p:spPr/>
            <p:txBody>
              <a:bodyPr/>
              <a:lstStyle/>
              <a:p>
                <a:r>
                  <a:rPr lang="en-US" dirty="0"/>
                  <a:t>Recall that </a:t>
                </a:r>
                <a:r>
                  <a:rPr lang="en-US" b="0" i="0">
                    <a:latin typeface="Cambria Math" panose="02040503050406030204" pitchFamily="18" charset="0"/>
                    <a:ea typeface="Cambria Math" panose="02040503050406030204" pitchFamily="18" charset="0"/>
                  </a:rPr>
                  <a:t> 𝑖=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−1)</a:t>
                </a:r>
                <a:r>
                  <a:rPr lang="en-US" dirty="0"/>
                  <a:t>. </a:t>
                </a:r>
              </a:p>
            </p:txBody>
          </p:sp>
        </mc:Fallback>
      </mc:AlternateContent>
      <p:sp>
        <p:nvSpPr>
          <p:cNvPr id="4" name="Slide Number Placeholder 3"/>
          <p:cNvSpPr>
            <a:spLocks noGrp="1"/>
          </p:cNvSpPr>
          <p:nvPr>
            <p:ph type="sldNum" sz="quarter" idx="5"/>
          </p:nvPr>
        </p:nvSpPr>
        <p:spPr/>
        <p:txBody>
          <a:bodyPr/>
          <a:lstStyle/>
          <a:p>
            <a:fld id="{0528CB4D-4FCA-45CA-9E57-054ECA30A29D}" type="slidenum">
              <a:rPr lang="en-US" smtClean="0"/>
              <a:t>5</a:t>
            </a:fld>
            <a:endParaRPr lang="en-US"/>
          </a:p>
        </p:txBody>
      </p:sp>
    </p:spTree>
    <p:extLst>
      <p:ext uri="{BB962C8B-B14F-4D97-AF65-F5344CB8AC3E}">
        <p14:creationId xmlns:p14="http://schemas.microsoft.com/office/powerpoint/2010/main" val="286105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Now that we can convert complex numbers to polar form we will learn how to perform operations on complex numbers in polar form. For the rest of this section, we will work with formulas developed by French mathematician Abraham De Moivre (1667-1754). These formulas have made working with products, quotients, powers, and roots of complex numbers much simpler than they appear. The rules are based on multiplying the moduli and adding the arguments.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22</a:t>
            </a:fld>
            <a:endParaRPr lang="en-US"/>
          </a:p>
        </p:txBody>
      </p:sp>
    </p:spTree>
    <p:extLst>
      <p:ext uri="{BB962C8B-B14F-4D97-AF65-F5344CB8AC3E}">
        <p14:creationId xmlns:p14="http://schemas.microsoft.com/office/powerpoint/2010/main" val="376857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quotient of two complex numbers in polar form is the quotient of the two moduli and the difference of the two arguments.</a:t>
            </a:r>
          </a:p>
        </p:txBody>
      </p:sp>
      <p:sp>
        <p:nvSpPr>
          <p:cNvPr id="4" name="Slide Number Placeholder 3"/>
          <p:cNvSpPr>
            <a:spLocks noGrp="1"/>
          </p:cNvSpPr>
          <p:nvPr>
            <p:ph type="sldNum" sz="quarter" idx="5"/>
          </p:nvPr>
        </p:nvSpPr>
        <p:spPr/>
        <p:txBody>
          <a:bodyPr/>
          <a:lstStyle/>
          <a:p>
            <a:fld id="{0528CB4D-4FCA-45CA-9E57-054ECA30A29D}" type="slidenum">
              <a:rPr lang="en-US" smtClean="0"/>
              <a:t>24</a:t>
            </a:fld>
            <a:endParaRPr lang="en-US"/>
          </a:p>
        </p:txBody>
      </p:sp>
    </p:spTree>
    <p:extLst>
      <p:ext uri="{BB962C8B-B14F-4D97-AF65-F5344CB8AC3E}">
        <p14:creationId xmlns:p14="http://schemas.microsoft.com/office/powerpoint/2010/main" val="3826445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Finding powers of complex numbers is greatly simplified using </a:t>
            </a:r>
            <a:r>
              <a:rPr lang="en-US" b="1" i="0" dirty="0">
                <a:solidFill>
                  <a:srgbClr val="424242"/>
                </a:solidFill>
                <a:effectLst/>
                <a:highlight>
                  <a:srgbClr val="FFFFFF"/>
                </a:highlight>
                <a:latin typeface="Neue Helvetica W01"/>
              </a:rPr>
              <a:t>De Moivre’s Theorem</a:t>
            </a:r>
            <a:r>
              <a:rPr lang="en-US" b="0" i="0" dirty="0">
                <a:solidFill>
                  <a:srgbClr val="424242"/>
                </a:solidFill>
                <a:effectLst/>
                <a:highlight>
                  <a:srgbClr val="FFFFFF"/>
                </a:highlight>
                <a:latin typeface="Neue Helvetica W01"/>
              </a:rPr>
              <a:t>. It states that, for a positive integer </a:t>
            </a:r>
            <a:r>
              <a:rPr lang="en-US" b="0" i="0" u="none" strike="noStrike" dirty="0">
                <a:solidFill>
                  <a:srgbClr val="424242"/>
                </a:solidFill>
                <a:effectLst/>
                <a:highlight>
                  <a:srgbClr val="FFFFFF"/>
                </a:highlight>
                <a:latin typeface="MathJax_Math-italic"/>
              </a:rPr>
              <a:t>n</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th-italic"/>
              </a:rPr>
              <a:t> </a:t>
            </a:r>
            <a:r>
              <a:rPr lang="en-US" b="0" i="0" u="none" strike="noStrike" dirty="0" err="1">
                <a:solidFill>
                  <a:srgbClr val="424242"/>
                </a:solidFill>
                <a:effectLst/>
                <a:highlight>
                  <a:srgbClr val="FFFFFF"/>
                </a:highlight>
                <a:latin typeface="Neue Helvetica W01"/>
              </a:rPr>
              <a:t>z^n</a:t>
            </a:r>
            <a:r>
              <a:rPr lang="en-US" b="0" i="0" dirty="0">
                <a:solidFill>
                  <a:srgbClr val="424242"/>
                </a:solidFill>
                <a:effectLst/>
                <a:highlight>
                  <a:srgbClr val="FFFFFF"/>
                </a:highlight>
                <a:latin typeface="Neue Helvetica W01"/>
              </a:rPr>
              <a:t> is found by raising the modulus to the </a:t>
            </a:r>
            <a:r>
              <a:rPr lang="en-US" b="0" i="0" u="none" strike="noStrike" dirty="0">
                <a:solidFill>
                  <a:srgbClr val="424242"/>
                </a:solidFill>
                <a:effectLst/>
                <a:highlight>
                  <a:srgbClr val="FFFFFF"/>
                </a:highlight>
                <a:latin typeface="MathJax_Math-italic"/>
              </a:rPr>
              <a:t>n</a:t>
            </a:r>
            <a:r>
              <a:rPr lang="en-US" b="0" i="0" u="none" strike="noStrike" dirty="0">
                <a:solidFill>
                  <a:srgbClr val="424242"/>
                </a:solidFill>
                <a:effectLst/>
                <a:highlight>
                  <a:srgbClr val="FFFFFF"/>
                </a:highlight>
                <a:latin typeface="MathJax_Main"/>
              </a:rPr>
              <a:t>th</a:t>
            </a:r>
            <a:r>
              <a:rPr lang="en-US" b="0" i="0" dirty="0">
                <a:solidFill>
                  <a:srgbClr val="424242"/>
                </a:solidFill>
                <a:effectLst/>
                <a:highlight>
                  <a:srgbClr val="FFFFFF"/>
                </a:highlight>
                <a:latin typeface="Neue Helvetica W01"/>
              </a:rPr>
              <a:t> power and multiplying the argument by </a:t>
            </a:r>
            <a:r>
              <a:rPr lang="en-US" b="0" i="0" u="none" strike="noStrike" dirty="0">
                <a:solidFill>
                  <a:srgbClr val="424242"/>
                </a:solidFill>
                <a:effectLst/>
                <a:highlight>
                  <a:srgbClr val="FFFFFF"/>
                </a:highlight>
                <a:latin typeface="MathJax_Math-italic"/>
              </a:rPr>
              <a:t>n</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It is the standard method used in modern mathematics.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28</a:t>
            </a:fld>
            <a:endParaRPr lang="en-US"/>
          </a:p>
        </p:txBody>
      </p:sp>
    </p:spTree>
    <p:extLst>
      <p:ext uri="{BB962C8B-B14F-4D97-AF65-F5344CB8AC3E}">
        <p14:creationId xmlns:p14="http://schemas.microsoft.com/office/powerpoint/2010/main" val="349251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To find the </a:t>
            </a:r>
            <a:r>
              <a:rPr lang="en-US" b="0" i="1" dirty="0">
                <a:solidFill>
                  <a:srgbClr val="424242"/>
                </a:solidFill>
                <a:effectLst/>
                <a:highlight>
                  <a:srgbClr val="FFFFFF"/>
                </a:highlight>
                <a:latin typeface="Neue Helvetica W01"/>
              </a:rPr>
              <a:t>n</a:t>
            </a:r>
            <a:r>
              <a:rPr lang="en-US" b="0" i="0" dirty="0">
                <a:solidFill>
                  <a:srgbClr val="424242"/>
                </a:solidFill>
                <a:effectLst/>
                <a:highlight>
                  <a:srgbClr val="FFFFFF"/>
                </a:highlight>
                <a:latin typeface="Neue Helvetica W01"/>
              </a:rPr>
              <a:t>th root of a complex number in polar form, we use the </a:t>
            </a:r>
            <a:r>
              <a:rPr lang="en-US" b="0" i="1" u="none" strike="noStrike" dirty="0">
                <a:solidFill>
                  <a:srgbClr val="424242"/>
                </a:solidFill>
                <a:effectLst/>
                <a:highlight>
                  <a:srgbClr val="FFFFFF"/>
                </a:highlight>
                <a:latin typeface="MathJax_Math-italic"/>
              </a:rPr>
              <a:t>n</a:t>
            </a:r>
            <a:r>
              <a:rPr lang="en-US" b="0" i="0" u="none" strike="noStrike" dirty="0">
                <a:solidFill>
                  <a:srgbClr val="424242"/>
                </a:solidFill>
                <a:effectLst/>
                <a:highlight>
                  <a:srgbClr val="FFFFFF"/>
                </a:highlight>
                <a:latin typeface="MathJax_Main"/>
              </a:rPr>
              <a:t>th</a:t>
            </a:r>
            <a:r>
              <a:rPr lang="en-US" b="0" i="0" dirty="0">
                <a:solidFill>
                  <a:srgbClr val="424242"/>
                </a:solidFill>
                <a:effectLst/>
                <a:highlight>
                  <a:srgbClr val="FFFFFF"/>
                </a:highlight>
                <a:latin typeface="Neue Helvetica W01"/>
              </a:rPr>
              <a:t> Root Theorem.</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30</a:t>
            </a:fld>
            <a:endParaRPr lang="en-US"/>
          </a:p>
        </p:txBody>
      </p:sp>
    </p:spTree>
    <p:extLst>
      <p:ext uri="{BB962C8B-B14F-4D97-AF65-F5344CB8AC3E}">
        <p14:creationId xmlns:p14="http://schemas.microsoft.com/office/powerpoint/2010/main" val="2734252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9/3/2024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9/3/2024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9/3/2024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9/3/2024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9/3/2024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9/3/2024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9/3/2024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Further Applications</a:t>
            </a:r>
            <a:br>
              <a:rPr lang="en-US" sz="5400" dirty="0"/>
            </a:br>
            <a:r>
              <a:rPr lang="en-US" sz="5400" dirty="0"/>
              <a:t> of Trigonometry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10</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EE5126F-73CA-81CC-F511-89EEE835DBB7}"/>
              </a:ext>
            </a:extLst>
          </p:cNvPr>
          <p:cNvPicPr>
            <a:picLocks noChangeAspect="1"/>
          </p:cNvPicPr>
          <p:nvPr/>
        </p:nvPicPr>
        <p:blipFill>
          <a:blip r:embed="rId2"/>
          <a:stretch>
            <a:fillRect/>
          </a:stretch>
        </p:blipFill>
        <p:spPr>
          <a:xfrm>
            <a:off x="303439" y="136525"/>
            <a:ext cx="10801350" cy="160020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4C95F38-5AF0-B286-6B67-5C7442483841}"/>
              </a:ext>
            </a:extLst>
          </p:cNvPr>
          <p:cNvPicPr>
            <a:picLocks noChangeAspect="1"/>
          </p:cNvPicPr>
          <p:nvPr/>
        </p:nvPicPr>
        <p:blipFill>
          <a:blip r:embed="rId2"/>
          <a:stretch>
            <a:fillRect/>
          </a:stretch>
        </p:blipFill>
        <p:spPr>
          <a:xfrm>
            <a:off x="199344" y="136525"/>
            <a:ext cx="10791825" cy="197167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C799662-4DDF-0BC3-11B5-BC13F40E3631}"/>
              </a:ext>
            </a:extLst>
          </p:cNvPr>
          <p:cNvPicPr>
            <a:picLocks noChangeAspect="1"/>
          </p:cNvPicPr>
          <p:nvPr/>
        </p:nvPicPr>
        <p:blipFill>
          <a:blip r:embed="rId2"/>
          <a:stretch>
            <a:fillRect/>
          </a:stretch>
        </p:blipFill>
        <p:spPr>
          <a:xfrm>
            <a:off x="125749" y="136525"/>
            <a:ext cx="10753725" cy="1600200"/>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2267F-A443-A1C7-F813-3B2241144615}"/>
              </a:ext>
            </a:extLst>
          </p:cNvPr>
          <p:cNvPicPr>
            <a:picLocks noChangeAspect="1"/>
          </p:cNvPicPr>
          <p:nvPr/>
        </p:nvPicPr>
        <p:blipFill>
          <a:blip r:embed="rId2"/>
          <a:stretch>
            <a:fillRect/>
          </a:stretch>
        </p:blipFill>
        <p:spPr>
          <a:xfrm>
            <a:off x="739206" y="643466"/>
            <a:ext cx="10713588"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4D4F8C7E-CB75-6B78-0113-8077A1A8A28F}"/>
              </a:ext>
            </a:extLst>
          </p:cNvPr>
          <p:cNvPicPr>
            <a:picLocks noChangeAspect="1"/>
          </p:cNvPicPr>
          <p:nvPr/>
        </p:nvPicPr>
        <p:blipFill>
          <a:blip r:embed="rId3"/>
          <a:stretch>
            <a:fillRect/>
          </a:stretch>
        </p:blipFill>
        <p:spPr>
          <a:xfrm>
            <a:off x="8381381" y="2325760"/>
            <a:ext cx="2523248" cy="2206477"/>
          </a:xfrm>
          <a:prstGeom prst="rect">
            <a:avLst/>
          </a:prstGeom>
        </p:spPr>
      </p:pic>
    </p:spTree>
    <p:extLst>
      <p:ext uri="{BB962C8B-B14F-4D97-AF65-F5344CB8AC3E}">
        <p14:creationId xmlns:p14="http://schemas.microsoft.com/office/powerpoint/2010/main" val="109079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0A38205-3DBF-4A3D-6020-9B17C695827B}"/>
              </a:ext>
            </a:extLst>
          </p:cNvPr>
          <p:cNvPicPr>
            <a:picLocks noChangeAspect="1"/>
          </p:cNvPicPr>
          <p:nvPr/>
        </p:nvPicPr>
        <p:blipFill>
          <a:blip r:embed="rId2"/>
          <a:stretch>
            <a:fillRect/>
          </a:stretch>
        </p:blipFill>
        <p:spPr>
          <a:xfrm>
            <a:off x="281668" y="136525"/>
            <a:ext cx="10801350" cy="2000250"/>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3D8E6D1-02FA-CDA9-9471-99D85BDCF04D}"/>
              </a:ext>
            </a:extLst>
          </p:cNvPr>
          <p:cNvPicPr>
            <a:picLocks noChangeAspect="1"/>
          </p:cNvPicPr>
          <p:nvPr/>
        </p:nvPicPr>
        <p:blipFill>
          <a:blip r:embed="rId2"/>
          <a:stretch>
            <a:fillRect/>
          </a:stretch>
        </p:blipFill>
        <p:spPr>
          <a:xfrm>
            <a:off x="281668" y="136525"/>
            <a:ext cx="10801350" cy="160020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D2C76D8-8113-4441-0725-6DD958A27BEB}"/>
              </a:ext>
            </a:extLst>
          </p:cNvPr>
          <p:cNvPicPr>
            <a:picLocks noChangeAspect="1"/>
          </p:cNvPicPr>
          <p:nvPr/>
        </p:nvPicPr>
        <p:blipFill>
          <a:blip r:embed="rId2"/>
          <a:stretch>
            <a:fillRect/>
          </a:stretch>
        </p:blipFill>
        <p:spPr>
          <a:xfrm>
            <a:off x="306161" y="136525"/>
            <a:ext cx="10839450" cy="1990725"/>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D4FB2F6-DDA9-3EC6-2270-91421E86DA36}"/>
              </a:ext>
            </a:extLst>
          </p:cNvPr>
          <p:cNvPicPr>
            <a:picLocks noChangeAspect="1"/>
          </p:cNvPicPr>
          <p:nvPr/>
        </p:nvPicPr>
        <p:blipFill>
          <a:blip r:embed="rId2"/>
          <a:stretch>
            <a:fillRect/>
          </a:stretch>
        </p:blipFill>
        <p:spPr>
          <a:xfrm>
            <a:off x="270782" y="136525"/>
            <a:ext cx="10801350" cy="161925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4AC2B87-00B3-CCF7-2119-8A42900D71C5}"/>
                  </a:ext>
                </a:extLst>
              </p:cNvPr>
              <p:cNvSpPr txBox="1"/>
              <p:nvPr/>
            </p:nvSpPr>
            <p:spPr>
              <a:xfrm>
                <a:off x="674452" y="691542"/>
                <a:ext cx="9345038" cy="5016758"/>
              </a:xfrm>
              <a:prstGeom prst="rect">
                <a:avLst/>
              </a:prstGeom>
              <a:noFill/>
            </p:spPr>
            <p:txBody>
              <a:bodyPr wrap="square">
                <a:spAutoFit/>
              </a:bodyPr>
              <a:lstStyle/>
              <a:p>
                <a:r>
                  <a:rPr lang="en-US" sz="3200" b="1" dirty="0"/>
                  <a:t>Converting a Complex Number from Polar to Rectangular Form</a:t>
                </a:r>
              </a:p>
              <a:p>
                <a:endParaRPr lang="en-US" sz="3200" b="1" dirty="0"/>
              </a:p>
              <a:p>
                <a:r>
                  <a:rPr lang="en-US" sz="2800" dirty="0"/>
                  <a:t>Converting a complex number from polar form to rectangular form is a matter of evaluating what is given and using the distributive property. </a:t>
                </a:r>
              </a:p>
              <a:p>
                <a:endParaRPr lang="en-US" sz="2800" dirty="0"/>
              </a:p>
              <a:p>
                <a:r>
                  <a:rPr lang="en-US" sz="2800" dirty="0"/>
                  <a:t>In other words, given </a:t>
                </a:r>
              </a:p>
              <a:p>
                <a:pPr algn="ctr"/>
                <a:r>
                  <a:rPr lang="en-US" sz="2800" dirty="0"/>
                  <a:t> </a:t>
                </a:r>
                <a14:m>
                  <m:oMath xmlns:m="http://schemas.openxmlformats.org/officeDocument/2006/math">
                    <m:r>
                      <a:rPr lang="en-US" sz="2800" i="1" dirty="0" smtClean="0">
                        <a:latin typeface="Cambria Math" panose="02040503050406030204" pitchFamily="18" charset="0"/>
                      </a:rPr>
                      <m:t>𝑧</m:t>
                    </m:r>
                    <m:r>
                      <a:rPr lang="en-US" sz="2800" i="1" dirty="0" smtClean="0">
                        <a:latin typeface="Cambria Math" panose="02040503050406030204" pitchFamily="18" charset="0"/>
                      </a:rPr>
                      <m:t>=</m:t>
                    </m:r>
                    <m:r>
                      <a:rPr lang="en-US" sz="2800" i="1" dirty="0" smtClean="0">
                        <a:latin typeface="Cambria Math" panose="02040503050406030204" pitchFamily="18" charset="0"/>
                      </a:rPr>
                      <m:t>𝑟</m:t>
                    </m:r>
                    <m:r>
                      <a:rPr lang="en-US" sz="2800" i="1" dirty="0" smtClean="0">
                        <a:latin typeface="Cambria Math" panose="02040503050406030204" pitchFamily="18" charset="0"/>
                      </a:rPr>
                      <m:t>(</m:t>
                    </m:r>
                    <m:r>
                      <m:rPr>
                        <m:sty m:val="p"/>
                      </m:rPr>
                      <a:rPr lang="en-US" sz="2800" i="1" dirty="0" err="1">
                        <a:latin typeface="Cambria Math" panose="02040503050406030204" pitchFamily="18" charset="0"/>
                      </a:rPr>
                      <m:t>cos</m:t>
                    </m:r>
                    <m:r>
                      <a:rPr lang="en-US" sz="2800" i="1" dirty="0" err="1">
                        <a:latin typeface="Cambria Math" panose="02040503050406030204" pitchFamily="18" charset="0"/>
                      </a:rPr>
                      <m:t>𝜃</m:t>
                    </m:r>
                    <m:r>
                      <a:rPr lang="en-US" sz="2800" i="1" dirty="0" err="1">
                        <a:latin typeface="Cambria Math" panose="02040503050406030204" pitchFamily="18" charset="0"/>
                      </a:rPr>
                      <m:t>+</m:t>
                    </m:r>
                    <m:r>
                      <a:rPr lang="en-US" sz="2800" i="1" dirty="0" err="1">
                        <a:latin typeface="Cambria Math" panose="02040503050406030204" pitchFamily="18" charset="0"/>
                      </a:rPr>
                      <m:t>𝑖𝑠𝑖𝑛</m:t>
                    </m:r>
                    <m:r>
                      <a:rPr lang="en-US" sz="2800" i="1" dirty="0" err="1">
                        <a:latin typeface="Cambria Math" panose="02040503050406030204" pitchFamily="18" charset="0"/>
                      </a:rPr>
                      <m:t>𝜃</m:t>
                    </m:r>
                    <m:r>
                      <a:rPr lang="en-US" sz="2800" i="1" dirty="0">
                        <a:latin typeface="Cambria Math" panose="02040503050406030204" pitchFamily="18" charset="0"/>
                      </a:rPr>
                      <m:t>),</m:t>
                    </m:r>
                  </m:oMath>
                </a14:m>
                <a:endParaRPr lang="en-US" sz="2800" dirty="0"/>
              </a:p>
              <a:p>
                <a:r>
                  <a:rPr lang="en-US" sz="2800" dirty="0"/>
                  <a:t>first evaluate the trigonometric functions  </a:t>
                </a:r>
                <a14:m>
                  <m:oMath xmlns:m="http://schemas.openxmlformats.org/officeDocument/2006/math">
                    <m:r>
                      <m:rPr>
                        <m:sty m:val="p"/>
                      </m:rPr>
                      <a:rPr lang="en-US" sz="2800" i="1" dirty="0" smtClean="0">
                        <a:latin typeface="Cambria Math" panose="02040503050406030204" pitchFamily="18" charset="0"/>
                      </a:rPr>
                      <m:t>cos</m:t>
                    </m:r>
                    <m:r>
                      <a:rPr lang="en-US" sz="2800" i="1" dirty="0" smtClean="0">
                        <a:latin typeface="Cambria Math" panose="02040503050406030204" pitchFamily="18" charset="0"/>
                      </a:rPr>
                      <m:t>𝜃</m:t>
                    </m:r>
                  </m:oMath>
                </a14:m>
                <a:r>
                  <a:rPr lang="en-US" sz="2800" dirty="0"/>
                  <a:t>  and  </a:t>
                </a:r>
                <a14:m>
                  <m:oMath xmlns:m="http://schemas.openxmlformats.org/officeDocument/2006/math">
                    <m:r>
                      <m:rPr>
                        <m:sty m:val="p"/>
                      </m:rPr>
                      <a:rPr lang="en-US" sz="2800" i="1" dirty="0" smtClean="0">
                        <a:latin typeface="Cambria Math" panose="02040503050406030204" pitchFamily="18" charset="0"/>
                      </a:rPr>
                      <m:t>sin</m:t>
                    </m:r>
                    <m:r>
                      <a:rPr lang="en-US" sz="2800" i="1" dirty="0" smtClean="0">
                        <a:latin typeface="Cambria Math" panose="02040503050406030204" pitchFamily="18" charset="0"/>
                      </a:rPr>
                      <m:t>𝜃</m:t>
                    </m:r>
                  </m:oMath>
                </a14:m>
                <a:r>
                  <a:rPr lang="en-US" sz="2800" dirty="0"/>
                  <a:t>.</a:t>
                </a:r>
              </a:p>
              <a:p>
                <a:r>
                  <a:rPr lang="en-US" sz="2800" dirty="0"/>
                  <a:t>Then, multiply through by  </a:t>
                </a:r>
                <a14:m>
                  <m:oMath xmlns:m="http://schemas.openxmlformats.org/officeDocument/2006/math">
                    <m:r>
                      <a:rPr lang="en-US" sz="2800" i="1" dirty="0" smtClean="0">
                        <a:latin typeface="Cambria Math" panose="02040503050406030204" pitchFamily="18" charset="0"/>
                      </a:rPr>
                      <m:t>𝑟</m:t>
                    </m:r>
                  </m:oMath>
                </a14:m>
                <a:r>
                  <a:rPr lang="en-US" sz="2800" dirty="0"/>
                  <a:t>.</a:t>
                </a:r>
              </a:p>
            </p:txBody>
          </p:sp>
        </mc:Choice>
        <mc:Fallback>
          <p:sp>
            <p:nvSpPr>
              <p:cNvPr id="4" name="TextBox 3">
                <a:extLst>
                  <a:ext uri="{FF2B5EF4-FFF2-40B4-BE49-F238E27FC236}">
                    <a16:creationId xmlns:a16="http://schemas.microsoft.com/office/drawing/2014/main" id="{A4AC2B87-00B3-CCF7-2119-8A42900D71C5}"/>
                  </a:ext>
                </a:extLst>
              </p:cNvPr>
              <p:cNvSpPr txBox="1">
                <a:spLocks noRot="1" noChangeAspect="1" noMove="1" noResize="1" noEditPoints="1" noAdjustHandles="1" noChangeArrowheads="1" noChangeShapeType="1" noTextEdit="1"/>
              </p:cNvSpPr>
              <p:nvPr/>
            </p:nvSpPr>
            <p:spPr>
              <a:xfrm>
                <a:off x="674452" y="691542"/>
                <a:ext cx="9345038" cy="5016758"/>
              </a:xfrm>
              <a:prstGeom prst="rect">
                <a:avLst/>
              </a:prstGeom>
              <a:blipFill>
                <a:blip r:embed="rId2"/>
                <a:stretch>
                  <a:fillRect l="-1696" t="-1580" b="-2552"/>
                </a:stretch>
              </a:blipFill>
            </p:spPr>
            <p:txBody>
              <a:bodyPr/>
              <a:lstStyle/>
              <a:p>
                <a:r>
                  <a:rPr lang="en-US">
                    <a:noFill/>
                  </a:rPr>
                  <a:t> </a:t>
                </a:r>
              </a:p>
            </p:txBody>
          </p:sp>
        </mc:Fallback>
      </mc:AlternateContent>
    </p:spTree>
    <p:extLst>
      <p:ext uri="{BB962C8B-B14F-4D97-AF65-F5344CB8AC3E}">
        <p14:creationId xmlns:p14="http://schemas.microsoft.com/office/powerpoint/2010/main" val="12483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E3491E4-D893-2A04-E547-834DCE8D436D}"/>
              </a:ext>
            </a:extLst>
          </p:cNvPr>
          <p:cNvPicPr>
            <a:picLocks noChangeAspect="1"/>
          </p:cNvPicPr>
          <p:nvPr/>
        </p:nvPicPr>
        <p:blipFill>
          <a:blip r:embed="rId2"/>
          <a:stretch>
            <a:fillRect/>
          </a:stretch>
        </p:blipFill>
        <p:spPr>
          <a:xfrm>
            <a:off x="243146" y="136525"/>
            <a:ext cx="10772775" cy="27432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4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65200" y="965200"/>
            <a:ext cx="10261600" cy="3564869"/>
          </a:xfrm>
        </p:spPr>
        <p:txBody>
          <a:bodyPr vert="horz" lIns="91440" tIns="45720" rIns="91440" bIns="45720" rtlCol="0">
            <a:normAutofit/>
          </a:bodyPr>
          <a:lstStyle/>
          <a:p>
            <a:pPr algn="l"/>
            <a:r>
              <a:rPr lang="en-US" sz="4800" dirty="0">
                <a:ln w="22225">
                  <a:solidFill>
                    <a:schemeClr val="tx1"/>
                  </a:solidFill>
                  <a:miter lim="800000"/>
                </a:ln>
              </a:rPr>
              <a:t>10.5 Polar Form of Complex Numbers</a:t>
            </a:r>
            <a:br>
              <a:rPr lang="en-US" sz="6300" b="1" dirty="0">
                <a:ln w="22225">
                  <a:solidFill>
                    <a:schemeClr val="tx1"/>
                  </a:solidFill>
                  <a:miter lim="800000"/>
                </a:ln>
                <a:noFill/>
              </a:rPr>
            </a:br>
            <a:br>
              <a:rPr lang="en-US" sz="6300" dirty="0">
                <a:ln w="22225">
                  <a:solidFill>
                    <a:schemeClr val="tx1"/>
                  </a:solidFill>
                  <a:miter lim="800000"/>
                </a:ln>
                <a:noFill/>
              </a:rPr>
            </a:br>
            <a:endParaRPr lang="en-US" sz="6300" dirty="0">
              <a:ln w="22225">
                <a:solidFill>
                  <a:schemeClr val="tx1"/>
                </a:solidFill>
                <a:miter lim="800000"/>
              </a:ln>
              <a:noFill/>
            </a:endParaRP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965201" y="6356350"/>
            <a:ext cx="6569446" cy="365125"/>
          </a:xfrm>
        </p:spPr>
        <p:txBody>
          <a:bodyPr vert="horz" lIns="91440" tIns="45720" rIns="91440" bIns="45720" rtlCol="0">
            <a:norm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all" spc="200" normalizeH="0" baseline="0" noProof="0">
                <a:ln>
                  <a:noFill/>
                </a:ln>
                <a:solidFill>
                  <a:schemeClr val="tx1"/>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E851B44-D70B-B959-2423-1C5AECA542C5}"/>
              </a:ext>
            </a:extLst>
          </p:cNvPr>
          <p:cNvPicPr>
            <a:picLocks noChangeAspect="1"/>
          </p:cNvPicPr>
          <p:nvPr/>
        </p:nvPicPr>
        <p:blipFill>
          <a:blip r:embed="rId2"/>
          <a:stretch>
            <a:fillRect/>
          </a:stretch>
        </p:blipFill>
        <p:spPr>
          <a:xfrm>
            <a:off x="173491" y="136525"/>
            <a:ext cx="10734675" cy="203835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05102EB-CBE5-382D-A59D-73131DB8518B}"/>
              </a:ext>
            </a:extLst>
          </p:cNvPr>
          <p:cNvPicPr>
            <a:picLocks noChangeAspect="1"/>
          </p:cNvPicPr>
          <p:nvPr/>
        </p:nvPicPr>
        <p:blipFill>
          <a:blip r:embed="rId2"/>
          <a:stretch>
            <a:fillRect/>
          </a:stretch>
        </p:blipFill>
        <p:spPr>
          <a:xfrm>
            <a:off x="374833" y="136525"/>
            <a:ext cx="10763250" cy="2305050"/>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16B278-4DC5-BD05-710C-1EA9F6E629ED}"/>
              </a:ext>
            </a:extLst>
          </p:cNvPr>
          <p:cNvPicPr>
            <a:picLocks noChangeAspect="1"/>
          </p:cNvPicPr>
          <p:nvPr/>
        </p:nvPicPr>
        <p:blipFill>
          <a:blip r:embed="rId3"/>
          <a:stretch>
            <a:fillRect/>
          </a:stretch>
        </p:blipFill>
        <p:spPr>
          <a:xfrm>
            <a:off x="643467" y="1684189"/>
            <a:ext cx="10905066" cy="348962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F528926-5FE1-3DF1-6D3F-649620C9C149}"/>
              </a:ext>
            </a:extLst>
          </p:cNvPr>
          <p:cNvPicPr>
            <a:picLocks noChangeAspect="1"/>
          </p:cNvPicPr>
          <p:nvPr/>
        </p:nvPicPr>
        <p:blipFill>
          <a:blip r:embed="rId2"/>
          <a:stretch>
            <a:fillRect/>
          </a:stretch>
        </p:blipFill>
        <p:spPr>
          <a:xfrm>
            <a:off x="189819" y="136525"/>
            <a:ext cx="10810875" cy="2228850"/>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DEA9D-FE4D-8DD0-8A94-E88C3B59251F}"/>
              </a:ext>
            </a:extLst>
          </p:cNvPr>
          <p:cNvPicPr>
            <a:picLocks noChangeAspect="1"/>
          </p:cNvPicPr>
          <p:nvPr/>
        </p:nvPicPr>
        <p:blipFill>
          <a:blip r:embed="rId3"/>
          <a:stretch>
            <a:fillRect/>
          </a:stretch>
        </p:blipFill>
        <p:spPr>
          <a:xfrm>
            <a:off x="643467" y="1765977"/>
            <a:ext cx="10905066" cy="332604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7D7B33-3B53-A2B1-2028-4A8A9F8E55F9}"/>
              </a:ext>
            </a:extLst>
          </p:cNvPr>
          <p:cNvPicPr>
            <a:picLocks noChangeAspect="1"/>
          </p:cNvPicPr>
          <p:nvPr/>
        </p:nvPicPr>
        <p:blipFill>
          <a:blip r:embed="rId2"/>
          <a:stretch>
            <a:fillRect/>
          </a:stretch>
        </p:blipFill>
        <p:spPr>
          <a:xfrm>
            <a:off x="643467" y="1684189"/>
            <a:ext cx="10905066" cy="348962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432821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3C520B9-B6CC-68F9-4F52-3DE779A4482A}"/>
              </a:ext>
            </a:extLst>
          </p:cNvPr>
          <p:cNvPicPr>
            <a:picLocks noChangeAspect="1"/>
          </p:cNvPicPr>
          <p:nvPr/>
        </p:nvPicPr>
        <p:blipFill>
          <a:blip r:embed="rId2"/>
          <a:stretch>
            <a:fillRect/>
          </a:stretch>
        </p:blipFill>
        <p:spPr>
          <a:xfrm>
            <a:off x="237444" y="136525"/>
            <a:ext cx="10868025" cy="2038350"/>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EA4E16B-C98D-C352-56D3-44B44D0D77A0}"/>
              </a:ext>
            </a:extLst>
          </p:cNvPr>
          <p:cNvPicPr>
            <a:picLocks noChangeAspect="1"/>
          </p:cNvPicPr>
          <p:nvPr/>
        </p:nvPicPr>
        <p:blipFill>
          <a:blip r:embed="rId2"/>
          <a:stretch>
            <a:fillRect/>
          </a:stretch>
        </p:blipFill>
        <p:spPr>
          <a:xfrm>
            <a:off x="78241" y="136525"/>
            <a:ext cx="10772775" cy="1866900"/>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math problem&#10;&#10;Description automatically generated">
            <a:extLst>
              <a:ext uri="{FF2B5EF4-FFF2-40B4-BE49-F238E27FC236}">
                <a16:creationId xmlns:a16="http://schemas.microsoft.com/office/drawing/2014/main" id="{40E7F815-FD0A-A96B-183B-194BBDB8B4E4}"/>
              </a:ext>
            </a:extLst>
          </p:cNvPr>
          <p:cNvPicPr>
            <a:picLocks noChangeAspect="1"/>
          </p:cNvPicPr>
          <p:nvPr/>
        </p:nvPicPr>
        <p:blipFill>
          <a:blip r:embed="rId3"/>
          <a:stretch>
            <a:fillRect/>
          </a:stretch>
        </p:blipFill>
        <p:spPr>
          <a:xfrm>
            <a:off x="643467" y="1834133"/>
            <a:ext cx="10905066" cy="318973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07107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F2E9E8E-D393-C406-1796-07FD2BE36789}"/>
              </a:ext>
            </a:extLst>
          </p:cNvPr>
          <p:cNvPicPr>
            <a:picLocks noChangeAspect="1"/>
          </p:cNvPicPr>
          <p:nvPr/>
        </p:nvPicPr>
        <p:blipFill>
          <a:blip r:embed="rId2"/>
          <a:stretch>
            <a:fillRect/>
          </a:stretch>
        </p:blipFill>
        <p:spPr>
          <a:xfrm>
            <a:off x="341380" y="136525"/>
            <a:ext cx="10753725" cy="195262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0" y="1230708"/>
            <a:ext cx="9243045" cy="4832092"/>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Plot complex numbers in the complex plane.</a:t>
            </a:r>
          </a:p>
          <a:p>
            <a:pPr marL="457200" indent="-457200">
              <a:buFont typeface="Arial" panose="020B0604020202020204" pitchFamily="34" charset="0"/>
              <a:buChar char="•"/>
            </a:pPr>
            <a:r>
              <a:rPr lang="en-US" sz="2800" dirty="0"/>
              <a:t>Find the absolute value of a complex number.</a:t>
            </a:r>
          </a:p>
          <a:p>
            <a:pPr marL="457200" indent="-457200">
              <a:buFont typeface="Arial" panose="020B0604020202020204" pitchFamily="34" charset="0"/>
              <a:buChar char="•"/>
            </a:pPr>
            <a:r>
              <a:rPr lang="en-US" sz="2800" dirty="0"/>
              <a:t>Write complex numbers in polar form.</a:t>
            </a:r>
          </a:p>
          <a:p>
            <a:pPr marL="457200" indent="-457200">
              <a:buFont typeface="Arial" panose="020B0604020202020204" pitchFamily="34" charset="0"/>
              <a:buChar char="•"/>
            </a:pPr>
            <a:r>
              <a:rPr lang="en-US" sz="2800" dirty="0"/>
              <a:t>Convert a complex number from polar to rectangular form.</a:t>
            </a:r>
          </a:p>
          <a:p>
            <a:pPr marL="457200" indent="-457200">
              <a:buFont typeface="Arial" panose="020B0604020202020204" pitchFamily="34" charset="0"/>
              <a:buChar char="•"/>
            </a:pPr>
            <a:r>
              <a:rPr lang="en-US" sz="2800" dirty="0"/>
              <a:t>Find products of complex numbers in polar form.</a:t>
            </a:r>
          </a:p>
          <a:p>
            <a:pPr marL="457200" indent="-457200">
              <a:buFont typeface="Arial" panose="020B0604020202020204" pitchFamily="34" charset="0"/>
              <a:buChar char="•"/>
            </a:pPr>
            <a:r>
              <a:rPr lang="en-US" sz="2800" dirty="0"/>
              <a:t>Find quotients of complex numbers in polar form.</a:t>
            </a:r>
          </a:p>
          <a:p>
            <a:pPr marL="457200" indent="-457200">
              <a:buFont typeface="Arial" panose="020B0604020202020204" pitchFamily="34" charset="0"/>
              <a:buChar char="•"/>
            </a:pPr>
            <a:r>
              <a:rPr lang="en-US" sz="2800" dirty="0"/>
              <a:t>Find powers of complex numbers in polar form.</a:t>
            </a:r>
          </a:p>
          <a:p>
            <a:pPr marL="457200" indent="-457200">
              <a:buFont typeface="Arial" panose="020B0604020202020204" pitchFamily="34" charset="0"/>
              <a:buChar char="•"/>
            </a:pPr>
            <a:r>
              <a:rPr lang="en-US" sz="2800" dirty="0"/>
              <a:t>Find roots of complex numbers in polar form.</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A5BCC1-B28A-39F9-F033-3DF7BBF7CDF2}"/>
              </a:ext>
            </a:extLst>
          </p:cNvPr>
          <p:cNvPicPr>
            <a:picLocks noChangeAspect="1"/>
          </p:cNvPicPr>
          <p:nvPr/>
        </p:nvPicPr>
        <p:blipFill>
          <a:blip r:embed="rId3"/>
          <a:stretch>
            <a:fillRect/>
          </a:stretch>
        </p:blipFill>
        <p:spPr>
          <a:xfrm>
            <a:off x="643467" y="1684189"/>
            <a:ext cx="10905066" cy="3489620"/>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508325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308209A-AF4F-8053-45C9-F34372B44DC9}"/>
              </a:ext>
            </a:extLst>
          </p:cNvPr>
          <p:cNvPicPr>
            <a:picLocks noChangeAspect="1"/>
          </p:cNvPicPr>
          <p:nvPr/>
        </p:nvPicPr>
        <p:blipFill>
          <a:blip r:embed="rId2"/>
          <a:stretch>
            <a:fillRect/>
          </a:stretch>
        </p:blipFill>
        <p:spPr>
          <a:xfrm>
            <a:off x="382361" y="136525"/>
            <a:ext cx="10687050" cy="2066925"/>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11F30705-B34C-5741-52E4-CD7E75A8AD51}"/>
              </a:ext>
            </a:extLst>
          </p:cNvPr>
          <p:cNvPicPr>
            <a:picLocks noChangeAspect="1"/>
          </p:cNvPicPr>
          <p:nvPr/>
        </p:nvPicPr>
        <p:blipFill>
          <a:blip r:embed="rId2"/>
          <a:stretch>
            <a:fillRect/>
          </a:stretch>
        </p:blipFill>
        <p:spPr>
          <a:xfrm>
            <a:off x="153948" y="136525"/>
            <a:ext cx="10791825" cy="1657350"/>
          </a:xfrm>
          <a:prstGeom prst="rect">
            <a:avLst/>
          </a:prstGeom>
        </p:spPr>
      </p:pic>
    </p:spTree>
    <p:extLst>
      <p:ext uri="{BB962C8B-B14F-4D97-AF65-F5344CB8AC3E}">
        <p14:creationId xmlns:p14="http://schemas.microsoft.com/office/powerpoint/2010/main" val="2364190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485090" y="970260"/>
            <a:ext cx="9221820"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Plot complex numbers in the complex plane.</a:t>
            </a:r>
          </a:p>
          <a:p>
            <a:pPr marL="457200" indent="-457200">
              <a:buFont typeface="Arial" panose="020B0604020202020204" pitchFamily="34" charset="0"/>
              <a:buChar char="•"/>
            </a:pPr>
            <a:r>
              <a:rPr lang="en-US" sz="2800" dirty="0"/>
              <a:t>Find the absolute value of a complex number.</a:t>
            </a:r>
          </a:p>
          <a:p>
            <a:pPr marL="457200" indent="-457200">
              <a:buFont typeface="Arial" panose="020B0604020202020204" pitchFamily="34" charset="0"/>
              <a:buChar char="•"/>
            </a:pPr>
            <a:r>
              <a:rPr lang="en-US" sz="2800" dirty="0"/>
              <a:t>Write complex numbers in polar form.</a:t>
            </a:r>
          </a:p>
          <a:p>
            <a:pPr marL="457200" indent="-457200">
              <a:buFont typeface="Arial" panose="020B0604020202020204" pitchFamily="34" charset="0"/>
              <a:buChar char="•"/>
            </a:pPr>
            <a:r>
              <a:rPr lang="en-US" sz="2800" dirty="0"/>
              <a:t>Convert a complex number from polar to rectangular form.</a:t>
            </a:r>
          </a:p>
          <a:p>
            <a:pPr marL="457200" indent="-457200">
              <a:buFont typeface="Arial" panose="020B0604020202020204" pitchFamily="34" charset="0"/>
              <a:buChar char="•"/>
            </a:pPr>
            <a:r>
              <a:rPr lang="en-US" sz="2800" dirty="0"/>
              <a:t>Find products of complex numbers in polar form.</a:t>
            </a:r>
          </a:p>
          <a:p>
            <a:pPr marL="457200" indent="-457200">
              <a:buFont typeface="Arial" panose="020B0604020202020204" pitchFamily="34" charset="0"/>
              <a:buChar char="•"/>
            </a:pPr>
            <a:r>
              <a:rPr lang="en-US" sz="2800" dirty="0"/>
              <a:t>Find quotients of complex numbers in polar form.</a:t>
            </a:r>
          </a:p>
          <a:p>
            <a:pPr marL="457200" indent="-457200">
              <a:buFont typeface="Arial" panose="020B0604020202020204" pitchFamily="34" charset="0"/>
              <a:buChar char="•"/>
            </a:pPr>
            <a:r>
              <a:rPr lang="en-US" sz="2800" dirty="0"/>
              <a:t>Find powers of complex numbers in polar form.</a:t>
            </a:r>
          </a:p>
          <a:p>
            <a:pPr marL="457200" indent="-457200">
              <a:buFont typeface="Arial" panose="020B0604020202020204" pitchFamily="34" charset="0"/>
              <a:buChar char="•"/>
            </a:pPr>
            <a:r>
              <a:rPr lang="en-US" sz="2800" dirty="0"/>
              <a:t>Find roots of complex numbers in polar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672E3C5-27D0-FB7F-B7AA-288E0DB96F7F}"/>
                  </a:ext>
                </a:extLst>
              </p:cNvPr>
              <p:cNvSpPr txBox="1"/>
              <p:nvPr/>
            </p:nvSpPr>
            <p:spPr>
              <a:xfrm>
                <a:off x="479086" y="275565"/>
                <a:ext cx="10659083" cy="2739211"/>
              </a:xfrm>
              <a:prstGeom prst="rect">
                <a:avLst/>
              </a:prstGeom>
              <a:noFill/>
            </p:spPr>
            <p:txBody>
              <a:bodyPr wrap="square">
                <a:spAutoFit/>
              </a:bodyPr>
              <a:lstStyle/>
              <a:p>
                <a:r>
                  <a:rPr lang="en-US" sz="3200" b="1" dirty="0"/>
                  <a:t>Plotting Complex Numbers in the Complex Plane</a:t>
                </a:r>
              </a:p>
              <a:p>
                <a:endParaRPr lang="en-US" sz="2800" dirty="0"/>
              </a:p>
              <a:p>
                <a:r>
                  <a:rPr lang="en-US" sz="2800" dirty="0"/>
                  <a:t>Plotting a complex number  </a:t>
                </a:r>
                <a14:m>
                  <m:oMath xmlns:m="http://schemas.openxmlformats.org/officeDocument/2006/math">
                    <m:r>
                      <a:rPr lang="en-US" sz="2800" b="0" i="1" dirty="0" smtClean="0">
                        <a:latin typeface="Cambria Math" panose="02040503050406030204" pitchFamily="18" charset="0"/>
                      </a:rPr>
                      <m:t>𝑥</m:t>
                    </m:r>
                    <m:r>
                      <a:rPr lang="en-US" sz="2800" i="1" dirty="0" smtClean="0">
                        <a:latin typeface="Cambria Math" panose="02040503050406030204" pitchFamily="18" charset="0"/>
                      </a:rPr>
                      <m:t>+</m:t>
                    </m:r>
                    <m:r>
                      <a:rPr lang="en-US" sz="2800" b="0" i="1" dirty="0" smtClean="0">
                        <a:latin typeface="Cambria Math" panose="02040503050406030204" pitchFamily="18" charset="0"/>
                      </a:rPr>
                      <m:t>𝑦</m:t>
                    </m:r>
                    <m:r>
                      <a:rPr lang="en-US" sz="2800" i="1" dirty="0" err="1" smtClean="0">
                        <a:latin typeface="Cambria Math" panose="02040503050406030204" pitchFamily="18" charset="0"/>
                      </a:rPr>
                      <m:t>𝑖</m:t>
                    </m:r>
                    <m:r>
                      <a:rPr lang="en-US" sz="2800" i="1" dirty="0" smtClean="0">
                        <a:latin typeface="Cambria Math" panose="02040503050406030204" pitchFamily="18" charset="0"/>
                      </a:rPr>
                      <m:t> </m:t>
                    </m:r>
                  </m:oMath>
                </a14:m>
                <a:r>
                  <a:rPr lang="en-US" sz="2800" dirty="0"/>
                  <a:t> is similar to plotting the ordered pair </a:t>
                </a:r>
                <a14:m>
                  <m:oMath xmlns:m="http://schemas.openxmlformats.org/officeDocument/2006/math">
                    <m:r>
                      <a:rPr lang="en-US" sz="2800" i="1" dirty="0" smtClean="0">
                        <a:latin typeface="Cambria Math" panose="02040503050406030204" pitchFamily="18" charset="0"/>
                      </a:rPr>
                      <m:t>(</m:t>
                    </m:r>
                    <m:r>
                      <a:rPr lang="en-US" sz="2800" i="1" dirty="0" err="1" smtClean="0">
                        <a:latin typeface="Cambria Math" panose="02040503050406030204" pitchFamily="18" charset="0"/>
                      </a:rPr>
                      <m:t>𝑥</m:t>
                    </m:r>
                    <m:r>
                      <a:rPr lang="en-US" sz="2800" i="1" dirty="0" err="1" smtClean="0">
                        <a:latin typeface="Cambria Math" panose="02040503050406030204" pitchFamily="18" charset="0"/>
                      </a:rPr>
                      <m:t>,</m:t>
                    </m:r>
                    <m:r>
                      <a:rPr lang="en-US" sz="2800" i="1" dirty="0" err="1" smtClean="0">
                        <a:latin typeface="Cambria Math" panose="02040503050406030204" pitchFamily="18" charset="0"/>
                      </a:rPr>
                      <m:t>𝑦</m:t>
                    </m:r>
                    <m:r>
                      <a:rPr lang="en-US" sz="2800" i="1" dirty="0" smtClean="0">
                        <a:latin typeface="Cambria Math" panose="02040503050406030204" pitchFamily="18" charset="0"/>
                      </a:rPr>
                      <m:t>), </m:t>
                    </m:r>
                  </m:oMath>
                </a14:m>
                <a:r>
                  <a:rPr lang="en-US" sz="2800" dirty="0"/>
                  <a:t>except that the horizontal axis represents the real part of the number,  </a:t>
                </a:r>
                <a14:m>
                  <m:oMath xmlns:m="http://schemas.openxmlformats.org/officeDocument/2006/math">
                    <m:r>
                      <a:rPr lang="en-US" sz="2800" b="0" i="1" dirty="0" smtClean="0">
                        <a:latin typeface="Cambria Math" panose="02040503050406030204" pitchFamily="18" charset="0"/>
                      </a:rPr>
                      <m:t>𝑥</m:t>
                    </m:r>
                  </m:oMath>
                </a14:m>
                <a:r>
                  <a:rPr lang="en-US" sz="2800" dirty="0"/>
                  <a:t>, and the vertical axis represents the imaginary part of the number,  </a:t>
                </a:r>
                <a14:m>
                  <m:oMath xmlns:m="http://schemas.openxmlformats.org/officeDocument/2006/math">
                    <m:r>
                      <a:rPr lang="en-US" sz="2800" b="0" i="1" dirty="0" smtClean="0">
                        <a:latin typeface="Cambria Math" panose="02040503050406030204" pitchFamily="18" charset="0"/>
                      </a:rPr>
                      <m:t>𝑦</m:t>
                    </m:r>
                    <m:r>
                      <a:rPr lang="en-US" sz="2800" i="1" dirty="0" smtClean="0">
                        <a:latin typeface="Cambria Math" panose="02040503050406030204" pitchFamily="18" charset="0"/>
                      </a:rPr>
                      <m:t>𝑖</m:t>
                    </m:r>
                  </m:oMath>
                </a14:m>
                <a:r>
                  <a:rPr lang="en-US" sz="2800" dirty="0"/>
                  <a:t>.</a:t>
                </a:r>
              </a:p>
            </p:txBody>
          </p:sp>
        </mc:Choice>
        <mc:Fallback>
          <p:sp>
            <p:nvSpPr>
              <p:cNvPr id="4" name="TextBox 3">
                <a:extLst>
                  <a:ext uri="{FF2B5EF4-FFF2-40B4-BE49-F238E27FC236}">
                    <a16:creationId xmlns:a16="http://schemas.microsoft.com/office/drawing/2014/main" id="{3672E3C5-27D0-FB7F-B7AA-288E0DB96F7F}"/>
                  </a:ext>
                </a:extLst>
              </p:cNvPr>
              <p:cNvSpPr txBox="1">
                <a:spLocks noRot="1" noChangeAspect="1" noMove="1" noResize="1" noEditPoints="1" noAdjustHandles="1" noChangeArrowheads="1" noChangeShapeType="1" noTextEdit="1"/>
              </p:cNvSpPr>
              <p:nvPr/>
            </p:nvSpPr>
            <p:spPr>
              <a:xfrm>
                <a:off x="479086" y="275565"/>
                <a:ext cx="10659083" cy="2739211"/>
              </a:xfrm>
              <a:prstGeom prst="rect">
                <a:avLst/>
              </a:prstGeom>
              <a:blipFill>
                <a:blip r:embed="rId3"/>
                <a:stretch>
                  <a:fillRect l="-1487" t="-2889" r="-1659" b="-5333"/>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813F4DA-B9B2-6E2E-5D2A-899B4384D609}"/>
              </a:ext>
            </a:extLst>
          </p:cNvPr>
          <p:cNvPicPr>
            <a:picLocks noChangeAspect="1"/>
          </p:cNvPicPr>
          <p:nvPr/>
        </p:nvPicPr>
        <p:blipFill>
          <a:blip r:embed="rId4"/>
          <a:stretch>
            <a:fillRect/>
          </a:stretch>
        </p:blipFill>
        <p:spPr>
          <a:xfrm>
            <a:off x="3438525" y="2665378"/>
            <a:ext cx="4225018" cy="3694998"/>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8E51ECCC-AA0A-9ED2-EB6B-4CF7BBBD4F10}"/>
              </a:ext>
            </a:extLst>
          </p:cNvPr>
          <p:cNvPicPr>
            <a:picLocks noChangeAspect="1"/>
          </p:cNvPicPr>
          <p:nvPr/>
        </p:nvPicPr>
        <p:blipFill>
          <a:blip r:embed="rId3"/>
          <a:stretch>
            <a:fillRect/>
          </a:stretch>
        </p:blipFill>
        <p:spPr>
          <a:xfrm>
            <a:off x="1265804" y="1389796"/>
            <a:ext cx="9660392" cy="2584257"/>
          </a:xfrm>
          <a:prstGeom prst="rect">
            <a:avLst/>
          </a:prstGeom>
        </p:spPr>
      </p:pic>
    </p:spTree>
    <p:extLst>
      <p:ext uri="{BB962C8B-B14F-4D97-AF65-F5344CB8AC3E}">
        <p14:creationId xmlns:p14="http://schemas.microsoft.com/office/powerpoint/2010/main" val="4179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C40094F-6453-1DC4-1A0E-B93356D9FAA4}"/>
              </a:ext>
            </a:extLst>
          </p:cNvPr>
          <p:cNvPicPr>
            <a:picLocks noChangeAspect="1"/>
          </p:cNvPicPr>
          <p:nvPr/>
        </p:nvPicPr>
        <p:blipFill>
          <a:blip r:embed="rId3"/>
          <a:stretch>
            <a:fillRect/>
          </a:stretch>
        </p:blipFill>
        <p:spPr>
          <a:xfrm>
            <a:off x="237922" y="136525"/>
            <a:ext cx="10782300" cy="1981200"/>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B5CBEDC-5C9E-EBC1-998B-0E7A2E970F7F}"/>
              </a:ext>
            </a:extLst>
          </p:cNvPr>
          <p:cNvPicPr>
            <a:picLocks noChangeAspect="1"/>
          </p:cNvPicPr>
          <p:nvPr/>
        </p:nvPicPr>
        <p:blipFill>
          <a:blip r:embed="rId2"/>
          <a:stretch>
            <a:fillRect/>
          </a:stretch>
        </p:blipFill>
        <p:spPr>
          <a:xfrm>
            <a:off x="272823" y="136525"/>
            <a:ext cx="10753725" cy="158115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207F3-2A0C-4076-FDC2-64A1B853DFB4}"/>
              </a:ext>
            </a:extLst>
          </p:cNvPr>
          <p:cNvPicPr>
            <a:picLocks noChangeAspect="1"/>
          </p:cNvPicPr>
          <p:nvPr/>
        </p:nvPicPr>
        <p:blipFill>
          <a:blip r:embed="rId2"/>
          <a:stretch>
            <a:fillRect/>
          </a:stretch>
        </p:blipFill>
        <p:spPr>
          <a:xfrm>
            <a:off x="643467" y="1602401"/>
            <a:ext cx="10905066" cy="365319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B21766C-CCAC-9296-F169-D302F4794EF0}"/>
              </a:ext>
            </a:extLst>
          </p:cNvPr>
          <p:cNvPicPr>
            <a:picLocks noChangeAspect="1"/>
          </p:cNvPicPr>
          <p:nvPr/>
        </p:nvPicPr>
        <p:blipFill>
          <a:blip r:embed="rId2"/>
          <a:stretch>
            <a:fillRect/>
          </a:stretch>
        </p:blipFill>
        <p:spPr>
          <a:xfrm>
            <a:off x="200704" y="136525"/>
            <a:ext cx="10810875" cy="1962150"/>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299</TotalTime>
  <Words>980</Words>
  <Application>Microsoft Office PowerPoint</Application>
  <PresentationFormat>Widescreen</PresentationFormat>
  <Paragraphs>94</Paragraphs>
  <Slides>34</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Arial</vt:lpstr>
      <vt:lpstr>Calibri</vt:lpstr>
      <vt:lpstr>Calibri Light</vt:lpstr>
      <vt:lpstr>Cambria Math</vt:lpstr>
      <vt:lpstr>MathJax_Main</vt:lpstr>
      <vt:lpstr>MathJax_Math-italic</vt:lpstr>
      <vt:lpstr>Neue Helvetica W01</vt:lpstr>
      <vt:lpstr>Times New Roman</vt:lpstr>
      <vt:lpstr>Theme1</vt:lpstr>
      <vt:lpstr>1_Office Theme</vt:lpstr>
      <vt:lpstr>Office Theme</vt:lpstr>
      <vt:lpstr>Further Applications  of Trigonometry</vt:lpstr>
      <vt:lpstr>10.5 Polar Form of Complex Numbers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28</cp:revision>
  <dcterms:created xsi:type="dcterms:W3CDTF">2023-11-15T21:12:55Z</dcterms:created>
  <dcterms:modified xsi:type="dcterms:W3CDTF">2024-09-03T19:27:53Z</dcterms:modified>
</cp:coreProperties>
</file>