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41"/>
  </p:notesMasterIdLst>
  <p:sldIdLst>
    <p:sldId id="257" r:id="rId4"/>
    <p:sldId id="370" r:id="rId5"/>
    <p:sldId id="281" r:id="rId6"/>
    <p:sldId id="282" r:id="rId7"/>
    <p:sldId id="344" r:id="rId8"/>
    <p:sldId id="333" r:id="rId9"/>
    <p:sldId id="332" r:id="rId10"/>
    <p:sldId id="334" r:id="rId11"/>
    <p:sldId id="336" r:id="rId12"/>
    <p:sldId id="335" r:id="rId13"/>
    <p:sldId id="337" r:id="rId14"/>
    <p:sldId id="339" r:id="rId15"/>
    <p:sldId id="338" r:id="rId16"/>
    <p:sldId id="340" r:id="rId17"/>
    <p:sldId id="341" r:id="rId18"/>
    <p:sldId id="342" r:id="rId19"/>
    <p:sldId id="347" r:id="rId20"/>
    <p:sldId id="343" r:id="rId21"/>
    <p:sldId id="346" r:id="rId22"/>
    <p:sldId id="350" r:id="rId23"/>
    <p:sldId id="349" r:id="rId24"/>
    <p:sldId id="348" r:id="rId25"/>
    <p:sldId id="345" r:id="rId26"/>
    <p:sldId id="351" r:id="rId27"/>
    <p:sldId id="353" r:id="rId28"/>
    <p:sldId id="354" r:id="rId29"/>
    <p:sldId id="356" r:id="rId30"/>
    <p:sldId id="355" r:id="rId31"/>
    <p:sldId id="357" r:id="rId32"/>
    <p:sldId id="359" r:id="rId33"/>
    <p:sldId id="358" r:id="rId34"/>
    <p:sldId id="362" r:id="rId35"/>
    <p:sldId id="363" r:id="rId36"/>
    <p:sldId id="360" r:id="rId37"/>
    <p:sldId id="361" r:id="rId38"/>
    <p:sldId id="271" r:id="rId39"/>
    <p:sldId id="32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88" d="100"/>
          <a:sy n="88" d="100"/>
        </p:scale>
        <p:origin x="10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24242"/>
                </a:solidFill>
                <a:effectLst/>
                <a:highlight>
                  <a:srgbClr val="FFFFFF"/>
                </a:highlight>
                <a:latin typeface="Neue Helvetica W01"/>
              </a:rPr>
              <a:t>The final polar equation we will discuss is the Archimedes’ spiral, named for its discoverer, the Greek mathematician Archimedes (c. 287 BCE-c. 212 BCE), who is credited with numerous discoveries in the fields of geometry and mechanics.</a:t>
            </a:r>
            <a:endParaRPr lang="en-US" dirty="0"/>
          </a:p>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30</a:t>
            </a:fld>
            <a:endParaRPr lang="en-US"/>
          </a:p>
        </p:txBody>
      </p:sp>
    </p:spTree>
    <p:extLst>
      <p:ext uri="{BB962C8B-B14F-4D97-AF65-F5344CB8AC3E}">
        <p14:creationId xmlns:p14="http://schemas.microsoft.com/office/powerpoint/2010/main" val="4049412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we have studied eight different types of polar curves. This slide and the next slide review the graphs and equations for each of these polar curves.</a:t>
            </a:r>
          </a:p>
        </p:txBody>
      </p:sp>
      <p:sp>
        <p:nvSpPr>
          <p:cNvPr id="4" name="Slide Number Placeholder 3"/>
          <p:cNvSpPr>
            <a:spLocks noGrp="1"/>
          </p:cNvSpPr>
          <p:nvPr>
            <p:ph type="sldNum" sz="quarter" idx="5"/>
          </p:nvPr>
        </p:nvSpPr>
        <p:spPr/>
        <p:txBody>
          <a:bodyPr/>
          <a:lstStyle/>
          <a:p>
            <a:fld id="{0528CB4D-4FCA-45CA-9E57-054ECA30A29D}" type="slidenum">
              <a:rPr lang="en-US" smtClean="0"/>
              <a:t>34</a:t>
            </a:fld>
            <a:endParaRPr lang="en-US"/>
          </a:p>
        </p:txBody>
      </p:sp>
    </p:spTree>
    <p:extLst>
      <p:ext uri="{BB962C8B-B14F-4D97-AF65-F5344CB8AC3E}">
        <p14:creationId xmlns:p14="http://schemas.microsoft.com/office/powerpoint/2010/main" val="1945654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use polar coordinates for the position of the planets relative to the sun. </a:t>
            </a:r>
            <a:r>
              <a:rPr lang="en-US" b="0" i="0" dirty="0">
                <a:solidFill>
                  <a:srgbClr val="424242"/>
                </a:solidFill>
                <a:effectLst/>
                <a:highlight>
                  <a:srgbClr val="FFFFFF"/>
                </a:highlight>
                <a:latin typeface="Neue Helvetica W01"/>
              </a:rPr>
              <a:t>We interpret </a:t>
            </a:r>
            <a:r>
              <a:rPr lang="en-US" b="0" i="0" u="none" strike="noStrike" dirty="0">
                <a:solidFill>
                  <a:srgbClr val="424242"/>
                </a:solidFill>
                <a:effectLst/>
                <a:highlight>
                  <a:srgbClr val="FFFFFF"/>
                </a:highlight>
                <a:latin typeface="MathJax_Math-italic"/>
              </a:rPr>
              <a:t>r</a:t>
            </a:r>
            <a:r>
              <a:rPr lang="en-US" b="0" i="0" dirty="0">
                <a:solidFill>
                  <a:srgbClr val="424242"/>
                </a:solidFill>
                <a:effectLst/>
                <a:highlight>
                  <a:srgbClr val="FFFFFF"/>
                </a:highlight>
                <a:latin typeface="Neue Helvetica W01"/>
              </a:rPr>
              <a:t> as the distance from the center of the sun and </a:t>
            </a:r>
            <a:r>
              <a:rPr lang="en-US" b="0" i="0" u="none" strike="noStrike" dirty="0">
                <a:solidFill>
                  <a:srgbClr val="424242"/>
                </a:solidFill>
                <a:effectLst/>
                <a:highlight>
                  <a:srgbClr val="FFFFFF"/>
                </a:highlight>
                <a:latin typeface="MathJax_Math-italic"/>
              </a:rPr>
              <a:t>θ</a:t>
            </a:r>
            <a:r>
              <a:rPr lang="en-US" b="0" i="0" dirty="0">
                <a:solidFill>
                  <a:srgbClr val="424242"/>
                </a:solidFill>
                <a:effectLst/>
                <a:highlight>
                  <a:srgbClr val="FFFFFF"/>
                </a:highlight>
                <a:latin typeface="Neue Helvetica W01"/>
              </a:rPr>
              <a:t> as the planet’s angular bearing, or its direction from the center of the sun. We can use polar equations to model the path of a planet.</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US" b="0" i="0" dirty="0">
                <a:solidFill>
                  <a:srgbClr val="424242"/>
                </a:solidFill>
                <a:effectLst/>
                <a:highlight>
                  <a:srgbClr val="EDEDED"/>
                </a:highlight>
                <a:latin typeface="Neue Helvetica W01"/>
              </a:rPr>
              <a:t>A graph is symmetric with respect to the line </a:t>
            </a:r>
            <a:r>
              <a:rPr lang="el-GR" b="0" i="0" u="none" strike="noStrike" dirty="0">
                <a:solidFill>
                  <a:srgbClr val="424242"/>
                </a:solidFill>
                <a:effectLst/>
                <a:highlight>
                  <a:srgbClr val="EDEDED"/>
                </a:highlight>
                <a:latin typeface="MathJax_Math-italic"/>
              </a:rPr>
              <a:t>θ</a:t>
            </a:r>
            <a:r>
              <a:rPr lang="el-GR" b="0" i="0" u="none" strike="noStrike" dirty="0">
                <a:solidFill>
                  <a:srgbClr val="424242"/>
                </a:solidFill>
                <a:effectLst/>
                <a:highlight>
                  <a:srgbClr val="EDEDED"/>
                </a:highlight>
                <a:latin typeface="MathJax_Main"/>
              </a:rPr>
              <a:t>=</a:t>
            </a:r>
            <a:r>
              <a:rPr lang="el-GR" b="0" i="0" u="none" strike="noStrike" dirty="0">
                <a:solidFill>
                  <a:srgbClr val="424242"/>
                </a:solidFill>
                <a:effectLst/>
                <a:highlight>
                  <a:srgbClr val="EDEDED"/>
                </a:highlight>
                <a:latin typeface="MathJax_Math-italic"/>
              </a:rPr>
              <a:t>π</a:t>
            </a:r>
            <a:r>
              <a:rPr lang="en-US" b="0" i="0" u="none" strike="noStrike" dirty="0">
                <a:solidFill>
                  <a:srgbClr val="424242"/>
                </a:solidFill>
                <a:effectLst/>
                <a:highlight>
                  <a:srgbClr val="EDEDED"/>
                </a:highlight>
                <a:latin typeface="MathJax_Math-italic"/>
              </a:rPr>
              <a:t>/</a:t>
            </a:r>
            <a:r>
              <a:rPr lang="el-GR" b="0" i="0" u="none" strike="noStrike" dirty="0">
                <a:solidFill>
                  <a:srgbClr val="424242"/>
                </a:solidFill>
                <a:effectLst/>
                <a:highlight>
                  <a:srgbClr val="EDEDED"/>
                </a:highlight>
                <a:latin typeface="MathJax_Main"/>
              </a:rPr>
              <a:t>2</a:t>
            </a:r>
            <a:r>
              <a:rPr lang="el-GR" b="0" i="0" u="none" strike="noStrike" dirty="0">
                <a:solidFill>
                  <a:srgbClr val="424242"/>
                </a:solidFill>
                <a:effectLst/>
                <a:highlight>
                  <a:srgbClr val="EDEDED"/>
                </a:highlight>
                <a:latin typeface="Neue Helvetica W01"/>
              </a:rPr>
              <a:t> </a:t>
            </a:r>
            <a:r>
              <a:rPr lang="el-GR" b="0" i="0" dirty="0">
                <a:solidFill>
                  <a:srgbClr val="424242"/>
                </a:solidFill>
                <a:effectLst/>
                <a:highlight>
                  <a:srgbClr val="EDEDED"/>
                </a:highlight>
                <a:latin typeface="Neue Helvetica W01"/>
              </a:rPr>
              <a:t>(</a:t>
            </a:r>
            <a:r>
              <a:rPr lang="en-US" b="0" i="1" dirty="0">
                <a:solidFill>
                  <a:srgbClr val="424242"/>
                </a:solidFill>
                <a:effectLst/>
                <a:highlight>
                  <a:srgbClr val="EDEDED"/>
                </a:highlight>
                <a:latin typeface="Neue Helvetica W01"/>
              </a:rPr>
              <a:t>y</a:t>
            </a:r>
            <a:r>
              <a:rPr lang="en-US" b="0" i="0" dirty="0">
                <a:solidFill>
                  <a:srgbClr val="424242"/>
                </a:solidFill>
                <a:effectLst/>
                <a:highlight>
                  <a:srgbClr val="EDEDED"/>
                </a:highlight>
                <a:latin typeface="Neue Helvetica W01"/>
              </a:rPr>
              <a:t>-axis) if replacing </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r</a:t>
            </a:r>
            <a:r>
              <a:rPr lang="en-US" b="0" i="0" u="none" strike="noStrike" dirty="0">
                <a:solidFill>
                  <a:srgbClr val="424242"/>
                </a:solidFill>
                <a:effectLst/>
                <a:highlight>
                  <a:srgbClr val="EDEDED"/>
                </a:highlight>
                <a:latin typeface="MathJax_Main"/>
              </a:rPr>
              <a:t>,</a:t>
            </a:r>
            <a:r>
              <a:rPr lang="el-GR" b="0" i="0" u="none" strike="noStrike" dirty="0">
                <a:solidFill>
                  <a:srgbClr val="424242"/>
                </a:solidFill>
                <a:effectLst/>
                <a:highlight>
                  <a:srgbClr val="EDEDED"/>
                </a:highlight>
                <a:latin typeface="MathJax_Math-italic"/>
              </a:rPr>
              <a:t>θ</a:t>
            </a:r>
            <a:r>
              <a:rPr lang="el-GR" b="0" i="0" u="none" strike="noStrike" dirty="0">
                <a:solidFill>
                  <a:srgbClr val="424242"/>
                </a:solidFill>
                <a:effectLst/>
                <a:highlight>
                  <a:srgbClr val="EDEDED"/>
                </a:highlight>
                <a:latin typeface="Neue Helvetica W01"/>
              </a:rPr>
              <a:t>)</a:t>
            </a:r>
            <a:r>
              <a:rPr lang="el-GR" b="0" i="0" dirty="0">
                <a:solidFill>
                  <a:srgbClr val="424242"/>
                </a:solidFill>
                <a:effectLst/>
                <a:highlight>
                  <a:srgbClr val="EDEDED"/>
                </a:highlight>
                <a:latin typeface="Neue Helvetica W01"/>
              </a:rPr>
              <a:t> </a:t>
            </a:r>
            <a:r>
              <a:rPr lang="en-US" b="0" i="0" dirty="0">
                <a:solidFill>
                  <a:srgbClr val="424242"/>
                </a:solidFill>
                <a:effectLst/>
                <a:highlight>
                  <a:srgbClr val="EDEDED"/>
                </a:highlight>
                <a:latin typeface="Neue Helvetica W01"/>
              </a:rPr>
              <a:t>with </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r</a:t>
            </a:r>
            <a:r>
              <a:rPr lang="en-US" b="0" i="0" u="none" strike="noStrike" dirty="0">
                <a:solidFill>
                  <a:srgbClr val="424242"/>
                </a:solidFill>
                <a:effectLst/>
                <a:highlight>
                  <a:srgbClr val="EDEDED"/>
                </a:highlight>
                <a:latin typeface="MathJax_Main"/>
              </a:rPr>
              <a:t>,−</a:t>
            </a:r>
            <a:r>
              <a:rPr lang="el-GR" b="0" i="0" u="none" strike="noStrike" dirty="0">
                <a:solidFill>
                  <a:srgbClr val="424242"/>
                </a:solidFill>
                <a:effectLst/>
                <a:highlight>
                  <a:srgbClr val="EDEDED"/>
                </a:highlight>
                <a:latin typeface="MathJax_Math-italic"/>
              </a:rPr>
              <a:t>θ</a:t>
            </a:r>
            <a:r>
              <a:rPr lang="el-GR" b="0" i="0" u="none" strike="noStrike" dirty="0">
                <a:solidFill>
                  <a:srgbClr val="424242"/>
                </a:solidFill>
                <a:effectLst/>
                <a:highlight>
                  <a:srgbClr val="EDEDED"/>
                </a:highlight>
                <a:latin typeface="Neue Helvetica W01"/>
              </a:rPr>
              <a:t>)</a:t>
            </a:r>
            <a:r>
              <a:rPr lang="el-GR" b="0" i="0" dirty="0">
                <a:solidFill>
                  <a:srgbClr val="424242"/>
                </a:solidFill>
                <a:effectLst/>
                <a:highlight>
                  <a:srgbClr val="EDEDED"/>
                </a:highlight>
                <a:latin typeface="Neue Helvetica W01"/>
              </a:rPr>
              <a:t> </a:t>
            </a:r>
            <a:r>
              <a:rPr lang="en-US" b="0" i="0" dirty="0">
                <a:solidFill>
                  <a:srgbClr val="424242"/>
                </a:solidFill>
                <a:effectLst/>
                <a:highlight>
                  <a:srgbClr val="EDEDED"/>
                </a:highlight>
                <a:latin typeface="Neue Helvetica W01"/>
              </a:rPr>
              <a:t>yields an equivalent equation. </a:t>
            </a:r>
          </a:p>
          <a:p>
            <a:pPr marL="228600" indent="-228600">
              <a:buAutoNum type="alphaLcParenBoth"/>
            </a:pPr>
            <a:r>
              <a:rPr lang="en-US" b="0" i="0" dirty="0">
                <a:solidFill>
                  <a:srgbClr val="424242"/>
                </a:solidFill>
                <a:effectLst/>
                <a:highlight>
                  <a:srgbClr val="EDEDED"/>
                </a:highlight>
                <a:latin typeface="Neue Helvetica W01"/>
              </a:rPr>
              <a:t>A graph is symmetric with respect to the polar axis (</a:t>
            </a:r>
            <a:r>
              <a:rPr lang="en-US" b="0" i="1" dirty="0">
                <a:solidFill>
                  <a:srgbClr val="424242"/>
                </a:solidFill>
                <a:effectLst/>
                <a:highlight>
                  <a:srgbClr val="EDEDED"/>
                </a:highlight>
                <a:latin typeface="Neue Helvetica W01"/>
              </a:rPr>
              <a:t>x</a:t>
            </a:r>
            <a:r>
              <a:rPr lang="en-US" b="0" i="0" dirty="0">
                <a:solidFill>
                  <a:srgbClr val="424242"/>
                </a:solidFill>
                <a:effectLst/>
                <a:highlight>
                  <a:srgbClr val="EDEDED"/>
                </a:highlight>
                <a:latin typeface="Neue Helvetica W01"/>
              </a:rPr>
              <a:t>-axis) if replacing </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r</a:t>
            </a:r>
            <a:r>
              <a:rPr lang="en-US" b="0" i="0" u="none" strike="noStrike" dirty="0">
                <a:solidFill>
                  <a:srgbClr val="424242"/>
                </a:solidFill>
                <a:effectLst/>
                <a:highlight>
                  <a:srgbClr val="EDEDED"/>
                </a:highlight>
                <a:latin typeface="MathJax_Main"/>
              </a:rPr>
              <a:t>,</a:t>
            </a:r>
            <a:r>
              <a:rPr lang="el-GR" b="0" i="0" u="none" strike="noStrike" dirty="0">
                <a:solidFill>
                  <a:srgbClr val="424242"/>
                </a:solidFill>
                <a:effectLst/>
                <a:highlight>
                  <a:srgbClr val="EDEDED"/>
                </a:highlight>
                <a:latin typeface="MathJax_Math-italic"/>
              </a:rPr>
              <a:t>θ</a:t>
            </a:r>
            <a:r>
              <a:rPr lang="el-GR" b="0" i="0" u="none" strike="noStrike" dirty="0">
                <a:solidFill>
                  <a:srgbClr val="424242"/>
                </a:solidFill>
                <a:effectLst/>
                <a:highlight>
                  <a:srgbClr val="EDEDED"/>
                </a:highlight>
                <a:latin typeface="Neue Helvetica W01"/>
              </a:rPr>
              <a:t>)</a:t>
            </a:r>
            <a:r>
              <a:rPr lang="el-GR" b="0" i="0" dirty="0">
                <a:solidFill>
                  <a:srgbClr val="424242"/>
                </a:solidFill>
                <a:effectLst/>
                <a:highlight>
                  <a:srgbClr val="EDEDED"/>
                </a:highlight>
                <a:latin typeface="Neue Helvetica W01"/>
              </a:rPr>
              <a:t> </a:t>
            </a:r>
            <a:r>
              <a:rPr lang="en-US" b="0" i="0" dirty="0">
                <a:solidFill>
                  <a:srgbClr val="424242"/>
                </a:solidFill>
                <a:effectLst/>
                <a:highlight>
                  <a:srgbClr val="EDEDED"/>
                </a:highlight>
                <a:latin typeface="Neue Helvetica W01"/>
              </a:rPr>
              <a:t>with </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r</a:t>
            </a:r>
            <a:r>
              <a:rPr lang="en-US" b="0" i="0" u="none" strike="noStrike" dirty="0">
                <a:solidFill>
                  <a:srgbClr val="424242"/>
                </a:solidFill>
                <a:effectLst/>
                <a:highlight>
                  <a:srgbClr val="EDEDED"/>
                </a:highlight>
                <a:latin typeface="MathJax_Main"/>
              </a:rPr>
              <a:t>,−</a:t>
            </a:r>
            <a:r>
              <a:rPr lang="el-GR" b="0" i="0" u="none" strike="noStrike" dirty="0">
                <a:solidFill>
                  <a:srgbClr val="424242"/>
                </a:solidFill>
                <a:effectLst/>
                <a:highlight>
                  <a:srgbClr val="EDEDED"/>
                </a:highlight>
                <a:latin typeface="MathJax_Math-italic"/>
              </a:rPr>
              <a:t>θ</a:t>
            </a:r>
            <a:r>
              <a:rPr lang="el-GR" b="0" i="0" u="none" strike="noStrike" dirty="0">
                <a:solidFill>
                  <a:srgbClr val="424242"/>
                </a:solidFill>
                <a:effectLst/>
                <a:highlight>
                  <a:srgbClr val="EDEDED"/>
                </a:highlight>
                <a:latin typeface="Neue Helvetica W01"/>
              </a:rPr>
              <a:t>)</a:t>
            </a:r>
            <a:r>
              <a:rPr lang="el-GR" b="0" i="0" dirty="0">
                <a:solidFill>
                  <a:srgbClr val="424242"/>
                </a:solidFill>
                <a:effectLst/>
                <a:highlight>
                  <a:srgbClr val="EDEDED"/>
                </a:highlight>
                <a:latin typeface="Neue Helvetica W01"/>
              </a:rPr>
              <a:t> </a:t>
            </a:r>
            <a:r>
              <a:rPr lang="en-US" b="0" i="0" dirty="0">
                <a:solidFill>
                  <a:srgbClr val="424242"/>
                </a:solidFill>
                <a:effectLst/>
                <a:highlight>
                  <a:srgbClr val="EDEDED"/>
                </a:highlight>
                <a:latin typeface="Neue Helvetica W01"/>
              </a:rPr>
              <a:t>or </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r</a:t>
            </a:r>
            <a:r>
              <a:rPr lang="en-US" b="0" i="0" u="none" strike="noStrike" dirty="0">
                <a:solidFill>
                  <a:srgbClr val="424242"/>
                </a:solidFill>
                <a:effectLst/>
                <a:highlight>
                  <a:srgbClr val="EDEDED"/>
                </a:highlight>
                <a:latin typeface="MathJax_Main"/>
              </a:rPr>
              <a:t>,</a:t>
            </a:r>
            <a:r>
              <a:rPr lang="el-GR" b="0" i="0" u="none" strike="noStrike" dirty="0">
                <a:solidFill>
                  <a:srgbClr val="424242"/>
                </a:solidFill>
                <a:effectLst/>
                <a:highlight>
                  <a:srgbClr val="EDEDED"/>
                </a:highlight>
                <a:latin typeface="MathJax_Math-italic"/>
              </a:rPr>
              <a:t>π</a:t>
            </a:r>
            <a:r>
              <a:rPr lang="el-GR" b="0" i="0" u="none" strike="noStrike" dirty="0">
                <a:solidFill>
                  <a:srgbClr val="424242"/>
                </a:solidFill>
                <a:effectLst/>
                <a:highlight>
                  <a:srgbClr val="EDEDED"/>
                </a:highlight>
                <a:latin typeface="MathJax_Main"/>
              </a:rPr>
              <a:t>−</a:t>
            </a:r>
            <a:r>
              <a:rPr lang="el-GR" b="0" i="0" u="none" strike="noStrike" dirty="0">
                <a:solidFill>
                  <a:srgbClr val="424242"/>
                </a:solidFill>
                <a:effectLst/>
                <a:highlight>
                  <a:srgbClr val="EDEDED"/>
                </a:highlight>
                <a:latin typeface="MathJax_Math-italic"/>
              </a:rPr>
              <a:t>θ</a:t>
            </a:r>
            <a:r>
              <a:rPr lang="el-GR" b="0" i="0" u="none" strike="noStrike" dirty="0">
                <a:solidFill>
                  <a:srgbClr val="424242"/>
                </a:solidFill>
                <a:effectLst/>
                <a:highlight>
                  <a:srgbClr val="EDEDED"/>
                </a:highlight>
                <a:latin typeface="Neue Helvetica W01"/>
              </a:rPr>
              <a:t>)</a:t>
            </a:r>
            <a:r>
              <a:rPr lang="el-GR" b="0" i="0" dirty="0">
                <a:solidFill>
                  <a:srgbClr val="424242"/>
                </a:solidFill>
                <a:effectLst/>
                <a:highlight>
                  <a:srgbClr val="EDEDED"/>
                </a:highlight>
                <a:latin typeface="Neue Helvetica W01"/>
              </a:rPr>
              <a:t> </a:t>
            </a:r>
            <a:r>
              <a:rPr lang="en-US" b="0" i="0" dirty="0">
                <a:solidFill>
                  <a:srgbClr val="424242"/>
                </a:solidFill>
                <a:effectLst/>
                <a:highlight>
                  <a:srgbClr val="EDEDED"/>
                </a:highlight>
                <a:latin typeface="Neue Helvetica W01"/>
              </a:rPr>
              <a:t>yields an equivalent equation. </a:t>
            </a:r>
          </a:p>
          <a:p>
            <a:pPr marL="228600" indent="-228600">
              <a:buAutoNum type="alphaLcParenBoth"/>
            </a:pPr>
            <a:r>
              <a:rPr lang="en-US" b="0" i="0" dirty="0">
                <a:solidFill>
                  <a:srgbClr val="424242"/>
                </a:solidFill>
                <a:effectLst/>
                <a:highlight>
                  <a:srgbClr val="EDEDED"/>
                </a:highlight>
                <a:latin typeface="Neue Helvetica W01"/>
              </a:rPr>
              <a:t>A graph is symmetric with respect to the pole (origin) if replacing </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r</a:t>
            </a:r>
            <a:r>
              <a:rPr lang="en-US" b="0" i="0" u="none" strike="noStrike" dirty="0">
                <a:solidFill>
                  <a:srgbClr val="424242"/>
                </a:solidFill>
                <a:effectLst/>
                <a:highlight>
                  <a:srgbClr val="EDEDED"/>
                </a:highlight>
                <a:latin typeface="MathJax_Main"/>
              </a:rPr>
              <a:t>,</a:t>
            </a:r>
            <a:r>
              <a:rPr lang="el-GR" b="0" i="0" u="none" strike="noStrike" dirty="0">
                <a:solidFill>
                  <a:srgbClr val="424242"/>
                </a:solidFill>
                <a:effectLst/>
                <a:highlight>
                  <a:srgbClr val="EDEDED"/>
                </a:highlight>
                <a:latin typeface="MathJax_Math-italic"/>
              </a:rPr>
              <a:t>θ</a:t>
            </a:r>
            <a:r>
              <a:rPr lang="el-GR" b="0" i="0" u="none" strike="noStrike" dirty="0">
                <a:solidFill>
                  <a:srgbClr val="424242"/>
                </a:solidFill>
                <a:effectLst/>
                <a:highlight>
                  <a:srgbClr val="EDEDED"/>
                </a:highlight>
                <a:latin typeface="Neue Helvetica W01"/>
              </a:rPr>
              <a:t>)</a:t>
            </a:r>
            <a:r>
              <a:rPr lang="el-GR" b="0" i="0" dirty="0">
                <a:solidFill>
                  <a:srgbClr val="424242"/>
                </a:solidFill>
                <a:effectLst/>
                <a:highlight>
                  <a:srgbClr val="EDEDED"/>
                </a:highlight>
                <a:latin typeface="Neue Helvetica W01"/>
              </a:rPr>
              <a:t> </a:t>
            </a:r>
            <a:r>
              <a:rPr lang="en-US" b="0" i="0" dirty="0">
                <a:solidFill>
                  <a:srgbClr val="424242"/>
                </a:solidFill>
                <a:effectLst/>
                <a:highlight>
                  <a:srgbClr val="EDEDED"/>
                </a:highlight>
                <a:latin typeface="Neue Helvetica W01"/>
              </a:rPr>
              <a:t>with </a:t>
            </a:r>
            <a:r>
              <a:rPr lang="en-US" b="0" i="0" u="none" strike="noStrike" dirty="0">
                <a:solidFill>
                  <a:srgbClr val="424242"/>
                </a:solidFill>
                <a:effectLst/>
                <a:highlight>
                  <a:srgbClr val="EDEDED"/>
                </a:highlight>
                <a:latin typeface="MathJax_Main"/>
              </a:rPr>
              <a:t>(−</a:t>
            </a:r>
            <a:r>
              <a:rPr lang="en-US" b="0" i="0" u="none" strike="noStrike" dirty="0">
                <a:solidFill>
                  <a:srgbClr val="424242"/>
                </a:solidFill>
                <a:effectLst/>
                <a:highlight>
                  <a:srgbClr val="EDEDED"/>
                </a:highlight>
                <a:latin typeface="MathJax_Math-italic"/>
              </a:rPr>
              <a:t>r</a:t>
            </a:r>
            <a:r>
              <a:rPr lang="en-US" b="0" i="0" u="none" strike="noStrike" dirty="0">
                <a:solidFill>
                  <a:srgbClr val="424242"/>
                </a:solidFill>
                <a:effectLst/>
                <a:highlight>
                  <a:srgbClr val="EDEDED"/>
                </a:highlight>
                <a:latin typeface="MathJax_Main"/>
              </a:rPr>
              <a:t>,</a:t>
            </a:r>
            <a:r>
              <a:rPr lang="el-GR" b="0" i="0" u="none" strike="noStrike" dirty="0">
                <a:solidFill>
                  <a:srgbClr val="424242"/>
                </a:solidFill>
                <a:effectLst/>
                <a:highlight>
                  <a:srgbClr val="EDEDED"/>
                </a:highlight>
                <a:latin typeface="MathJax_Math-italic"/>
              </a:rPr>
              <a:t>θ</a:t>
            </a:r>
            <a:r>
              <a:rPr lang="el-GR" b="0" i="0" u="none" strike="noStrike" dirty="0">
                <a:solidFill>
                  <a:srgbClr val="424242"/>
                </a:solidFill>
                <a:effectLst/>
                <a:highlight>
                  <a:srgbClr val="EDEDED"/>
                </a:highlight>
                <a:latin typeface="Neue Helvetica W01"/>
              </a:rPr>
              <a:t>)</a:t>
            </a:r>
            <a:r>
              <a:rPr lang="el-GR" b="0" i="0" dirty="0">
                <a:solidFill>
                  <a:srgbClr val="424242"/>
                </a:solidFill>
                <a:effectLst/>
                <a:highlight>
                  <a:srgbClr val="EDEDED"/>
                </a:highlight>
                <a:latin typeface="Neue Helvetica W01"/>
              </a:rPr>
              <a:t> </a:t>
            </a:r>
            <a:r>
              <a:rPr lang="en-US" b="0" i="0" dirty="0">
                <a:solidFill>
                  <a:srgbClr val="424242"/>
                </a:solidFill>
                <a:effectLst/>
                <a:highlight>
                  <a:srgbClr val="EDEDED"/>
                </a:highlight>
                <a:latin typeface="Neue Helvetica W01"/>
              </a:rPr>
              <a:t>yields an equivalent equation.</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5</a:t>
            </a:fld>
            <a:endParaRPr lang="en-US"/>
          </a:p>
        </p:txBody>
      </p:sp>
    </p:spTree>
    <p:extLst>
      <p:ext uri="{BB962C8B-B14F-4D97-AF65-F5344CB8AC3E}">
        <p14:creationId xmlns:p14="http://schemas.microsoft.com/office/powerpoint/2010/main" val="71492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your result by checking the graph of the polar equation.</a:t>
            </a:r>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consideration for graphing a polar equation is determining the zeros and maximum values.</a:t>
            </a:r>
          </a:p>
        </p:txBody>
      </p:sp>
      <p:sp>
        <p:nvSpPr>
          <p:cNvPr id="4" name="Slide Number Placeholder 3"/>
          <p:cNvSpPr>
            <a:spLocks noGrp="1"/>
          </p:cNvSpPr>
          <p:nvPr>
            <p:ph type="sldNum" sz="quarter" idx="5"/>
          </p:nvPr>
        </p:nvSpPr>
        <p:spPr/>
        <p:txBody>
          <a:bodyPr/>
          <a:lstStyle/>
          <a:p>
            <a:fld id="{0528CB4D-4FCA-45CA-9E57-054ECA30A29D}" type="slidenum">
              <a:rPr lang="en-US" smtClean="0"/>
              <a:t>10</a:t>
            </a:fld>
            <a:endParaRPr lang="en-US"/>
          </a:p>
        </p:txBody>
      </p:sp>
    </p:spTree>
    <p:extLst>
      <p:ext uri="{BB962C8B-B14F-4D97-AF65-F5344CB8AC3E}">
        <p14:creationId xmlns:p14="http://schemas.microsoft.com/office/powerpoint/2010/main" val="294751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There are five classic polar curves</a:t>
            </a:r>
            <a:r>
              <a:rPr lang="en-US" b="1" i="0" dirty="0">
                <a:solidFill>
                  <a:srgbClr val="424242"/>
                </a:solidFill>
                <a:effectLst/>
                <a:highlight>
                  <a:srgbClr val="FFFFFF"/>
                </a:highlight>
                <a:latin typeface="Neue Helvetica W01"/>
              </a:rPr>
              <a:t>: cardioids</a:t>
            </a:r>
            <a:r>
              <a:rPr lang="en-US" b="0" i="0" dirty="0">
                <a:solidFill>
                  <a:srgbClr val="424242"/>
                </a:solidFill>
                <a:effectLst/>
                <a:highlight>
                  <a:srgbClr val="FFFFFF"/>
                </a:highlight>
                <a:latin typeface="Neue Helvetica W01"/>
              </a:rPr>
              <a:t>, </a:t>
            </a:r>
            <a:r>
              <a:rPr lang="en-US" b="1" i="0" dirty="0" err="1">
                <a:solidFill>
                  <a:srgbClr val="424242"/>
                </a:solidFill>
                <a:effectLst/>
                <a:highlight>
                  <a:srgbClr val="FFFFFF"/>
                </a:highlight>
                <a:latin typeface="Neue Helvetica W01"/>
              </a:rPr>
              <a:t>limaҫons</a:t>
            </a:r>
            <a:r>
              <a:rPr lang="en-US" b="1" i="0" dirty="0">
                <a:solidFill>
                  <a:srgbClr val="424242"/>
                </a:solidFill>
                <a:effectLst/>
                <a:highlight>
                  <a:srgbClr val="FFFFFF"/>
                </a:highlight>
                <a:latin typeface="Neue Helvetica W01"/>
              </a:rPr>
              <a:t>, lemniscates, rose curves</a:t>
            </a:r>
            <a:r>
              <a:rPr lang="en-US" b="0" i="0" dirty="0">
                <a:solidFill>
                  <a:srgbClr val="424242"/>
                </a:solidFill>
                <a:effectLst/>
                <a:highlight>
                  <a:srgbClr val="FFFFFF"/>
                </a:highlight>
                <a:latin typeface="Neue Helvetica W01"/>
              </a:rPr>
              <a:t>, and </a:t>
            </a:r>
            <a:r>
              <a:rPr lang="en-US" b="1" i="0" dirty="0">
                <a:solidFill>
                  <a:srgbClr val="424242"/>
                </a:solidFill>
                <a:effectLst/>
                <a:highlight>
                  <a:srgbClr val="FFFFFF"/>
                </a:highlight>
                <a:latin typeface="Neue Helvetica W01"/>
              </a:rPr>
              <a:t>Archimedes’ spirals</a:t>
            </a:r>
            <a:r>
              <a:rPr lang="en-US" b="0" i="0" dirty="0">
                <a:solidFill>
                  <a:srgbClr val="424242"/>
                </a:solidFill>
                <a:effectLst/>
                <a:highlight>
                  <a:srgbClr val="FFFFFF"/>
                </a:highlight>
                <a:latin typeface="Neue Helvetica W01"/>
              </a:rPr>
              <a:t>. We will briefly touch on the polar formulas for the circle before moving on to the classic curves and their variations.</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12</a:t>
            </a:fld>
            <a:endParaRPr lang="en-US"/>
          </a:p>
        </p:txBody>
      </p:sp>
    </p:spTree>
    <p:extLst>
      <p:ext uri="{BB962C8B-B14F-4D97-AF65-F5344CB8AC3E}">
        <p14:creationId xmlns:p14="http://schemas.microsoft.com/office/powerpoint/2010/main" val="648843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29</a:t>
            </a:fld>
            <a:endParaRPr lang="en-US"/>
          </a:p>
        </p:txBody>
      </p:sp>
    </p:spTree>
    <p:extLst>
      <p:ext uri="{BB962C8B-B14F-4D97-AF65-F5344CB8AC3E}">
        <p14:creationId xmlns:p14="http://schemas.microsoft.com/office/powerpoint/2010/main" val="319115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8/29/2024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8/29/2024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8/29/2024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8/29/2024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8/29/2024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8/29/2024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8/29/2024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8/29/2024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8/29/2024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8/29/2024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Further Applications</a:t>
            </a:r>
            <a:br>
              <a:rPr lang="en-US" sz="5400" dirty="0"/>
            </a:br>
            <a:r>
              <a:rPr lang="en-US" sz="5400" dirty="0"/>
              <a:t> of Trigonometry</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10</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C337F91-E12B-8CCA-C364-33E09CFAD596}"/>
              </a:ext>
            </a:extLst>
          </p:cNvPr>
          <p:cNvPicPr>
            <a:picLocks noChangeAspect="1"/>
          </p:cNvPicPr>
          <p:nvPr/>
        </p:nvPicPr>
        <p:blipFill>
          <a:blip r:embed="rId3"/>
          <a:stretch>
            <a:fillRect/>
          </a:stretch>
        </p:blipFill>
        <p:spPr>
          <a:xfrm>
            <a:off x="254641" y="136525"/>
            <a:ext cx="10067925" cy="2124075"/>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82328E0-0FAD-64A6-E9AF-E10ED812008A}"/>
              </a:ext>
            </a:extLst>
          </p:cNvPr>
          <p:cNvPicPr>
            <a:picLocks noChangeAspect="1"/>
          </p:cNvPicPr>
          <p:nvPr/>
        </p:nvPicPr>
        <p:blipFill>
          <a:blip r:embed="rId2"/>
          <a:stretch>
            <a:fillRect/>
          </a:stretch>
        </p:blipFill>
        <p:spPr>
          <a:xfrm>
            <a:off x="98651" y="136525"/>
            <a:ext cx="9991725" cy="1800225"/>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494884-5389-6F93-4D23-C74E3E2D0CD9}"/>
              </a:ext>
            </a:extLst>
          </p:cNvPr>
          <p:cNvPicPr>
            <a:picLocks noChangeAspect="1"/>
          </p:cNvPicPr>
          <p:nvPr/>
        </p:nvPicPr>
        <p:blipFill>
          <a:blip r:embed="rId3"/>
          <a:stretch>
            <a:fillRect/>
          </a:stretch>
        </p:blipFill>
        <p:spPr>
          <a:xfrm>
            <a:off x="1726535" y="556380"/>
            <a:ext cx="8738929" cy="557106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7EC1A5E-02C7-5611-11F8-AC17265E43A0}"/>
              </a:ext>
            </a:extLst>
          </p:cNvPr>
          <p:cNvPicPr>
            <a:picLocks noChangeAspect="1"/>
          </p:cNvPicPr>
          <p:nvPr/>
        </p:nvPicPr>
        <p:blipFill>
          <a:blip r:embed="rId2"/>
          <a:stretch>
            <a:fillRect/>
          </a:stretch>
        </p:blipFill>
        <p:spPr>
          <a:xfrm>
            <a:off x="193902" y="136525"/>
            <a:ext cx="10715625" cy="1971675"/>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FA47EB-9963-8D9C-DD3B-E29AA69C2621}"/>
              </a:ext>
            </a:extLst>
          </p:cNvPr>
          <p:cNvPicPr>
            <a:picLocks noChangeAspect="1"/>
          </p:cNvPicPr>
          <p:nvPr/>
        </p:nvPicPr>
        <p:blipFill>
          <a:blip r:embed="rId2"/>
          <a:stretch>
            <a:fillRect/>
          </a:stretch>
        </p:blipFill>
        <p:spPr>
          <a:xfrm>
            <a:off x="1230438" y="643466"/>
            <a:ext cx="9731123" cy="557106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49042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013EAE-0896-2AE9-45F9-FD59AFBE5BFD}"/>
              </a:ext>
            </a:extLst>
          </p:cNvPr>
          <p:cNvPicPr>
            <a:picLocks noChangeAspect="1"/>
          </p:cNvPicPr>
          <p:nvPr/>
        </p:nvPicPr>
        <p:blipFill>
          <a:blip r:embed="rId2"/>
          <a:stretch>
            <a:fillRect/>
          </a:stretch>
        </p:blipFill>
        <p:spPr>
          <a:xfrm>
            <a:off x="643467" y="1588770"/>
            <a:ext cx="10905066" cy="368045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64110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F4D1668-FB24-8A4C-A209-8624C08296D5}"/>
              </a:ext>
            </a:extLst>
          </p:cNvPr>
          <p:cNvPicPr>
            <a:picLocks noChangeAspect="1"/>
          </p:cNvPicPr>
          <p:nvPr/>
        </p:nvPicPr>
        <p:blipFill>
          <a:blip r:embed="rId2"/>
          <a:stretch>
            <a:fillRect/>
          </a:stretch>
        </p:blipFill>
        <p:spPr>
          <a:xfrm>
            <a:off x="212272" y="136525"/>
            <a:ext cx="10744200" cy="1962150"/>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18F7D9-FCA9-D88E-0B46-B9285809DF00}"/>
              </a:ext>
            </a:extLst>
          </p:cNvPr>
          <p:cNvPicPr>
            <a:picLocks noChangeAspect="1"/>
          </p:cNvPicPr>
          <p:nvPr/>
        </p:nvPicPr>
        <p:blipFill>
          <a:blip r:embed="rId2"/>
          <a:stretch>
            <a:fillRect/>
          </a:stretch>
        </p:blipFill>
        <p:spPr>
          <a:xfrm>
            <a:off x="1054311" y="643466"/>
            <a:ext cx="10083378" cy="5571067"/>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24834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6F1B22-2E08-534D-3330-9C7C4FE2A0E8}"/>
              </a:ext>
            </a:extLst>
          </p:cNvPr>
          <p:cNvPicPr>
            <a:picLocks noChangeAspect="1"/>
          </p:cNvPicPr>
          <p:nvPr/>
        </p:nvPicPr>
        <p:blipFill>
          <a:blip r:embed="rId2"/>
          <a:stretch>
            <a:fillRect/>
          </a:stretch>
        </p:blipFill>
        <p:spPr>
          <a:xfrm>
            <a:off x="643467" y="1547876"/>
            <a:ext cx="10905066" cy="376224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38195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4AB597B-5AA6-EDA2-6B5F-3974AF7729BD}"/>
              </a:ext>
            </a:extLst>
          </p:cNvPr>
          <p:cNvPicPr>
            <a:picLocks noChangeAspect="1"/>
          </p:cNvPicPr>
          <p:nvPr/>
        </p:nvPicPr>
        <p:blipFill>
          <a:blip r:embed="rId2"/>
          <a:stretch>
            <a:fillRect/>
          </a:stretch>
        </p:blipFill>
        <p:spPr>
          <a:xfrm>
            <a:off x="243568" y="136525"/>
            <a:ext cx="10725150" cy="1914525"/>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4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65200" y="965200"/>
            <a:ext cx="10261600" cy="3564869"/>
          </a:xfrm>
        </p:spPr>
        <p:txBody>
          <a:bodyPr vert="horz" lIns="91440" tIns="45720" rIns="91440" bIns="45720" rtlCol="0">
            <a:normAutofit/>
          </a:bodyPr>
          <a:lstStyle/>
          <a:p>
            <a:pPr algn="l"/>
            <a:r>
              <a:rPr lang="en-US" sz="4800" dirty="0">
                <a:ln w="22225">
                  <a:solidFill>
                    <a:schemeClr val="tx1"/>
                  </a:solidFill>
                  <a:miter lim="800000"/>
                </a:ln>
              </a:rPr>
              <a:t>10.4 Polar Coordinates: Graphs</a:t>
            </a:r>
            <a:br>
              <a:rPr lang="en-US" sz="6300" b="1" dirty="0">
                <a:ln w="22225">
                  <a:solidFill>
                    <a:schemeClr val="tx1"/>
                  </a:solidFill>
                  <a:miter lim="800000"/>
                </a:ln>
                <a:noFill/>
              </a:rPr>
            </a:br>
            <a:br>
              <a:rPr lang="en-US" sz="6300" dirty="0">
                <a:ln w="22225">
                  <a:solidFill>
                    <a:schemeClr val="tx1"/>
                  </a:solidFill>
                  <a:miter lim="800000"/>
                </a:ln>
                <a:noFill/>
              </a:rPr>
            </a:br>
            <a:endParaRPr lang="en-US" sz="6300" dirty="0">
              <a:ln w="22225">
                <a:solidFill>
                  <a:schemeClr val="tx1"/>
                </a:solidFill>
                <a:miter lim="800000"/>
              </a:ln>
              <a:noFill/>
            </a:endParaRP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965201" y="6356350"/>
            <a:ext cx="6569446" cy="365125"/>
          </a:xfrm>
        </p:spPr>
        <p:txBody>
          <a:bodyPr vert="horz" lIns="91440" tIns="45720" rIns="91440" bIns="45720" rtlCol="0">
            <a:normAutofit/>
          </a:bodyPr>
          <a:lstStyle/>
          <a:p>
            <a:pPr marL="0" marR="0" lvl="0" indent="0" algn="l" defTabSz="457200" rtl="0" eaLnBrk="1" fontAlgn="auto" latinLnBrk="0" hangingPunct="1">
              <a:spcBef>
                <a:spcPts val="0"/>
              </a:spcBef>
              <a:spcAft>
                <a:spcPts val="600"/>
              </a:spcAft>
              <a:buClrTx/>
              <a:buSzTx/>
              <a:buFontTx/>
              <a:buNone/>
              <a:tabLst/>
              <a:defRPr/>
            </a:pPr>
            <a:r>
              <a:rPr kumimoji="0" lang="en-US" b="0" i="0" u="none" strike="noStrike" kern="1200" cap="all" spc="200" normalizeH="0" baseline="0" noProof="0">
                <a:ln>
                  <a:noFill/>
                </a:ln>
                <a:solidFill>
                  <a:schemeClr val="tx1"/>
                </a:solidFill>
                <a:effectLst/>
                <a:uLnTx/>
                <a:uFillTx/>
                <a:latin typeface="Calibri" panose="020F0502020204030204"/>
                <a:ea typeface="+mn-ea"/>
                <a:cs typeface="+mn-cs"/>
              </a:rPr>
              <a:t>https://openstax.org/details/books/algebra-and-trigonometry-2e</a:t>
            </a:r>
          </a:p>
        </p:txBody>
      </p:sp>
    </p:spTree>
    <p:extLst>
      <p:ext uri="{BB962C8B-B14F-4D97-AF65-F5344CB8AC3E}">
        <p14:creationId xmlns:p14="http://schemas.microsoft.com/office/powerpoint/2010/main" val="25637117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E0EAEFD-4AAD-9CF6-9406-1F5EF3BE93A5}"/>
              </a:ext>
            </a:extLst>
          </p:cNvPr>
          <p:cNvPicPr>
            <a:picLocks noChangeAspect="1"/>
          </p:cNvPicPr>
          <p:nvPr/>
        </p:nvPicPr>
        <p:blipFill>
          <a:blip r:embed="rId2"/>
          <a:stretch>
            <a:fillRect/>
          </a:stretch>
        </p:blipFill>
        <p:spPr>
          <a:xfrm>
            <a:off x="226558" y="136525"/>
            <a:ext cx="10715625" cy="1609725"/>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D80F8D-0B83-B6EC-7771-78D89B26FE63}"/>
              </a:ext>
            </a:extLst>
          </p:cNvPr>
          <p:cNvPicPr>
            <a:picLocks noChangeAspect="1"/>
          </p:cNvPicPr>
          <p:nvPr/>
        </p:nvPicPr>
        <p:blipFill>
          <a:blip r:embed="rId2"/>
          <a:stretch>
            <a:fillRect/>
          </a:stretch>
        </p:blipFill>
        <p:spPr>
          <a:xfrm>
            <a:off x="1143940" y="643466"/>
            <a:ext cx="9904120" cy="5571067"/>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59309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BD7EB3B3-C79A-8579-C85D-7AF3044BC2CC}"/>
              </a:ext>
            </a:extLst>
          </p:cNvPr>
          <p:cNvPicPr>
            <a:picLocks noChangeAspect="1"/>
          </p:cNvPicPr>
          <p:nvPr/>
        </p:nvPicPr>
        <p:blipFill>
          <a:blip r:embed="rId2"/>
          <a:stretch>
            <a:fillRect/>
          </a:stretch>
        </p:blipFill>
        <p:spPr>
          <a:xfrm>
            <a:off x="276905" y="136525"/>
            <a:ext cx="10048875" cy="1857375"/>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5EBCF9-D760-B52E-9856-F40FF6A2CD13}"/>
              </a:ext>
            </a:extLst>
          </p:cNvPr>
          <p:cNvPicPr>
            <a:picLocks noChangeAspect="1"/>
          </p:cNvPicPr>
          <p:nvPr/>
        </p:nvPicPr>
        <p:blipFill>
          <a:blip r:embed="rId2"/>
          <a:stretch>
            <a:fillRect/>
          </a:stretch>
        </p:blipFill>
        <p:spPr>
          <a:xfrm>
            <a:off x="1691994" y="643466"/>
            <a:ext cx="8808012" cy="5571067"/>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38608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69F22FCB-D4E0-67CC-15EE-EDA459335D38}"/>
              </a:ext>
            </a:extLst>
          </p:cNvPr>
          <p:cNvPicPr>
            <a:picLocks noChangeAspect="1"/>
          </p:cNvPicPr>
          <p:nvPr/>
        </p:nvPicPr>
        <p:blipFill>
          <a:blip r:embed="rId2"/>
          <a:stretch>
            <a:fillRect/>
          </a:stretch>
        </p:blipFill>
        <p:spPr>
          <a:xfrm>
            <a:off x="217715" y="136525"/>
            <a:ext cx="10668000" cy="1885950"/>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E1497B-3F47-3250-CF9A-3F1EB84EDFD2}"/>
              </a:ext>
            </a:extLst>
          </p:cNvPr>
          <p:cNvPicPr>
            <a:picLocks noChangeAspect="1"/>
          </p:cNvPicPr>
          <p:nvPr/>
        </p:nvPicPr>
        <p:blipFill>
          <a:blip r:embed="rId2"/>
          <a:stretch>
            <a:fillRect/>
          </a:stretch>
        </p:blipFill>
        <p:spPr>
          <a:xfrm>
            <a:off x="2709333" y="643466"/>
            <a:ext cx="6773334" cy="5571067"/>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846902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9354980-B67E-3494-7664-3A3DB6B0968D}"/>
              </a:ext>
            </a:extLst>
          </p:cNvPr>
          <p:cNvPicPr>
            <a:picLocks noChangeAspect="1"/>
          </p:cNvPicPr>
          <p:nvPr/>
        </p:nvPicPr>
        <p:blipFill>
          <a:blip r:embed="rId2"/>
          <a:stretch>
            <a:fillRect/>
          </a:stretch>
        </p:blipFill>
        <p:spPr>
          <a:xfrm>
            <a:off x="176212" y="136525"/>
            <a:ext cx="10772775" cy="1933575"/>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13EA1A7-0797-41AE-6F7D-8C5D85AAFB55}"/>
              </a:ext>
            </a:extLst>
          </p:cNvPr>
          <p:cNvPicPr>
            <a:picLocks noChangeAspect="1"/>
          </p:cNvPicPr>
          <p:nvPr/>
        </p:nvPicPr>
        <p:blipFill>
          <a:blip r:embed="rId2"/>
          <a:stretch>
            <a:fillRect/>
          </a:stretch>
        </p:blipFill>
        <p:spPr>
          <a:xfrm>
            <a:off x="328612" y="136525"/>
            <a:ext cx="10772775" cy="1647825"/>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31EB653-33FF-ECD8-B966-07D8C02C578A}"/>
              </a:ext>
            </a:extLst>
          </p:cNvPr>
          <p:cNvPicPr>
            <a:picLocks noChangeAspect="1"/>
          </p:cNvPicPr>
          <p:nvPr/>
        </p:nvPicPr>
        <p:blipFill>
          <a:blip r:embed="rId2"/>
          <a:stretch>
            <a:fillRect/>
          </a:stretch>
        </p:blipFill>
        <p:spPr>
          <a:xfrm>
            <a:off x="222477" y="136525"/>
            <a:ext cx="10658475" cy="1914525"/>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B94DD26F-92BE-775F-7E85-99A8DB68717F}"/>
              </a:ext>
            </a:extLst>
          </p:cNvPr>
          <p:cNvPicPr>
            <a:picLocks noChangeAspect="1"/>
          </p:cNvPicPr>
          <p:nvPr/>
        </p:nvPicPr>
        <p:blipFill>
          <a:blip r:embed="rId3"/>
          <a:stretch>
            <a:fillRect/>
          </a:stretch>
        </p:blipFill>
        <p:spPr>
          <a:xfrm>
            <a:off x="93890" y="136525"/>
            <a:ext cx="10763250" cy="1571625"/>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2246769"/>
          </a:xfrm>
          <a:prstGeom prst="rect">
            <a:avLst/>
          </a:prstGeom>
          <a:noFill/>
        </p:spPr>
        <p:txBody>
          <a:bodyPr wrap="square">
            <a:spAutoFit/>
          </a:bodyPr>
          <a:lstStyle/>
          <a:p>
            <a:r>
              <a:rPr lang="en-US" sz="3200" dirty="0"/>
              <a:t>What are the learning objectives for this section?</a:t>
            </a:r>
          </a:p>
          <a:p>
            <a:endParaRPr lang="en-US" sz="2800" dirty="0"/>
          </a:p>
          <a:p>
            <a:pPr marL="457200" indent="-457200">
              <a:buFont typeface="Arial" panose="020B0604020202020204" pitchFamily="34" charset="0"/>
              <a:buChar char="•"/>
            </a:pPr>
            <a:r>
              <a:rPr lang="en-US" sz="2800" dirty="0"/>
              <a:t>Test polar equations for symmetry.</a:t>
            </a:r>
          </a:p>
          <a:p>
            <a:pPr marL="457200" indent="-457200">
              <a:buFont typeface="Arial" panose="020B0604020202020204" pitchFamily="34" charset="0"/>
              <a:buChar char="•"/>
            </a:pPr>
            <a:r>
              <a:rPr lang="en-US" sz="2800" dirty="0"/>
              <a:t>Graph polar equations by plotting points.</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577A49-B7B9-BAFF-1C74-B9CB50274D45}"/>
              </a:ext>
            </a:extLst>
          </p:cNvPr>
          <p:cNvPicPr>
            <a:picLocks noChangeAspect="1"/>
          </p:cNvPicPr>
          <p:nvPr/>
        </p:nvPicPr>
        <p:blipFill>
          <a:blip r:embed="rId3"/>
          <a:stretch>
            <a:fillRect/>
          </a:stretch>
        </p:blipFill>
        <p:spPr>
          <a:xfrm>
            <a:off x="2524803" y="643466"/>
            <a:ext cx="7142393" cy="5571067"/>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071079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D90864-C156-2862-4D8A-1833222282A3}"/>
              </a:ext>
            </a:extLst>
          </p:cNvPr>
          <p:cNvPicPr>
            <a:picLocks noChangeAspect="1"/>
          </p:cNvPicPr>
          <p:nvPr/>
        </p:nvPicPr>
        <p:blipFill>
          <a:blip r:embed="rId2"/>
          <a:stretch>
            <a:fillRect/>
          </a:stretch>
        </p:blipFill>
        <p:spPr>
          <a:xfrm>
            <a:off x="643467" y="2147654"/>
            <a:ext cx="10905066" cy="256269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894176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38C44F7-74EF-FFDD-D40D-99B32E5C0E6F}"/>
              </a:ext>
            </a:extLst>
          </p:cNvPr>
          <p:cNvPicPr>
            <a:picLocks noChangeAspect="1"/>
          </p:cNvPicPr>
          <p:nvPr/>
        </p:nvPicPr>
        <p:blipFill>
          <a:blip r:embed="rId2"/>
          <a:stretch>
            <a:fillRect/>
          </a:stretch>
        </p:blipFill>
        <p:spPr>
          <a:xfrm>
            <a:off x="335416" y="136525"/>
            <a:ext cx="10715625" cy="1952625"/>
          </a:xfrm>
          <a:prstGeom prst="rect">
            <a:avLst/>
          </a:prstGeom>
        </p:spPr>
      </p:pic>
    </p:spTree>
    <p:extLst>
      <p:ext uri="{BB962C8B-B14F-4D97-AF65-F5344CB8AC3E}">
        <p14:creationId xmlns:p14="http://schemas.microsoft.com/office/powerpoint/2010/main" val="3379424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4083B75-915D-307B-4EB8-37FE63214DFC}"/>
              </a:ext>
            </a:extLst>
          </p:cNvPr>
          <p:cNvPicPr>
            <a:picLocks noChangeAspect="1"/>
          </p:cNvPicPr>
          <p:nvPr/>
        </p:nvPicPr>
        <p:blipFill>
          <a:blip r:embed="rId2"/>
          <a:stretch>
            <a:fillRect/>
          </a:stretch>
        </p:blipFill>
        <p:spPr>
          <a:xfrm>
            <a:off x="330204" y="274068"/>
            <a:ext cx="10791825" cy="1552575"/>
          </a:xfrm>
          <a:prstGeom prst="rect">
            <a:avLst/>
          </a:prstGeom>
        </p:spPr>
      </p:pic>
    </p:spTree>
    <p:extLst>
      <p:ext uri="{BB962C8B-B14F-4D97-AF65-F5344CB8AC3E}">
        <p14:creationId xmlns:p14="http://schemas.microsoft.com/office/powerpoint/2010/main" val="4044866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diagram of a circle with a circle and a circle with a circle with a circle with a circle with a circle with a circle with a circle with a circle with a circle with a circle with&#10;&#10;Description automatically generated">
            <a:extLst>
              <a:ext uri="{FF2B5EF4-FFF2-40B4-BE49-F238E27FC236}">
                <a16:creationId xmlns:a16="http://schemas.microsoft.com/office/drawing/2014/main" id="{5BA68467-86A5-B1BF-AC9A-9CC3C4C2F5A2}"/>
              </a:ext>
            </a:extLst>
          </p:cNvPr>
          <p:cNvPicPr>
            <a:picLocks noChangeAspect="1"/>
          </p:cNvPicPr>
          <p:nvPr/>
        </p:nvPicPr>
        <p:blipFill>
          <a:blip r:embed="rId3"/>
          <a:stretch>
            <a:fillRect/>
          </a:stretch>
        </p:blipFill>
        <p:spPr>
          <a:xfrm>
            <a:off x="643467" y="1193461"/>
            <a:ext cx="10905066" cy="447107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185907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9DD73C-1185-1F7F-D59F-1FC83ADC022A}"/>
              </a:ext>
            </a:extLst>
          </p:cNvPr>
          <p:cNvPicPr>
            <a:picLocks noChangeAspect="1"/>
          </p:cNvPicPr>
          <p:nvPr/>
        </p:nvPicPr>
        <p:blipFill>
          <a:blip r:embed="rId2"/>
          <a:stretch>
            <a:fillRect/>
          </a:stretch>
        </p:blipFill>
        <p:spPr>
          <a:xfrm>
            <a:off x="643467" y="1384300"/>
            <a:ext cx="10905066" cy="408939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508325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6633547" cy="273921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Test polar equations for symmetry.</a:t>
            </a:r>
          </a:p>
          <a:p>
            <a:pPr marL="457200" indent="-457200">
              <a:buFont typeface="Arial" panose="020B0604020202020204" pitchFamily="34" charset="0"/>
              <a:buChar char="•"/>
            </a:pPr>
            <a:r>
              <a:rPr lang="en-US" sz="2800" dirty="0"/>
              <a:t>Graph polar equations by plotting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93B24D9-24B8-28BE-7373-D923DABAD4C4}"/>
              </a:ext>
            </a:extLst>
          </p:cNvPr>
          <p:cNvPicPr>
            <a:picLocks noChangeAspect="1"/>
          </p:cNvPicPr>
          <p:nvPr/>
        </p:nvPicPr>
        <p:blipFill>
          <a:blip r:embed="rId3"/>
          <a:stretch>
            <a:fillRect/>
          </a:stretch>
        </p:blipFill>
        <p:spPr>
          <a:xfrm>
            <a:off x="1962977" y="816428"/>
            <a:ext cx="8266045" cy="4589689"/>
          </a:xfrm>
          <a:prstGeom prst="rect">
            <a:avLst/>
          </a:prstGeom>
        </p:spPr>
      </p:pic>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4" name="Picture 3">
            <a:extLst>
              <a:ext uri="{FF2B5EF4-FFF2-40B4-BE49-F238E27FC236}">
                <a16:creationId xmlns:a16="http://schemas.microsoft.com/office/drawing/2014/main" id="{2AA8A950-0898-EFDB-65B8-FB1E6D55818D}"/>
              </a:ext>
            </a:extLst>
          </p:cNvPr>
          <p:cNvPicPr>
            <a:picLocks noChangeAspect="1"/>
          </p:cNvPicPr>
          <p:nvPr/>
        </p:nvPicPr>
        <p:blipFill>
          <a:blip r:embed="rId3"/>
          <a:stretch>
            <a:fillRect/>
          </a:stretch>
        </p:blipFill>
        <p:spPr>
          <a:xfrm>
            <a:off x="752475" y="557212"/>
            <a:ext cx="10687050" cy="5743575"/>
          </a:xfrm>
          <a:prstGeom prst="rect">
            <a:avLst/>
          </a:prstGeom>
        </p:spPr>
      </p:pic>
      <p:pic>
        <p:nvPicPr>
          <p:cNvPr id="6" name="Picture 5">
            <a:extLst>
              <a:ext uri="{FF2B5EF4-FFF2-40B4-BE49-F238E27FC236}">
                <a16:creationId xmlns:a16="http://schemas.microsoft.com/office/drawing/2014/main" id="{2447DDFE-C8B3-23F7-A6A7-FE0270C8E4AB}"/>
              </a:ext>
            </a:extLst>
          </p:cNvPr>
          <p:cNvPicPr>
            <a:picLocks noChangeAspect="1"/>
          </p:cNvPicPr>
          <p:nvPr/>
        </p:nvPicPr>
        <p:blipFill>
          <a:blip r:embed="rId4"/>
          <a:stretch>
            <a:fillRect/>
          </a:stretch>
        </p:blipFill>
        <p:spPr>
          <a:xfrm>
            <a:off x="1201164" y="6107218"/>
            <a:ext cx="520633" cy="193569"/>
          </a:xfrm>
          <a:prstGeom prst="rect">
            <a:avLst/>
          </a:prstGeom>
        </p:spPr>
      </p:pic>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421179-5A5C-7DAE-E16F-865E56D8BF12}"/>
              </a:ext>
            </a:extLst>
          </p:cNvPr>
          <p:cNvPicPr>
            <a:picLocks noChangeAspect="1"/>
          </p:cNvPicPr>
          <p:nvPr/>
        </p:nvPicPr>
        <p:blipFill>
          <a:blip r:embed="rId3"/>
          <a:stretch>
            <a:fillRect/>
          </a:stretch>
        </p:blipFill>
        <p:spPr>
          <a:xfrm>
            <a:off x="643467" y="1847765"/>
            <a:ext cx="10905066" cy="316246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C479C93-2069-2778-56F4-5F75B017F98B}"/>
              </a:ext>
            </a:extLst>
          </p:cNvPr>
          <p:cNvPicPr>
            <a:picLocks noChangeAspect="1"/>
          </p:cNvPicPr>
          <p:nvPr/>
        </p:nvPicPr>
        <p:blipFill>
          <a:blip r:embed="rId3"/>
          <a:stretch>
            <a:fillRect/>
          </a:stretch>
        </p:blipFill>
        <p:spPr>
          <a:xfrm>
            <a:off x="88446" y="136525"/>
            <a:ext cx="10077450" cy="1828800"/>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F05C7B1-7917-9979-E9B3-1A58FA76BD61}"/>
              </a:ext>
            </a:extLst>
          </p:cNvPr>
          <p:cNvPicPr>
            <a:picLocks noChangeAspect="1"/>
          </p:cNvPicPr>
          <p:nvPr/>
        </p:nvPicPr>
        <p:blipFill>
          <a:blip r:embed="rId2"/>
          <a:stretch>
            <a:fillRect/>
          </a:stretch>
        </p:blipFill>
        <p:spPr>
          <a:xfrm>
            <a:off x="377597" y="136525"/>
            <a:ext cx="10086975" cy="1533525"/>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5AA6157-1FC9-8942-ED38-534303AD9711}"/>
                  </a:ext>
                </a:extLst>
              </p:cNvPr>
              <p:cNvSpPr txBox="1"/>
              <p:nvPr/>
            </p:nvSpPr>
            <p:spPr>
              <a:xfrm>
                <a:off x="547179" y="628233"/>
                <a:ext cx="9958693" cy="3662541"/>
              </a:xfrm>
              <a:prstGeom prst="rect">
                <a:avLst/>
              </a:prstGeom>
              <a:noFill/>
            </p:spPr>
            <p:txBody>
              <a:bodyPr wrap="square">
                <a:spAutoFit/>
              </a:bodyPr>
              <a:lstStyle/>
              <a:p>
                <a:r>
                  <a:rPr lang="en-US" sz="3200" dirty="0"/>
                  <a:t>Graphing Polar Equations by Plotting Points</a:t>
                </a:r>
              </a:p>
              <a:p>
                <a:endParaRPr lang="en-US" sz="3200" dirty="0"/>
              </a:p>
              <a:p>
                <a:r>
                  <a:rPr lang="en-US" sz="2400" dirty="0"/>
                  <a:t>To graph in the rectangular coordinate system we construct a table of  </a:t>
                </a:r>
                <a14:m>
                  <m:oMath xmlns:m="http://schemas.openxmlformats.org/officeDocument/2006/math">
                    <m:r>
                      <a:rPr lang="en-US" sz="2400" i="1" dirty="0" smtClean="0">
                        <a:latin typeface="Cambria Math" panose="02040503050406030204" pitchFamily="18" charset="0"/>
                      </a:rPr>
                      <m:t>𝑥</m:t>
                    </m:r>
                  </m:oMath>
                </a14:m>
                <a:r>
                  <a:rPr lang="en-US" sz="2400" dirty="0"/>
                  <a:t>  and  </a:t>
                </a:r>
                <a14:m>
                  <m:oMath xmlns:m="http://schemas.openxmlformats.org/officeDocument/2006/math">
                    <m:r>
                      <a:rPr lang="en-US" sz="2400" i="1" dirty="0" smtClean="0">
                        <a:latin typeface="Cambria Math" panose="02040503050406030204" pitchFamily="18" charset="0"/>
                      </a:rPr>
                      <m:t>𝑦</m:t>
                    </m:r>
                  </m:oMath>
                </a14:m>
                <a:r>
                  <a:rPr lang="en-US" sz="2400" dirty="0"/>
                  <a:t>  values. To graph in the polar coordinate system we construct a table of  </a:t>
                </a:r>
                <a14:m>
                  <m:oMath xmlns:m="http://schemas.openxmlformats.org/officeDocument/2006/math">
                    <m:r>
                      <a:rPr lang="en-US" sz="2400" i="1" dirty="0" smtClean="0">
                        <a:latin typeface="Cambria Math" panose="02040503050406030204" pitchFamily="18" charset="0"/>
                      </a:rPr>
                      <m:t>𝜃</m:t>
                    </m:r>
                  </m:oMath>
                </a14:m>
                <a:r>
                  <a:rPr lang="en-US" sz="2400" dirty="0"/>
                  <a:t> and  </a:t>
                </a:r>
                <a14:m>
                  <m:oMath xmlns:m="http://schemas.openxmlformats.org/officeDocument/2006/math">
                    <m:r>
                      <a:rPr lang="en-US" sz="2400" i="1" dirty="0" smtClean="0">
                        <a:latin typeface="Cambria Math" panose="02040503050406030204" pitchFamily="18" charset="0"/>
                      </a:rPr>
                      <m:t>𝑟</m:t>
                    </m:r>
                  </m:oMath>
                </a14:m>
                <a:r>
                  <a:rPr lang="en-US" sz="2400" dirty="0"/>
                  <a:t> values. </a:t>
                </a:r>
              </a:p>
              <a:p>
                <a:endParaRPr lang="en-US" sz="2400" dirty="0"/>
              </a:p>
              <a:p>
                <a:r>
                  <a:rPr lang="en-US" sz="2400" dirty="0"/>
                  <a:t>We enter values of  </a:t>
                </a:r>
                <a14:m>
                  <m:oMath xmlns:m="http://schemas.openxmlformats.org/officeDocument/2006/math">
                    <m:r>
                      <a:rPr lang="en-US" sz="2400" i="1" dirty="0" smtClean="0">
                        <a:latin typeface="Cambria Math" panose="02040503050406030204" pitchFamily="18" charset="0"/>
                      </a:rPr>
                      <m:t>𝜃</m:t>
                    </m:r>
                  </m:oMath>
                </a14:m>
                <a:r>
                  <a:rPr lang="en-US" sz="2400" dirty="0"/>
                  <a:t> into a polar equation and calculate  </a:t>
                </a:r>
                <a14:m>
                  <m:oMath xmlns:m="http://schemas.openxmlformats.org/officeDocument/2006/math">
                    <m:r>
                      <a:rPr lang="en-US" sz="2400" i="1" dirty="0" smtClean="0">
                        <a:latin typeface="Cambria Math" panose="02040503050406030204" pitchFamily="18" charset="0"/>
                      </a:rPr>
                      <m:t>𝑟</m:t>
                    </m:r>
                  </m:oMath>
                </a14:m>
                <a:r>
                  <a:rPr lang="en-US" sz="2400" dirty="0"/>
                  <a:t>.  However, using the properties of symmetry and finding key values of  </a:t>
                </a:r>
                <a14:m>
                  <m:oMath xmlns:m="http://schemas.openxmlformats.org/officeDocument/2006/math">
                    <m:r>
                      <a:rPr lang="en-US" sz="2400" i="1" dirty="0" smtClean="0">
                        <a:latin typeface="Cambria Math" panose="02040503050406030204" pitchFamily="18" charset="0"/>
                      </a:rPr>
                      <m:t>𝜃</m:t>
                    </m:r>
                  </m:oMath>
                </a14:m>
                <a:r>
                  <a:rPr lang="en-US" sz="2400" dirty="0"/>
                  <a:t>  and  </a:t>
                </a:r>
                <a14:m>
                  <m:oMath xmlns:m="http://schemas.openxmlformats.org/officeDocument/2006/math">
                    <m:r>
                      <a:rPr lang="en-US" sz="2400" i="1" dirty="0" smtClean="0">
                        <a:latin typeface="Cambria Math" panose="02040503050406030204" pitchFamily="18" charset="0"/>
                      </a:rPr>
                      <m:t>𝑟</m:t>
                    </m:r>
                  </m:oMath>
                </a14:m>
                <a:r>
                  <a:rPr lang="en-US" sz="2400" dirty="0"/>
                  <a:t>  means fewer calculations will be needed.</a:t>
                </a:r>
              </a:p>
            </p:txBody>
          </p:sp>
        </mc:Choice>
        <mc:Fallback>
          <p:sp>
            <p:nvSpPr>
              <p:cNvPr id="4" name="TextBox 3">
                <a:extLst>
                  <a:ext uri="{FF2B5EF4-FFF2-40B4-BE49-F238E27FC236}">
                    <a16:creationId xmlns:a16="http://schemas.microsoft.com/office/drawing/2014/main" id="{C5AA6157-1FC9-8942-ED38-534303AD9711}"/>
                  </a:ext>
                </a:extLst>
              </p:cNvPr>
              <p:cNvSpPr txBox="1">
                <a:spLocks noRot="1" noChangeAspect="1" noMove="1" noResize="1" noEditPoints="1" noAdjustHandles="1" noChangeArrowheads="1" noChangeShapeType="1" noTextEdit="1"/>
              </p:cNvSpPr>
              <p:nvPr/>
            </p:nvSpPr>
            <p:spPr>
              <a:xfrm>
                <a:off x="547179" y="628233"/>
                <a:ext cx="9958693" cy="3662541"/>
              </a:xfrm>
              <a:prstGeom prst="rect">
                <a:avLst/>
              </a:prstGeom>
              <a:blipFill>
                <a:blip r:embed="rId2"/>
                <a:stretch>
                  <a:fillRect l="-1592" t="-2163" r="-122" b="-2829"/>
                </a:stretch>
              </a:blipFill>
            </p:spPr>
            <p:txBody>
              <a:bodyPr/>
              <a:lstStyle/>
              <a:p>
                <a:r>
                  <a:rPr lang="en-US">
                    <a:noFill/>
                  </a:rPr>
                  <a:t> </a:t>
                </a:r>
              </a:p>
            </p:txBody>
          </p:sp>
        </mc:Fallback>
      </mc:AlternateContent>
    </p:spTree>
    <p:extLst>
      <p:ext uri="{BB962C8B-B14F-4D97-AF65-F5344CB8AC3E}">
        <p14:creationId xmlns:p14="http://schemas.microsoft.com/office/powerpoint/2010/main" val="77360681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299</TotalTime>
  <Words>978</Words>
  <Application>Microsoft Office PowerPoint</Application>
  <PresentationFormat>Widescreen</PresentationFormat>
  <Paragraphs>84</Paragraphs>
  <Slides>37</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37</vt:i4>
      </vt:variant>
    </vt:vector>
  </HeadingPairs>
  <TitlesOfParts>
    <vt:vector size="48" baseType="lpstr">
      <vt:lpstr>Arial</vt:lpstr>
      <vt:lpstr>Calibri</vt:lpstr>
      <vt:lpstr>Calibri Light</vt:lpstr>
      <vt:lpstr>Cambria Math</vt:lpstr>
      <vt:lpstr>MathJax_Main</vt:lpstr>
      <vt:lpstr>MathJax_Math-italic</vt:lpstr>
      <vt:lpstr>Neue Helvetica W01</vt:lpstr>
      <vt:lpstr>Times New Roman</vt:lpstr>
      <vt:lpstr>Theme1</vt:lpstr>
      <vt:lpstr>1_Office Theme</vt:lpstr>
      <vt:lpstr>Office Theme</vt:lpstr>
      <vt:lpstr>Further Applications  of Trigonometry</vt:lpstr>
      <vt:lpstr>10.4 Polar Coordinates: Graphs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28</cp:revision>
  <dcterms:created xsi:type="dcterms:W3CDTF">2023-11-15T21:12:55Z</dcterms:created>
  <dcterms:modified xsi:type="dcterms:W3CDTF">2024-08-29T21:29:28Z</dcterms:modified>
</cp:coreProperties>
</file>