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0"/>
  </p:notesMasterIdLst>
  <p:sldIdLst>
    <p:sldId id="257" r:id="rId4"/>
    <p:sldId id="370" r:id="rId5"/>
    <p:sldId id="281" r:id="rId6"/>
    <p:sldId id="282" r:id="rId7"/>
    <p:sldId id="332" r:id="rId8"/>
    <p:sldId id="344" r:id="rId9"/>
    <p:sldId id="334" r:id="rId10"/>
    <p:sldId id="335" r:id="rId11"/>
    <p:sldId id="337" r:id="rId12"/>
    <p:sldId id="339" r:id="rId13"/>
    <p:sldId id="333" r:id="rId14"/>
    <p:sldId id="338" r:id="rId15"/>
    <p:sldId id="340" r:id="rId16"/>
    <p:sldId id="341" r:id="rId17"/>
    <p:sldId id="342" r:id="rId18"/>
    <p:sldId id="343" r:id="rId19"/>
    <p:sldId id="347" r:id="rId20"/>
    <p:sldId id="346" r:id="rId21"/>
    <p:sldId id="350" r:id="rId22"/>
    <p:sldId id="348" r:id="rId23"/>
    <p:sldId id="351" r:id="rId24"/>
    <p:sldId id="353" r:id="rId25"/>
    <p:sldId id="356" r:id="rId26"/>
    <p:sldId id="355" r:id="rId27"/>
    <p:sldId id="271" r:id="rId28"/>
    <p:sldId id="32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think about plotting points in the plane, we usually think of rectangular coordinates  </a:t>
                </a:r>
                <a14:m>
                  <m:oMath xmlns:m="http://schemas.openxmlformats.org/officeDocument/2006/math">
                    <m:r>
                      <a:rPr lang="en-US" i="1" dirty="0" smtClean="0">
                        <a:latin typeface="Cambria Math" panose="02040503050406030204" pitchFamily="18" charset="0"/>
                      </a:rPr>
                      <m:t>(</m:t>
                    </m:r>
                    <m:r>
                      <a:rPr lang="en-US" i="1" dirty="0" err="1">
                        <a:latin typeface="Cambria Math" panose="02040503050406030204" pitchFamily="18" charset="0"/>
                      </a:rPr>
                      <m:t>𝑥</m:t>
                    </m:r>
                    <m:r>
                      <a:rPr lang="en-US" i="1" dirty="0" err="1">
                        <a:latin typeface="Cambria Math" panose="02040503050406030204" pitchFamily="18" charset="0"/>
                      </a:rPr>
                      <m:t>,</m:t>
                    </m:r>
                    <m:r>
                      <a:rPr lang="en-US" i="1" dirty="0" err="1">
                        <a:latin typeface="Cambria Math" panose="02040503050406030204" pitchFamily="18" charset="0"/>
                      </a:rPr>
                      <m:t>𝑦</m:t>
                    </m:r>
                    <m:r>
                      <a:rPr lang="en-US" i="1" dirty="0">
                        <a:latin typeface="Cambria Math" panose="02040503050406030204" pitchFamily="18" charset="0"/>
                      </a:rPr>
                      <m:t>)</m:t>
                    </m:r>
                  </m:oMath>
                </a14:m>
                <a:r>
                  <a:rPr lang="en-US" dirty="0"/>
                  <a:t> in the Cartesian coordinate plane. However, there are other ways of writing a coordinate pair and other types of grid systems. In this section, we introduce to polar coordinates, which are points labeled </a:t>
                </a:r>
                <a14:m>
                  <m:oMath xmlns:m="http://schemas.openxmlformats.org/officeDocument/2006/math">
                    <m:r>
                      <a:rPr lang="en-US" i="1" dirty="0" smtClean="0">
                        <a:latin typeface="Cambria Math" panose="02040503050406030204" pitchFamily="18" charset="0"/>
                      </a:rPr>
                      <m:t> (</m:t>
                    </m:r>
                    <m:r>
                      <a:rPr lang="en-US" i="1" dirty="0" err="1">
                        <a:latin typeface="Cambria Math" panose="02040503050406030204" pitchFamily="18" charset="0"/>
                      </a:rPr>
                      <m:t>𝑟</m:t>
                    </m:r>
                    <m:r>
                      <a:rPr lang="en-US" i="1" dirty="0" err="1">
                        <a:latin typeface="Cambria Math" panose="02040503050406030204" pitchFamily="18" charset="0"/>
                      </a:rPr>
                      <m:t>,</m:t>
                    </m:r>
                    <m:r>
                      <a:rPr lang="en-US" i="1" dirty="0" err="1">
                        <a:latin typeface="Cambria Math" panose="02040503050406030204" pitchFamily="18" charset="0"/>
                      </a:rPr>
                      <m:t>𝜃</m:t>
                    </m:r>
                    <m:r>
                      <a:rPr lang="en-US" i="1" dirty="0">
                        <a:latin typeface="Cambria Math" panose="02040503050406030204" pitchFamily="18" charset="0"/>
                      </a:rPr>
                      <m:t>)</m:t>
                    </m:r>
                  </m:oMath>
                </a14:m>
                <a:r>
                  <a:rPr lang="en-US" dirty="0"/>
                  <a:t> and plotted on a polar grid. The polar grid is represented as a series of concentric circles radiating out from the pole, or the origin of the coordinate plane.</a:t>
                </a: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think about plotting points in the plane, we usually think of rectangular coordinates  </a:t>
                </a:r>
                <a:r>
                  <a:rPr lang="en-US" i="0" dirty="0">
                    <a:latin typeface="Cambria Math" panose="02040503050406030204" pitchFamily="18" charset="0"/>
                  </a:rPr>
                  <a:t>(</a:t>
                </a:r>
                <a:r>
                  <a:rPr lang="en-US" i="0" dirty="0" err="1">
                    <a:latin typeface="Cambria Math" panose="02040503050406030204" pitchFamily="18" charset="0"/>
                  </a:rPr>
                  <a:t>𝑥,𝑦</a:t>
                </a:r>
                <a:r>
                  <a:rPr lang="en-US" i="0" dirty="0">
                    <a:latin typeface="Cambria Math" panose="02040503050406030204" pitchFamily="18" charset="0"/>
                  </a:rPr>
                  <a:t>)</a:t>
                </a:r>
                <a:r>
                  <a:rPr lang="en-US" dirty="0"/>
                  <a:t> in the Cartesian coordinate plane. However, there are other ways of writing a coordinate pair and other types of grid systems. In this section, we introduce to polar coordinates, which are points labeled </a:t>
                </a:r>
                <a:r>
                  <a:rPr lang="en-US" i="0" dirty="0">
                    <a:latin typeface="Cambria Math" panose="02040503050406030204" pitchFamily="18" charset="0"/>
                  </a:rPr>
                  <a:t> (</a:t>
                </a:r>
                <a:r>
                  <a:rPr lang="en-US" i="0" dirty="0" err="1">
                    <a:latin typeface="Cambria Math" panose="02040503050406030204" pitchFamily="18" charset="0"/>
                  </a:rPr>
                  <a:t>𝑟,𝜃</a:t>
                </a:r>
                <a:r>
                  <a:rPr lang="en-US" i="0" dirty="0">
                    <a:latin typeface="Cambria Math" panose="02040503050406030204" pitchFamily="18" charset="0"/>
                  </a:rPr>
                  <a:t>)</a:t>
                </a:r>
                <a:r>
                  <a:rPr lang="en-US" dirty="0"/>
                  <a:t> and plotted on a polar grid. The polar grid is represented as a series of concentric circles radiating out from the pole, or the origin of the coordinate plane.</a:t>
                </a:r>
              </a:p>
              <a:p>
                <a:endParaRPr lang="en-US" dirty="0"/>
              </a:p>
            </p:txBody>
          </p:sp>
        </mc:Fallback>
      </mc:AlternateContent>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the grid in </a:t>
            </a:r>
            <a:r>
              <a:rPr lang="en-US" dirty="0" err="1"/>
              <a:t>desmos</a:t>
            </a:r>
            <a:r>
              <a:rPr lang="en-US" dirty="0"/>
              <a:t> by clicking on the tool button and clicking the polar option.</a:t>
            </a:r>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138917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11</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EDEDED"/>
                </a:highlight>
                <a:latin typeface="Neue Helvetica W01"/>
              </a:rPr>
              <a:t>Note: There are infinitely many answers to this question. Find a different pair of polar coordinates for the point.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23757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answer by graphing the Cartesian equation and the polar equation with a graphing calculator.</a:t>
            </a:r>
          </a:p>
        </p:txBody>
      </p:sp>
      <p:sp>
        <p:nvSpPr>
          <p:cNvPr id="4" name="Slide Number Placeholder 3"/>
          <p:cNvSpPr>
            <a:spLocks noGrp="1"/>
          </p:cNvSpPr>
          <p:nvPr>
            <p:ph type="sldNum" sz="quarter" idx="5"/>
          </p:nvPr>
        </p:nvSpPr>
        <p:spPr/>
        <p:txBody>
          <a:bodyPr/>
          <a:lstStyle/>
          <a:p>
            <a:fld id="{0528CB4D-4FCA-45CA-9E57-054ECA30A29D}" type="slidenum">
              <a:rPr lang="en-US" smtClean="0"/>
              <a:t>19</a:t>
            </a:fld>
            <a:endParaRPr lang="en-US"/>
          </a:p>
        </p:txBody>
      </p:sp>
    </p:spTree>
    <p:extLst>
      <p:ext uri="{BB962C8B-B14F-4D97-AF65-F5344CB8AC3E}">
        <p14:creationId xmlns:p14="http://schemas.microsoft.com/office/powerpoint/2010/main" val="151472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8/29/2024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8/29/2024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8/29/2024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8/29/2024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8/29/2024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8/29/2024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8/29/2024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Further Applications</a:t>
            </a:r>
            <a:br>
              <a:rPr lang="en-US" sz="5400" dirty="0"/>
            </a:br>
            <a:r>
              <a:rPr lang="en-US" sz="5400" dirty="0"/>
              <a:t> of Trigonometry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10</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9EB511-24A7-0A78-3B9B-91E7AAC07AE0}"/>
              </a:ext>
            </a:extLst>
          </p:cNvPr>
          <p:cNvPicPr>
            <a:picLocks noChangeAspect="1"/>
          </p:cNvPicPr>
          <p:nvPr/>
        </p:nvPicPr>
        <p:blipFill>
          <a:blip r:embed="rId2"/>
          <a:stretch>
            <a:fillRect/>
          </a:stretch>
        </p:blipFill>
        <p:spPr>
          <a:xfrm>
            <a:off x="643467" y="734386"/>
            <a:ext cx="10905066" cy="351688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4AD96A9F-81A5-B5D3-F820-7D32C203E4C9}"/>
              </a:ext>
            </a:extLst>
          </p:cNvPr>
          <p:cNvPicPr>
            <a:picLocks noChangeAspect="1"/>
          </p:cNvPicPr>
          <p:nvPr/>
        </p:nvPicPr>
        <p:blipFill>
          <a:blip r:embed="rId3"/>
          <a:stretch>
            <a:fillRect/>
          </a:stretch>
        </p:blipFill>
        <p:spPr>
          <a:xfrm>
            <a:off x="7813222" y="3124200"/>
            <a:ext cx="3221981" cy="3109912"/>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94F1BE-4E0A-BE36-ED49-A8C9C05C7247}"/>
              </a:ext>
            </a:extLst>
          </p:cNvPr>
          <p:cNvPicPr>
            <a:picLocks noChangeAspect="1"/>
          </p:cNvPicPr>
          <p:nvPr/>
        </p:nvPicPr>
        <p:blipFill>
          <a:blip r:embed="rId3"/>
          <a:stretch>
            <a:fillRect/>
          </a:stretch>
        </p:blipFill>
        <p:spPr>
          <a:xfrm>
            <a:off x="643467" y="1861396"/>
            <a:ext cx="10905066" cy="31352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29372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CB995B8-F5D5-B2E8-B9BF-3E6D0BA0668C}"/>
              </a:ext>
            </a:extLst>
          </p:cNvPr>
          <p:cNvPicPr>
            <a:picLocks noChangeAspect="1"/>
          </p:cNvPicPr>
          <p:nvPr/>
        </p:nvPicPr>
        <p:blipFill>
          <a:blip r:embed="rId2"/>
          <a:stretch>
            <a:fillRect/>
          </a:stretch>
        </p:blipFill>
        <p:spPr>
          <a:xfrm>
            <a:off x="358548" y="136525"/>
            <a:ext cx="10734675" cy="205740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5275980-BD1E-1DD6-9AFA-B775ABA63A4F}"/>
              </a:ext>
            </a:extLst>
          </p:cNvPr>
          <p:cNvPicPr>
            <a:picLocks noChangeAspect="1"/>
          </p:cNvPicPr>
          <p:nvPr/>
        </p:nvPicPr>
        <p:blipFill>
          <a:blip r:embed="rId2"/>
          <a:stretch>
            <a:fillRect/>
          </a:stretch>
        </p:blipFill>
        <p:spPr>
          <a:xfrm>
            <a:off x="226558" y="136525"/>
            <a:ext cx="10715625" cy="18669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A48E70E-5A55-2AB2-89E6-1A8B96A2FC24}"/>
              </a:ext>
            </a:extLst>
          </p:cNvPr>
          <p:cNvPicPr>
            <a:picLocks noChangeAspect="1"/>
          </p:cNvPicPr>
          <p:nvPr/>
        </p:nvPicPr>
        <p:blipFill>
          <a:blip r:embed="rId2"/>
          <a:stretch>
            <a:fillRect/>
          </a:stretch>
        </p:blipFill>
        <p:spPr>
          <a:xfrm>
            <a:off x="264659" y="136525"/>
            <a:ext cx="10791825" cy="16192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3D110EAC-8F0C-CFB7-7EDC-9ABD04CA8127}"/>
              </a:ext>
            </a:extLst>
          </p:cNvPr>
          <p:cNvPicPr>
            <a:picLocks noChangeAspect="1"/>
          </p:cNvPicPr>
          <p:nvPr/>
        </p:nvPicPr>
        <p:blipFill>
          <a:blip r:embed="rId2"/>
          <a:stretch>
            <a:fillRect/>
          </a:stretch>
        </p:blipFill>
        <p:spPr>
          <a:xfrm>
            <a:off x="556381" y="718457"/>
            <a:ext cx="10905066" cy="5268686"/>
          </a:xfrm>
          <a:prstGeom prst="rect">
            <a:avLst/>
          </a:prstGeom>
        </p:spPr>
      </p:pic>
      <p:pic>
        <p:nvPicPr>
          <p:cNvPr id="8" name="Picture 7">
            <a:extLst>
              <a:ext uri="{FF2B5EF4-FFF2-40B4-BE49-F238E27FC236}">
                <a16:creationId xmlns:a16="http://schemas.microsoft.com/office/drawing/2014/main" id="{5E732ED5-35DD-0FBB-4F29-F60E04862F06}"/>
              </a:ext>
            </a:extLst>
          </p:cNvPr>
          <p:cNvPicPr>
            <a:picLocks noChangeAspect="1"/>
          </p:cNvPicPr>
          <p:nvPr/>
        </p:nvPicPr>
        <p:blipFill>
          <a:blip r:embed="rId3"/>
          <a:stretch>
            <a:fillRect/>
          </a:stretch>
        </p:blipFill>
        <p:spPr>
          <a:xfrm>
            <a:off x="730553" y="575582"/>
            <a:ext cx="10557933" cy="895350"/>
          </a:xfrm>
          <a:prstGeom prst="rect">
            <a:avLst/>
          </a:prstGeom>
        </p:spPr>
      </p:pic>
      <p:pic>
        <p:nvPicPr>
          <p:cNvPr id="10" name="Picture 9">
            <a:extLst>
              <a:ext uri="{FF2B5EF4-FFF2-40B4-BE49-F238E27FC236}">
                <a16:creationId xmlns:a16="http://schemas.microsoft.com/office/drawing/2014/main" id="{164370CB-47B5-D493-F609-B87EBD351461}"/>
              </a:ext>
            </a:extLst>
          </p:cNvPr>
          <p:cNvPicPr>
            <a:picLocks noChangeAspect="1"/>
          </p:cNvPicPr>
          <p:nvPr/>
        </p:nvPicPr>
        <p:blipFill>
          <a:blip r:embed="rId4"/>
          <a:stretch>
            <a:fillRect/>
          </a:stretch>
        </p:blipFill>
        <p:spPr>
          <a:xfrm>
            <a:off x="730553" y="1454376"/>
            <a:ext cx="10353675" cy="771525"/>
          </a:xfrm>
          <a:prstGeom prst="rect">
            <a:avLst/>
          </a:prstGeom>
        </p:spPr>
      </p:pic>
      <p:pic>
        <p:nvPicPr>
          <p:cNvPr id="14" name="Picture 13">
            <a:extLst>
              <a:ext uri="{FF2B5EF4-FFF2-40B4-BE49-F238E27FC236}">
                <a16:creationId xmlns:a16="http://schemas.microsoft.com/office/drawing/2014/main" id="{36A4C39A-7CDD-CEA4-3626-1A8672D71710}"/>
              </a:ext>
            </a:extLst>
          </p:cNvPr>
          <p:cNvPicPr>
            <a:picLocks noChangeAspect="1"/>
          </p:cNvPicPr>
          <p:nvPr/>
        </p:nvPicPr>
        <p:blipFill>
          <a:blip r:embed="rId5"/>
          <a:stretch>
            <a:fillRect/>
          </a:stretch>
        </p:blipFill>
        <p:spPr>
          <a:xfrm>
            <a:off x="5587094" y="2368776"/>
            <a:ext cx="3676650" cy="2574487"/>
          </a:xfrm>
          <a:prstGeom prst="rect">
            <a:avLst/>
          </a:prstGeom>
        </p:spPr>
      </p:pic>
      <p:pic>
        <p:nvPicPr>
          <p:cNvPr id="16" name="Picture 15">
            <a:extLst>
              <a:ext uri="{FF2B5EF4-FFF2-40B4-BE49-F238E27FC236}">
                <a16:creationId xmlns:a16="http://schemas.microsoft.com/office/drawing/2014/main" id="{D9417374-DC41-4F9D-1F16-17176CC42BDA}"/>
              </a:ext>
            </a:extLst>
          </p:cNvPr>
          <p:cNvPicPr>
            <a:picLocks noChangeAspect="1"/>
          </p:cNvPicPr>
          <p:nvPr/>
        </p:nvPicPr>
        <p:blipFill>
          <a:blip r:embed="rId6"/>
          <a:stretch>
            <a:fillRect/>
          </a:stretch>
        </p:blipFill>
        <p:spPr>
          <a:xfrm>
            <a:off x="5819775" y="4969903"/>
            <a:ext cx="1009650" cy="495300"/>
          </a:xfrm>
          <a:prstGeom prst="rect">
            <a:avLst/>
          </a:prstGeom>
        </p:spPr>
      </p:pic>
      <p:pic>
        <p:nvPicPr>
          <p:cNvPr id="22" name="Picture 21">
            <a:extLst>
              <a:ext uri="{FF2B5EF4-FFF2-40B4-BE49-F238E27FC236}">
                <a16:creationId xmlns:a16="http://schemas.microsoft.com/office/drawing/2014/main" id="{C99EF6A3-4C57-30FC-F6AE-2FDE7364D5AA}"/>
              </a:ext>
            </a:extLst>
          </p:cNvPr>
          <p:cNvPicPr>
            <a:picLocks noChangeAspect="1"/>
          </p:cNvPicPr>
          <p:nvPr/>
        </p:nvPicPr>
        <p:blipFill>
          <a:blip r:embed="rId7"/>
          <a:stretch>
            <a:fillRect/>
          </a:stretch>
        </p:blipFill>
        <p:spPr>
          <a:xfrm>
            <a:off x="2204963" y="3782332"/>
            <a:ext cx="1733550" cy="457200"/>
          </a:xfrm>
          <a:prstGeom prst="rect">
            <a:avLst/>
          </a:prstGeom>
        </p:spPr>
      </p:pic>
      <p:pic>
        <p:nvPicPr>
          <p:cNvPr id="24" name="Picture 23">
            <a:extLst>
              <a:ext uri="{FF2B5EF4-FFF2-40B4-BE49-F238E27FC236}">
                <a16:creationId xmlns:a16="http://schemas.microsoft.com/office/drawing/2014/main" id="{164EB79A-535C-9E63-5C41-E957EF2FABB2}"/>
              </a:ext>
            </a:extLst>
          </p:cNvPr>
          <p:cNvPicPr>
            <a:picLocks noChangeAspect="1"/>
          </p:cNvPicPr>
          <p:nvPr/>
        </p:nvPicPr>
        <p:blipFill>
          <a:blip r:embed="rId8"/>
          <a:stretch>
            <a:fillRect/>
          </a:stretch>
        </p:blipFill>
        <p:spPr>
          <a:xfrm>
            <a:off x="2380230" y="4531632"/>
            <a:ext cx="1447800" cy="533400"/>
          </a:xfrm>
          <a:prstGeom prst="rect">
            <a:avLst/>
          </a:prstGeom>
        </p:spPr>
      </p:pic>
      <p:pic>
        <p:nvPicPr>
          <p:cNvPr id="26" name="Picture 25">
            <a:extLst>
              <a:ext uri="{FF2B5EF4-FFF2-40B4-BE49-F238E27FC236}">
                <a16:creationId xmlns:a16="http://schemas.microsoft.com/office/drawing/2014/main" id="{5C8F86C1-B65F-D65E-B070-37D60CF423B0}"/>
              </a:ext>
            </a:extLst>
          </p:cNvPr>
          <p:cNvPicPr>
            <a:picLocks noChangeAspect="1"/>
          </p:cNvPicPr>
          <p:nvPr/>
        </p:nvPicPr>
        <p:blipFill>
          <a:blip r:embed="rId9"/>
          <a:stretch>
            <a:fillRect/>
          </a:stretch>
        </p:blipFill>
        <p:spPr>
          <a:xfrm>
            <a:off x="2380230" y="2429895"/>
            <a:ext cx="1247775" cy="457200"/>
          </a:xfrm>
          <a:prstGeom prst="rect">
            <a:avLst/>
          </a:prstGeom>
        </p:spPr>
      </p:pic>
      <p:pic>
        <p:nvPicPr>
          <p:cNvPr id="28" name="Picture 27">
            <a:extLst>
              <a:ext uri="{FF2B5EF4-FFF2-40B4-BE49-F238E27FC236}">
                <a16:creationId xmlns:a16="http://schemas.microsoft.com/office/drawing/2014/main" id="{EABF8FD8-8470-88E9-E985-191EC503C4D3}"/>
              </a:ext>
            </a:extLst>
          </p:cNvPr>
          <p:cNvPicPr>
            <a:picLocks noChangeAspect="1"/>
          </p:cNvPicPr>
          <p:nvPr/>
        </p:nvPicPr>
        <p:blipFill>
          <a:blip r:embed="rId10"/>
          <a:stretch>
            <a:fillRect/>
          </a:stretch>
        </p:blipFill>
        <p:spPr>
          <a:xfrm>
            <a:off x="2351654" y="3089161"/>
            <a:ext cx="1304925" cy="44767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492A895-09BC-3585-79CF-D87CB3901538}"/>
              </a:ext>
            </a:extLst>
          </p:cNvPr>
          <p:cNvPicPr>
            <a:picLocks noChangeAspect="1"/>
          </p:cNvPicPr>
          <p:nvPr/>
        </p:nvPicPr>
        <p:blipFill>
          <a:blip r:embed="rId3"/>
          <a:stretch>
            <a:fillRect/>
          </a:stretch>
        </p:blipFill>
        <p:spPr>
          <a:xfrm>
            <a:off x="152400" y="136525"/>
            <a:ext cx="10668000" cy="19431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AAC5BC-A42C-8346-5FD7-EF7A6C0087DD}"/>
              </a:ext>
            </a:extLst>
          </p:cNvPr>
          <p:cNvPicPr>
            <a:picLocks noChangeAspect="1"/>
          </p:cNvPicPr>
          <p:nvPr/>
        </p:nvPicPr>
        <p:blipFill>
          <a:blip r:embed="rId2"/>
          <a:stretch>
            <a:fillRect/>
          </a:stretch>
        </p:blipFill>
        <p:spPr>
          <a:xfrm>
            <a:off x="643467" y="1861396"/>
            <a:ext cx="10905066" cy="313520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5D2C36F-1124-8184-61E4-050485C6DB5A}"/>
              </a:ext>
            </a:extLst>
          </p:cNvPr>
          <p:cNvPicPr>
            <a:picLocks noChangeAspect="1"/>
          </p:cNvPicPr>
          <p:nvPr/>
        </p:nvPicPr>
        <p:blipFill>
          <a:blip r:embed="rId2"/>
          <a:stretch>
            <a:fillRect/>
          </a:stretch>
        </p:blipFill>
        <p:spPr>
          <a:xfrm>
            <a:off x="210911" y="136525"/>
            <a:ext cx="10725150" cy="198120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69F8DA9-0254-93B8-51AE-5ECD3B06BEE7}"/>
              </a:ext>
            </a:extLst>
          </p:cNvPr>
          <p:cNvPicPr>
            <a:picLocks noChangeAspect="1"/>
          </p:cNvPicPr>
          <p:nvPr/>
        </p:nvPicPr>
        <p:blipFill>
          <a:blip r:embed="rId3"/>
          <a:stretch>
            <a:fillRect/>
          </a:stretch>
        </p:blipFill>
        <p:spPr>
          <a:xfrm>
            <a:off x="190500" y="136525"/>
            <a:ext cx="10591800" cy="192405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4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4800" dirty="0">
                <a:ln w="22225">
                  <a:solidFill>
                    <a:schemeClr val="tx1"/>
                  </a:solidFill>
                  <a:miter lim="800000"/>
                </a:ln>
              </a:rPr>
              <a:t>10.3 Polar Coordinates</a:t>
            </a:r>
            <a:br>
              <a:rPr lang="en-US" sz="6300" b="1" dirty="0">
                <a:ln w="22225">
                  <a:solidFill>
                    <a:schemeClr val="tx1"/>
                  </a:solidFill>
                  <a:miter lim="800000"/>
                </a:ln>
                <a:noFill/>
              </a:rPr>
            </a:br>
            <a:br>
              <a:rPr lang="en-US" sz="6300" dirty="0">
                <a:ln w="22225">
                  <a:solidFill>
                    <a:schemeClr val="tx1"/>
                  </a:solidFill>
                  <a:miter lim="800000"/>
                </a:ln>
                <a:noFill/>
              </a:rPr>
            </a:br>
            <a:endParaRPr lang="en-US" sz="6300" dirty="0">
              <a:ln w="22225">
                <a:solidFill>
                  <a:schemeClr val="tx1"/>
                </a:solidFill>
                <a:miter lim="800000"/>
              </a:ln>
              <a:no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965201" y="6356350"/>
            <a:ext cx="6569446" cy="365125"/>
          </a:xfrm>
        </p:spPr>
        <p:txBody>
          <a:bodyPr vert="horz" lIns="91440" tIns="45720" rIns="91440" bIns="45720" rtlCol="0">
            <a:norm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all" spc="200" normalizeH="0" baseline="0" noProof="0">
                <a:ln>
                  <a:noFill/>
                </a:ln>
                <a:solidFill>
                  <a:schemeClr val="tx1"/>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767E1BB-94C9-D84B-32CC-FC4F1EAEE7E8}"/>
              </a:ext>
            </a:extLst>
          </p:cNvPr>
          <p:cNvPicPr>
            <a:picLocks noChangeAspect="1"/>
          </p:cNvPicPr>
          <p:nvPr/>
        </p:nvPicPr>
        <p:blipFill>
          <a:blip r:embed="rId2"/>
          <a:stretch>
            <a:fillRect/>
          </a:stretch>
        </p:blipFill>
        <p:spPr>
          <a:xfrm>
            <a:off x="341539" y="136525"/>
            <a:ext cx="10725150" cy="19526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F160317-3E39-FCCD-59BA-041AB19F0C8A}"/>
              </a:ext>
            </a:extLst>
          </p:cNvPr>
          <p:cNvPicPr>
            <a:picLocks noChangeAspect="1"/>
          </p:cNvPicPr>
          <p:nvPr/>
        </p:nvPicPr>
        <p:blipFill>
          <a:blip r:embed="rId2"/>
          <a:stretch>
            <a:fillRect/>
          </a:stretch>
        </p:blipFill>
        <p:spPr>
          <a:xfrm>
            <a:off x="400803" y="136525"/>
            <a:ext cx="10744200" cy="1571625"/>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68B49DF-5B51-5E63-EF8D-1F4292D62261}"/>
              </a:ext>
            </a:extLst>
          </p:cNvPr>
          <p:cNvPicPr>
            <a:picLocks noChangeAspect="1"/>
          </p:cNvPicPr>
          <p:nvPr/>
        </p:nvPicPr>
        <p:blipFill>
          <a:blip r:embed="rId2"/>
          <a:stretch>
            <a:fillRect/>
          </a:stretch>
        </p:blipFill>
        <p:spPr>
          <a:xfrm>
            <a:off x="172130" y="136525"/>
            <a:ext cx="10715625" cy="225742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69F199B-680B-C776-3CA2-D010FE0E04D2}"/>
              </a:ext>
            </a:extLst>
          </p:cNvPr>
          <p:cNvPicPr>
            <a:picLocks noChangeAspect="1"/>
          </p:cNvPicPr>
          <p:nvPr/>
        </p:nvPicPr>
        <p:blipFill>
          <a:blip r:embed="rId2"/>
          <a:stretch>
            <a:fillRect/>
          </a:stretch>
        </p:blipFill>
        <p:spPr>
          <a:xfrm>
            <a:off x="293233" y="136525"/>
            <a:ext cx="10734675" cy="15335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975DF59-A07C-5215-679A-9CB29E715FD7}"/>
              </a:ext>
            </a:extLst>
          </p:cNvPr>
          <p:cNvPicPr>
            <a:picLocks noChangeAspect="1"/>
          </p:cNvPicPr>
          <p:nvPr/>
        </p:nvPicPr>
        <p:blipFill>
          <a:blip r:embed="rId2"/>
          <a:stretch>
            <a:fillRect/>
          </a:stretch>
        </p:blipFill>
        <p:spPr>
          <a:xfrm>
            <a:off x="308201" y="136525"/>
            <a:ext cx="10639425" cy="20193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166393" y="1413063"/>
            <a:ext cx="9855046"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Plot points using polar coordinates.</a:t>
            </a:r>
          </a:p>
          <a:p>
            <a:pPr marL="457200" indent="-457200">
              <a:buFont typeface="Arial" panose="020B0604020202020204" pitchFamily="34" charset="0"/>
              <a:buChar char="•"/>
            </a:pPr>
            <a:r>
              <a:rPr lang="en-US" sz="2800" dirty="0"/>
              <a:t>Convert from polar coordinates to rectangular coordinates.</a:t>
            </a:r>
          </a:p>
          <a:p>
            <a:pPr marL="457200" indent="-457200">
              <a:buFont typeface="Arial" panose="020B0604020202020204" pitchFamily="34" charset="0"/>
              <a:buChar char="•"/>
            </a:pPr>
            <a:r>
              <a:rPr lang="en-US" sz="2800" dirty="0"/>
              <a:t>Convert from rectangular coordinates to polar coordinates.</a:t>
            </a:r>
          </a:p>
          <a:p>
            <a:pPr marL="457200" indent="-457200">
              <a:buFont typeface="Arial" panose="020B0604020202020204" pitchFamily="34" charset="0"/>
              <a:buChar char="•"/>
            </a:pPr>
            <a:r>
              <a:rPr lang="en-US" sz="2800" dirty="0"/>
              <a:t>Transform equations between polar and rectangular forms.</a:t>
            </a:r>
          </a:p>
          <a:p>
            <a:pPr marL="457200" indent="-457200">
              <a:buFont typeface="Arial" panose="020B0604020202020204" pitchFamily="34" charset="0"/>
              <a:buChar char="•"/>
            </a:pPr>
            <a:r>
              <a:rPr lang="en-US" sz="2800" dirty="0"/>
              <a:t>Identify and graph polar equations by converting to rectangular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194732" y="1357168"/>
            <a:ext cx="9894800" cy="3970318"/>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Plot points using polar coordinates.</a:t>
            </a:r>
          </a:p>
          <a:p>
            <a:pPr marL="457200" indent="-457200">
              <a:buFont typeface="Arial" panose="020B0604020202020204" pitchFamily="34" charset="0"/>
              <a:buChar char="•"/>
            </a:pPr>
            <a:r>
              <a:rPr lang="en-US" sz="2800" dirty="0"/>
              <a:t>Convert from polar coordinates to rectangular coordinates.</a:t>
            </a:r>
          </a:p>
          <a:p>
            <a:pPr marL="457200" indent="-457200">
              <a:buFont typeface="Arial" panose="020B0604020202020204" pitchFamily="34" charset="0"/>
              <a:buChar char="•"/>
            </a:pPr>
            <a:r>
              <a:rPr lang="en-US" sz="2800" dirty="0"/>
              <a:t>Convert from rectangular coordinates to polar coordinates.</a:t>
            </a:r>
          </a:p>
          <a:p>
            <a:pPr marL="457200" indent="-457200">
              <a:buFont typeface="Arial" panose="020B0604020202020204" pitchFamily="34" charset="0"/>
              <a:buChar char="•"/>
            </a:pPr>
            <a:r>
              <a:rPr lang="en-US" sz="2800" dirty="0"/>
              <a:t>Transform equations between polar and rectangular forms.</a:t>
            </a:r>
          </a:p>
          <a:p>
            <a:pPr marL="457200" indent="-457200">
              <a:buFont typeface="Arial" panose="020B0604020202020204" pitchFamily="34" charset="0"/>
              <a:buChar char="•"/>
            </a:pPr>
            <a:r>
              <a:rPr lang="en-US" sz="2800" dirty="0"/>
              <a:t>Identify and graph polar equations by converting to rectangular equations.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51EA2FF-6961-A8BC-C51E-BA45C4F2A110}"/>
              </a:ext>
            </a:extLst>
          </p:cNvPr>
          <p:cNvSpPr txBox="1"/>
          <p:nvPr/>
        </p:nvSpPr>
        <p:spPr>
          <a:xfrm>
            <a:off x="800098" y="587328"/>
            <a:ext cx="10629902" cy="861774"/>
          </a:xfrm>
          <a:prstGeom prst="rect">
            <a:avLst/>
          </a:prstGeom>
          <a:noFill/>
        </p:spPr>
        <p:txBody>
          <a:bodyPr wrap="square">
            <a:spAutoFit/>
          </a:bodyPr>
          <a:lstStyle/>
          <a:p>
            <a:r>
              <a:rPr lang="en-US" sz="3200" dirty="0"/>
              <a:t>Plotting Points Using Polar Coordinates</a:t>
            </a:r>
          </a:p>
          <a:p>
            <a:r>
              <a:rPr lang="en-US" dirty="0"/>
              <a:t>.</a:t>
            </a:r>
          </a:p>
        </p:txBody>
      </p:sp>
      <p:pic>
        <p:nvPicPr>
          <p:cNvPr id="6" name="Picture 5">
            <a:extLst>
              <a:ext uri="{FF2B5EF4-FFF2-40B4-BE49-F238E27FC236}">
                <a16:creationId xmlns:a16="http://schemas.microsoft.com/office/drawing/2014/main" id="{72401E6A-08AF-7A76-2F72-DA66B3589CE4}"/>
              </a:ext>
            </a:extLst>
          </p:cNvPr>
          <p:cNvPicPr>
            <a:picLocks noChangeAspect="1"/>
          </p:cNvPicPr>
          <p:nvPr/>
        </p:nvPicPr>
        <p:blipFill>
          <a:blip r:embed="rId3"/>
          <a:stretch>
            <a:fillRect/>
          </a:stretch>
        </p:blipFill>
        <p:spPr>
          <a:xfrm>
            <a:off x="762000" y="1449102"/>
            <a:ext cx="4481688" cy="428776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9871636F-27FA-162B-A528-4C313C465021}"/>
                  </a:ext>
                </a:extLst>
              </p:cNvPr>
              <p:cNvSpPr txBox="1"/>
              <p:nvPr/>
            </p:nvSpPr>
            <p:spPr>
              <a:xfrm>
                <a:off x="5521662" y="1864460"/>
                <a:ext cx="6343531" cy="2585323"/>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r>
                  <a:rPr lang="en-US" sz="2400" dirty="0"/>
                  <a:t> distance from the point to the origin</a:t>
                </a:r>
              </a:p>
              <a:p>
                <a:endParaRPr lang="en-US" sz="2400" dirty="0"/>
              </a:p>
              <a:p>
                <a14:m>
                  <m:oMath xmlns:m="http://schemas.openxmlformats.org/officeDocument/2006/math">
                    <m:r>
                      <a:rPr lang="en-US" sz="2400" i="1" dirty="0" smtClean="0">
                        <a:latin typeface="Cambria Math" panose="02040503050406030204" pitchFamily="18" charset="0"/>
                        <a:ea typeface="Cambria Math" panose="02040503050406030204" pitchFamily="18" charset="0"/>
                      </a:rPr>
                      <m:t>𝜃</m:t>
                    </m:r>
                    <m:r>
                      <a:rPr lang="en-US" sz="2400" b="0" i="1" dirty="0" smtClean="0">
                        <a:latin typeface="Cambria Math" panose="02040503050406030204" pitchFamily="18" charset="0"/>
                        <a:ea typeface="Cambria Math" panose="02040503050406030204" pitchFamily="18" charset="0"/>
                      </a:rPr>
                      <m:t>=</m:t>
                    </m:r>
                  </m:oMath>
                </a14:m>
                <a:r>
                  <a:rPr lang="en-US" sz="2400" dirty="0"/>
                  <a:t> angle starting with initial side as </a:t>
                </a:r>
                <a14:m>
                  <m:oMath xmlns:m="http://schemas.openxmlformats.org/officeDocument/2006/math">
                    <m:r>
                      <a:rPr lang="en-US" sz="2400" i="1" dirty="0" smtClean="0">
                        <a:latin typeface="Cambria Math" panose="02040503050406030204" pitchFamily="18" charset="0"/>
                      </a:rPr>
                      <m:t>𝑥</m:t>
                    </m:r>
                  </m:oMath>
                </a14:m>
                <a:r>
                  <a:rPr lang="en-US" sz="2400" dirty="0"/>
                  <a:t>-axis</a:t>
                </a:r>
              </a:p>
              <a:p>
                <a:endParaRPr lang="en-US" sz="2400" dirty="0"/>
              </a:p>
              <a:p>
                <a:endParaRPr lang="en-US" sz="2400" dirty="0"/>
              </a:p>
              <a:p>
                <a:endParaRPr lang="en-US" sz="2400" dirty="0"/>
              </a:p>
              <a:p>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𝜃</m:t>
                        </m:r>
                      </m:e>
                    </m:d>
                  </m:oMath>
                </a14:m>
                <a:r>
                  <a:rPr lang="en-US" sz="2400" dirty="0"/>
                  <a:t> is the point described with polar coordinates</a:t>
                </a:r>
              </a:p>
            </p:txBody>
          </p:sp>
        </mc:Choice>
        <mc:Fallback>
          <p:sp>
            <p:nvSpPr>
              <p:cNvPr id="7" name="TextBox 6">
                <a:extLst>
                  <a:ext uri="{FF2B5EF4-FFF2-40B4-BE49-F238E27FC236}">
                    <a16:creationId xmlns:a16="http://schemas.microsoft.com/office/drawing/2014/main" id="{9871636F-27FA-162B-A528-4C313C465021}"/>
                  </a:ext>
                </a:extLst>
              </p:cNvPr>
              <p:cNvSpPr txBox="1">
                <a:spLocks noRot="1" noChangeAspect="1" noMove="1" noResize="1" noEditPoints="1" noAdjustHandles="1" noChangeArrowheads="1" noChangeShapeType="1" noTextEdit="1"/>
              </p:cNvSpPr>
              <p:nvPr/>
            </p:nvSpPr>
            <p:spPr>
              <a:xfrm>
                <a:off x="5521662" y="1864460"/>
                <a:ext cx="6343531" cy="2585323"/>
              </a:xfrm>
              <a:prstGeom prst="rect">
                <a:avLst/>
              </a:prstGeom>
              <a:blipFill>
                <a:blip r:embed="rId4"/>
                <a:stretch>
                  <a:fillRect l="-1731" t="-3774" r="-1827" b="-6132"/>
                </a:stretch>
              </a:blipFill>
            </p:spPr>
            <p:txBody>
              <a:bodyPr/>
              <a:lstStyle/>
              <a:p>
                <a:r>
                  <a:rPr lang="en-US">
                    <a:noFill/>
                  </a:rPr>
                  <a:t> </a:t>
                </a:r>
              </a:p>
            </p:txBody>
          </p:sp>
        </mc:Fallback>
      </mc:AlternateContent>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2DE4D4D-175F-A9FF-9BBB-8CF860E425FF}"/>
              </a:ext>
            </a:extLst>
          </p:cNvPr>
          <p:cNvPicPr>
            <a:picLocks noChangeAspect="1"/>
          </p:cNvPicPr>
          <p:nvPr/>
        </p:nvPicPr>
        <p:blipFill>
          <a:blip r:embed="rId3"/>
          <a:stretch>
            <a:fillRect/>
          </a:stretch>
        </p:blipFill>
        <p:spPr>
          <a:xfrm>
            <a:off x="376614" y="136525"/>
            <a:ext cx="10734675" cy="2047875"/>
          </a:xfrm>
          <a:prstGeom prst="rect">
            <a:avLst/>
          </a:prstGeom>
        </p:spPr>
      </p:pic>
      <p:pic>
        <p:nvPicPr>
          <p:cNvPr id="6" name="Picture 5">
            <a:extLst>
              <a:ext uri="{FF2B5EF4-FFF2-40B4-BE49-F238E27FC236}">
                <a16:creationId xmlns:a16="http://schemas.microsoft.com/office/drawing/2014/main" id="{041947EF-CCE8-4DD9-CE83-9B0A524B1CF7}"/>
              </a:ext>
            </a:extLst>
          </p:cNvPr>
          <p:cNvPicPr>
            <a:picLocks noChangeAspect="1"/>
          </p:cNvPicPr>
          <p:nvPr/>
        </p:nvPicPr>
        <p:blipFill>
          <a:blip r:embed="rId4"/>
          <a:stretch>
            <a:fillRect/>
          </a:stretch>
        </p:blipFill>
        <p:spPr>
          <a:xfrm>
            <a:off x="3882798" y="2489200"/>
            <a:ext cx="4005099" cy="356235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8" name="Picture 7">
            <a:extLst>
              <a:ext uri="{FF2B5EF4-FFF2-40B4-BE49-F238E27FC236}">
                <a16:creationId xmlns:a16="http://schemas.microsoft.com/office/drawing/2014/main" id="{528B6EB7-709E-A54F-E9EB-3C479F7AF165}"/>
              </a:ext>
            </a:extLst>
          </p:cNvPr>
          <p:cNvPicPr>
            <a:picLocks noChangeAspect="1"/>
          </p:cNvPicPr>
          <p:nvPr/>
        </p:nvPicPr>
        <p:blipFill>
          <a:blip r:embed="rId3"/>
          <a:stretch>
            <a:fillRect/>
          </a:stretch>
        </p:blipFill>
        <p:spPr>
          <a:xfrm>
            <a:off x="1186543" y="1611086"/>
            <a:ext cx="9223349" cy="3884671"/>
          </a:xfrm>
          <a:prstGeom prst="rect">
            <a:avLst/>
          </a:prstGeom>
        </p:spPr>
      </p:pic>
      <p:sp>
        <p:nvSpPr>
          <p:cNvPr id="9" name="TextBox 8">
            <a:extLst>
              <a:ext uri="{FF2B5EF4-FFF2-40B4-BE49-F238E27FC236}">
                <a16:creationId xmlns:a16="http://schemas.microsoft.com/office/drawing/2014/main" id="{73AEFB89-C459-D0A7-66F5-738E3DF05E42}"/>
              </a:ext>
            </a:extLst>
          </p:cNvPr>
          <p:cNvSpPr txBox="1"/>
          <p:nvPr/>
        </p:nvSpPr>
        <p:spPr>
          <a:xfrm>
            <a:off x="805542" y="687756"/>
            <a:ext cx="5186420" cy="1138773"/>
          </a:xfrm>
          <a:prstGeom prst="rect">
            <a:avLst/>
          </a:prstGeom>
          <a:noFill/>
        </p:spPr>
        <p:txBody>
          <a:bodyPr wrap="none" rtlCol="0">
            <a:spAutoFit/>
          </a:bodyPr>
          <a:lstStyle/>
          <a:p>
            <a:r>
              <a:rPr lang="en-US" sz="3200" dirty="0"/>
              <a:t>Using desmos.com/calculator </a:t>
            </a:r>
          </a:p>
          <a:p>
            <a:endParaRPr lang="en-US" dirty="0"/>
          </a:p>
          <a:p>
            <a:endParaRPr lang="en-US" dirty="0"/>
          </a:p>
        </p:txBody>
      </p:sp>
    </p:spTree>
    <p:extLst>
      <p:ext uri="{BB962C8B-B14F-4D97-AF65-F5344CB8AC3E}">
        <p14:creationId xmlns:p14="http://schemas.microsoft.com/office/powerpoint/2010/main" val="295274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2CDAF70-31EC-D197-7708-9348449ABBA9}"/>
              </a:ext>
            </a:extLst>
          </p:cNvPr>
          <p:cNvPicPr>
            <a:picLocks noChangeAspect="1"/>
          </p:cNvPicPr>
          <p:nvPr/>
        </p:nvPicPr>
        <p:blipFill>
          <a:blip r:embed="rId2"/>
          <a:stretch>
            <a:fillRect/>
          </a:stretch>
        </p:blipFill>
        <p:spPr>
          <a:xfrm>
            <a:off x="271462" y="136525"/>
            <a:ext cx="10734675" cy="1657350"/>
          </a:xfrm>
          <a:prstGeom prst="rect">
            <a:avLst/>
          </a:prstGeom>
        </p:spPr>
      </p:pic>
      <p:pic>
        <p:nvPicPr>
          <p:cNvPr id="5" name="Picture 4">
            <a:extLst>
              <a:ext uri="{FF2B5EF4-FFF2-40B4-BE49-F238E27FC236}">
                <a16:creationId xmlns:a16="http://schemas.microsoft.com/office/drawing/2014/main" id="{74635101-7DF0-8A65-5492-A18D44BA9DDA}"/>
              </a:ext>
            </a:extLst>
          </p:cNvPr>
          <p:cNvPicPr>
            <a:picLocks noChangeAspect="1"/>
          </p:cNvPicPr>
          <p:nvPr/>
        </p:nvPicPr>
        <p:blipFill>
          <a:blip r:embed="rId3"/>
          <a:stretch>
            <a:fillRect/>
          </a:stretch>
        </p:blipFill>
        <p:spPr>
          <a:xfrm>
            <a:off x="4038600" y="2141783"/>
            <a:ext cx="4005099" cy="356235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9E29BE2-3453-BE14-92FE-E0D32B33B7A1}"/>
              </a:ext>
            </a:extLst>
          </p:cNvPr>
          <p:cNvPicPr>
            <a:picLocks noChangeAspect="1"/>
          </p:cNvPicPr>
          <p:nvPr/>
        </p:nvPicPr>
        <p:blipFill>
          <a:blip r:embed="rId2"/>
          <a:stretch>
            <a:fillRect/>
          </a:stretch>
        </p:blipFill>
        <p:spPr>
          <a:xfrm>
            <a:off x="242887" y="136525"/>
            <a:ext cx="10791825" cy="2333625"/>
          </a:xfrm>
          <a:prstGeom prst="rect">
            <a:avLst/>
          </a:prstGeom>
        </p:spPr>
      </p:pic>
      <p:pic>
        <p:nvPicPr>
          <p:cNvPr id="5" name="Picture 4">
            <a:extLst>
              <a:ext uri="{FF2B5EF4-FFF2-40B4-BE49-F238E27FC236}">
                <a16:creationId xmlns:a16="http://schemas.microsoft.com/office/drawing/2014/main" id="{D2DDBC58-6381-0B97-3428-9C36CE0A4EF8}"/>
              </a:ext>
            </a:extLst>
          </p:cNvPr>
          <p:cNvPicPr>
            <a:picLocks noChangeAspect="1"/>
          </p:cNvPicPr>
          <p:nvPr/>
        </p:nvPicPr>
        <p:blipFill>
          <a:blip r:embed="rId3"/>
          <a:stretch>
            <a:fillRect/>
          </a:stretch>
        </p:blipFill>
        <p:spPr>
          <a:xfrm>
            <a:off x="4038600" y="2606676"/>
            <a:ext cx="4005099" cy="35623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F4E9ED8-9DA6-F2EF-4BC9-89C4115D3457}"/>
              </a:ext>
            </a:extLst>
          </p:cNvPr>
          <p:cNvPicPr>
            <a:picLocks noChangeAspect="1"/>
          </p:cNvPicPr>
          <p:nvPr/>
        </p:nvPicPr>
        <p:blipFill>
          <a:blip r:embed="rId2"/>
          <a:stretch>
            <a:fillRect/>
          </a:stretch>
        </p:blipFill>
        <p:spPr>
          <a:xfrm>
            <a:off x="345621" y="136525"/>
            <a:ext cx="10629900" cy="1571625"/>
          </a:xfrm>
          <a:prstGeom prst="rect">
            <a:avLst/>
          </a:prstGeom>
        </p:spPr>
      </p:pic>
      <p:pic>
        <p:nvPicPr>
          <p:cNvPr id="5" name="Picture 4">
            <a:extLst>
              <a:ext uri="{FF2B5EF4-FFF2-40B4-BE49-F238E27FC236}">
                <a16:creationId xmlns:a16="http://schemas.microsoft.com/office/drawing/2014/main" id="{B0280463-9CD1-A4EC-B45A-B1F135099761}"/>
              </a:ext>
            </a:extLst>
          </p:cNvPr>
          <p:cNvPicPr>
            <a:picLocks noChangeAspect="1"/>
          </p:cNvPicPr>
          <p:nvPr/>
        </p:nvPicPr>
        <p:blipFill>
          <a:blip r:embed="rId3"/>
          <a:stretch>
            <a:fillRect/>
          </a:stretch>
        </p:blipFill>
        <p:spPr>
          <a:xfrm>
            <a:off x="4093450" y="2138591"/>
            <a:ext cx="4005099" cy="3562350"/>
          </a:xfrm>
          <a:prstGeom prst="rect">
            <a:avLst/>
          </a:prstGeom>
        </p:spPr>
      </p:pic>
    </p:spTree>
    <p:extLst>
      <p:ext uri="{BB962C8B-B14F-4D97-AF65-F5344CB8AC3E}">
        <p14:creationId xmlns:p14="http://schemas.microsoft.com/office/powerpoint/2010/main" val="4287012851"/>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371</TotalTime>
  <Words>712</Words>
  <Application>Microsoft Office PowerPoint</Application>
  <PresentationFormat>Widescreen</PresentationFormat>
  <Paragraphs>76</Paragraphs>
  <Slides>26</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Calibri</vt:lpstr>
      <vt:lpstr>Calibri Light</vt:lpstr>
      <vt:lpstr>Cambria Math</vt:lpstr>
      <vt:lpstr>Neue Helvetica W01</vt:lpstr>
      <vt:lpstr>Times New Roman</vt:lpstr>
      <vt:lpstr>Theme1</vt:lpstr>
      <vt:lpstr>1_Office Theme</vt:lpstr>
      <vt:lpstr>Office Theme</vt:lpstr>
      <vt:lpstr>Further Applications  of Trigonometry</vt:lpstr>
      <vt:lpstr>10.3 Polar Coordinates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28</cp:revision>
  <dcterms:created xsi:type="dcterms:W3CDTF">2023-11-15T21:12:55Z</dcterms:created>
  <dcterms:modified xsi:type="dcterms:W3CDTF">2024-08-29T20:58:10Z</dcterms:modified>
</cp:coreProperties>
</file>