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744" r:id="rId3"/>
  </p:sldMasterIdLst>
  <p:notesMasterIdLst>
    <p:notesMasterId r:id="rId24"/>
  </p:notesMasterIdLst>
  <p:sldIdLst>
    <p:sldId id="257" r:id="rId4"/>
    <p:sldId id="370" r:id="rId5"/>
    <p:sldId id="281" r:id="rId6"/>
    <p:sldId id="282" r:id="rId7"/>
    <p:sldId id="344" r:id="rId8"/>
    <p:sldId id="336" r:id="rId9"/>
    <p:sldId id="332" r:id="rId10"/>
    <p:sldId id="334" r:id="rId11"/>
    <p:sldId id="333" r:id="rId12"/>
    <p:sldId id="335" r:id="rId13"/>
    <p:sldId id="337" r:id="rId14"/>
    <p:sldId id="338" r:id="rId15"/>
    <p:sldId id="340" r:id="rId16"/>
    <p:sldId id="341" r:id="rId17"/>
    <p:sldId id="342" r:id="rId18"/>
    <p:sldId id="343" r:id="rId19"/>
    <p:sldId id="346" r:id="rId20"/>
    <p:sldId id="350" r:id="rId21"/>
    <p:sldId id="271" r:id="rId22"/>
    <p:sldId id="329"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9069" autoAdjust="0"/>
  </p:normalViewPr>
  <p:slideViewPr>
    <p:cSldViewPr snapToGrid="0">
      <p:cViewPr varScale="1">
        <p:scale>
          <a:sx n="88" d="100"/>
          <a:sy n="88" d="100"/>
        </p:scale>
        <p:origin x="102"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A80E0-2187-467B-ADFB-D69A7F45F692}" type="datetimeFigureOut">
              <a:rPr lang="en-US" smtClean="0"/>
              <a:t>8/29/2024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28CB4D-4FCA-45CA-9E57-054ECA30A29D}" type="slidenum">
              <a:rPr lang="en-US" smtClean="0"/>
              <a:t>‹#›</a:t>
            </a:fld>
            <a:endParaRPr lang="en-US"/>
          </a:p>
        </p:txBody>
      </p:sp>
    </p:spTree>
    <p:extLst>
      <p:ext uri="{BB962C8B-B14F-4D97-AF65-F5344CB8AC3E}">
        <p14:creationId xmlns:p14="http://schemas.microsoft.com/office/powerpoint/2010/main" val="3303214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581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8710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4</a:t>
            </a:fld>
            <a:endParaRPr lang="en-US"/>
          </a:p>
        </p:txBody>
      </p:sp>
    </p:spTree>
    <p:extLst>
      <p:ext uri="{BB962C8B-B14F-4D97-AF65-F5344CB8AC3E}">
        <p14:creationId xmlns:p14="http://schemas.microsoft.com/office/powerpoint/2010/main" val="3723573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Notice that </a:t>
            </a:r>
            <a:r>
              <a:rPr lang="en-US" b="0" i="0" dirty="0">
                <a:solidFill>
                  <a:srgbClr val="424242"/>
                </a:solidFill>
                <a:effectLst/>
                <a:highlight>
                  <a:srgbClr val="EDEDED"/>
                </a:highlight>
                <a:latin typeface="Neue Helvetica W01"/>
              </a:rPr>
              <a:t>to solve for a missing side measurement, the corresponding opposite angle measure is needed.</a:t>
            </a:r>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5</a:t>
            </a:fld>
            <a:endParaRPr lang="en-US"/>
          </a:p>
        </p:txBody>
      </p:sp>
    </p:spTree>
    <p:extLst>
      <p:ext uri="{BB962C8B-B14F-4D97-AF65-F5344CB8AC3E}">
        <p14:creationId xmlns:p14="http://schemas.microsoft.com/office/powerpoint/2010/main" val="795552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7</a:t>
            </a:fld>
            <a:endParaRPr lang="en-US"/>
          </a:p>
        </p:txBody>
      </p:sp>
    </p:spTree>
    <p:extLst>
      <p:ext uri="{BB962C8B-B14F-4D97-AF65-F5344CB8AC3E}">
        <p14:creationId xmlns:p14="http://schemas.microsoft.com/office/powerpoint/2010/main" val="3857547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Solving the equations stated earlier for the Law of Cosines for the cosine function yields this second version of the Law of Cosines. This type of question would be the case where each side length is known, </a:t>
            </a:r>
            <a:r>
              <a:rPr lang="en-US" dirty="0" err="1"/>
              <a:t>ie</a:t>
            </a:r>
            <a:r>
              <a:rPr lang="en-US" dirty="0"/>
              <a:t>. the SSS (side-side-side) case.</a:t>
            </a:r>
          </a:p>
        </p:txBody>
      </p:sp>
      <p:sp>
        <p:nvSpPr>
          <p:cNvPr id="4" name="Slide Number Placeholder 3"/>
          <p:cNvSpPr>
            <a:spLocks noGrp="1"/>
          </p:cNvSpPr>
          <p:nvPr>
            <p:ph type="sldNum" sz="quarter" idx="5"/>
          </p:nvPr>
        </p:nvSpPr>
        <p:spPr/>
        <p:txBody>
          <a:bodyPr/>
          <a:lstStyle/>
          <a:p>
            <a:fld id="{0528CB4D-4FCA-45CA-9E57-054ECA30A29D}" type="slidenum">
              <a:rPr lang="en-US" smtClean="0"/>
              <a:t>9</a:t>
            </a:fld>
            <a:endParaRPr lang="en-US"/>
          </a:p>
        </p:txBody>
      </p:sp>
    </p:spTree>
    <p:extLst>
      <p:ext uri="{BB962C8B-B14F-4D97-AF65-F5344CB8AC3E}">
        <p14:creationId xmlns:p14="http://schemas.microsoft.com/office/powerpoint/2010/main" val="2602703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RECALL: </a:t>
            </a:r>
            <a:r>
              <a:rPr lang="en-US" b="0" i="0" dirty="0">
                <a:solidFill>
                  <a:srgbClr val="424242"/>
                </a:solidFill>
                <a:effectLst/>
                <a:highlight>
                  <a:srgbClr val="EDEDED"/>
                </a:highlight>
                <a:latin typeface="Neue Helvetica W01"/>
              </a:rPr>
              <a:t>The range of the inverse cosine is between 0 and 180 degrees. This means that there will not be any ambiguous cases using this method.</a:t>
            </a:r>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10</a:t>
            </a:fld>
            <a:endParaRPr lang="en-US"/>
          </a:p>
        </p:txBody>
      </p:sp>
    </p:spTree>
    <p:extLst>
      <p:ext uri="{BB962C8B-B14F-4D97-AF65-F5344CB8AC3E}">
        <p14:creationId xmlns:p14="http://schemas.microsoft.com/office/powerpoint/2010/main" val="42314615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24242"/>
                </a:solidFill>
                <a:effectLst/>
                <a:highlight>
                  <a:srgbClr val="FFFFFF"/>
                </a:highlight>
                <a:latin typeface="Neue Helvetica W01"/>
              </a:rPr>
              <a:t>We already learned how to find the area of an oblique triangle when we know two sides and an angle. We also know the formula to find the area of a triangle using the base and the height. When we know the three sides, however, we can use Heron’s formula instead of finding the height. Heron of Alexandria was a geometer who lived during the first century A.D. He discovered a formula for finding the area of oblique triangles when three sides are known.</a:t>
            </a:r>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14</a:t>
            </a:fld>
            <a:endParaRPr lang="en-US"/>
          </a:p>
        </p:txBody>
      </p:sp>
    </p:spTree>
    <p:extLst>
      <p:ext uri="{BB962C8B-B14F-4D97-AF65-F5344CB8AC3E}">
        <p14:creationId xmlns:p14="http://schemas.microsoft.com/office/powerpoint/2010/main" val="1329178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1189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8/29/2024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81318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8/29/2024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806250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8/29/2024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80786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8BCF62C1-A170-4751-8D1C-F5EC793D12DB}"/>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3FFC9545-8C13-47EC-8C48-576FE9662477}"/>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93F450E-3AD9-4347-B8C2-09AD77029984}"/>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ED6FC33F-42C6-4724-AECB-5BA932A53C48}"/>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FAA0A9E8-2E83-46F0-962D-D668CD88A6DC}"/>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90343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6883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8/29/2024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66743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8/29/2024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3462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8/29/2024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6623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8/29/2024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592344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8/29/2024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1738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34106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8/29/2024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11355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868456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8234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657747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8/29/2024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690848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8/29/2024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14505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8/29/2024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933264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8/29/2024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578689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8/29/2024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899751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8/29/2024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518238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8/29/2024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52004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8/29/2024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446970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8/29/2024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822586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8/29/2024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842313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8/29/2024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190817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8/29/2024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4583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8/29/2024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77297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8/29/2024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873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8/29/2024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32559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8/29/2024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46174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8/29/2024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1706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8/29/2024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000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8/29/2024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901152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8/29/2024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A57B0538-6345-4355-B5D9-EBC7E6DAE309}"/>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B50AA53F-14B5-4F69-86DE-1A25A479B484}"/>
              </a:ext>
            </a:extLst>
          </p:cNvPr>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1833F29-278E-40C2-B5BF-5F1CFDBC0000}"/>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B524B414-2CE4-4650-8189-7EAC2D1FD162}"/>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6758B69F-709F-4A28-879C-1FB9C7F01604}"/>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445464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8/29/2024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22955910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9.xml"/><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9.xml"/><Relationship Id="rId4" Type="http://schemas.openxmlformats.org/officeDocument/2006/relationships/image" Target="../media/image24.png"/></Relationships>
</file>

<file path=ppt/slides/_rels/slide1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9.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9.xml"/><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9.xml"/><Relationship Id="rId5" Type="http://schemas.openxmlformats.org/officeDocument/2006/relationships/image" Target="../media/image11.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37352" y="0"/>
            <a:ext cx="12188932" cy="6856614"/>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6275" y="744909"/>
            <a:ext cx="10190071" cy="2301739"/>
          </a:xfrm>
        </p:spPr>
        <p:txBody>
          <a:bodyPr anchor="b">
            <a:normAutofit/>
          </a:bodyPr>
          <a:lstStyle/>
          <a:p>
            <a:r>
              <a:rPr lang="en-US" sz="5400" dirty="0"/>
              <a:t>Further Applications</a:t>
            </a:r>
            <a:br>
              <a:rPr lang="en-US" sz="5400" dirty="0"/>
            </a:br>
            <a:r>
              <a:rPr lang="en-US" sz="5400" dirty="0"/>
              <a:t> of Trigonometry</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200646" y="3075976"/>
            <a:ext cx="9781327" cy="3037115"/>
          </a:xfrm>
        </p:spPr>
        <p:txBody>
          <a:bodyPr anchor="t">
            <a:normAutofit lnSpcReduction="10000"/>
          </a:bodyPr>
          <a:lstStyle/>
          <a:p>
            <a:r>
              <a:rPr lang="en-US" sz="3600" dirty="0"/>
              <a:t>Chapter 10</a:t>
            </a:r>
          </a:p>
          <a:p>
            <a:endParaRPr lang="en-US" sz="2800" dirty="0"/>
          </a:p>
          <a:p>
            <a:endParaRPr lang="en-US" sz="2800" dirty="0"/>
          </a:p>
          <a:p>
            <a:endParaRPr lang="en-US" sz="2800" dirty="0"/>
          </a:p>
          <a:p>
            <a:endParaRPr lang="en-US" sz="2800" dirty="0">
              <a:solidFill>
                <a:schemeClr val="bg1"/>
              </a:solidFill>
            </a:endParaRPr>
          </a:p>
          <a:p>
            <a:r>
              <a:rPr lang="en-US" sz="2200" dirty="0">
                <a:solidFill>
                  <a:schemeClr val="bg1"/>
                </a:solidFill>
              </a:rPr>
              <a:t>Algebra and Trigonometry 2e, OpenStax, Jay Abramson</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420" y="5861447"/>
            <a:ext cx="11896842" cy="46180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endParaRPr kumimoji="0" lang="en-US" sz="1800" b="0" i="0" u="none" strike="noStrike" kern="1200" cap="all" spc="200" normalizeH="0" baseline="0" noProof="0" dirty="0">
              <a:ln>
                <a:noFill/>
              </a:ln>
              <a:solidFill>
                <a:srgbClr val="FFFFFF"/>
              </a:solidFill>
              <a:effectLst/>
              <a:uLnTx/>
              <a:uFillTx/>
              <a:latin typeface="Arial"/>
              <a:ea typeface="+mn-ea"/>
              <a:cs typeface="Segoe UI Semilight" panose="020B0402040204020203" pitchFamily="34" charset="0"/>
            </a:endParaRPr>
          </a:p>
        </p:txBody>
      </p:sp>
    </p:spTree>
    <p:extLst>
      <p:ext uri="{BB962C8B-B14F-4D97-AF65-F5344CB8AC3E}">
        <p14:creationId xmlns:p14="http://schemas.microsoft.com/office/powerpoint/2010/main" val="4119155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52D94799-4D08-73B3-B2BB-E4BC8F1CC70B}"/>
              </a:ext>
            </a:extLst>
          </p:cNvPr>
          <p:cNvPicPr>
            <a:picLocks noChangeAspect="1"/>
          </p:cNvPicPr>
          <p:nvPr/>
        </p:nvPicPr>
        <p:blipFill>
          <a:blip r:embed="rId3"/>
          <a:stretch>
            <a:fillRect/>
          </a:stretch>
        </p:blipFill>
        <p:spPr>
          <a:xfrm>
            <a:off x="85725" y="136525"/>
            <a:ext cx="10801350" cy="1962150"/>
          </a:xfrm>
          <a:prstGeom prst="rect">
            <a:avLst/>
          </a:prstGeom>
        </p:spPr>
      </p:pic>
    </p:spTree>
    <p:extLst>
      <p:ext uri="{BB962C8B-B14F-4D97-AF65-F5344CB8AC3E}">
        <p14:creationId xmlns:p14="http://schemas.microsoft.com/office/powerpoint/2010/main" val="3732481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E87278B7-53DC-4A2E-5006-CD23B7863244}"/>
              </a:ext>
            </a:extLst>
          </p:cNvPr>
          <p:cNvPicPr>
            <a:picLocks noChangeAspect="1"/>
          </p:cNvPicPr>
          <p:nvPr/>
        </p:nvPicPr>
        <p:blipFill>
          <a:blip r:embed="rId2"/>
          <a:stretch>
            <a:fillRect/>
          </a:stretch>
        </p:blipFill>
        <p:spPr>
          <a:xfrm>
            <a:off x="241874" y="136525"/>
            <a:ext cx="10696575" cy="1571625"/>
          </a:xfrm>
          <a:prstGeom prst="rect">
            <a:avLst/>
          </a:prstGeom>
        </p:spPr>
      </p:pic>
    </p:spTree>
    <p:extLst>
      <p:ext uri="{BB962C8B-B14F-4D97-AF65-F5344CB8AC3E}">
        <p14:creationId xmlns:p14="http://schemas.microsoft.com/office/powerpoint/2010/main" val="4287012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7BD7AF22-B7F7-FCEA-C414-F7AAE39040EB}"/>
              </a:ext>
            </a:extLst>
          </p:cNvPr>
          <p:cNvPicPr>
            <a:picLocks noChangeAspect="1"/>
          </p:cNvPicPr>
          <p:nvPr/>
        </p:nvPicPr>
        <p:blipFill>
          <a:blip r:embed="rId2"/>
          <a:stretch>
            <a:fillRect/>
          </a:stretch>
        </p:blipFill>
        <p:spPr>
          <a:xfrm>
            <a:off x="136752" y="10886"/>
            <a:ext cx="10677525" cy="3781425"/>
          </a:xfrm>
          <a:prstGeom prst="rect">
            <a:avLst/>
          </a:prstGeom>
        </p:spPr>
      </p:pic>
      <p:pic>
        <p:nvPicPr>
          <p:cNvPr id="6" name="Picture 5">
            <a:extLst>
              <a:ext uri="{FF2B5EF4-FFF2-40B4-BE49-F238E27FC236}">
                <a16:creationId xmlns:a16="http://schemas.microsoft.com/office/drawing/2014/main" id="{18D64588-B534-8AA6-DABC-64038CD33ACC}"/>
              </a:ext>
            </a:extLst>
          </p:cNvPr>
          <p:cNvPicPr>
            <a:picLocks noChangeAspect="1"/>
          </p:cNvPicPr>
          <p:nvPr/>
        </p:nvPicPr>
        <p:blipFill>
          <a:blip r:embed="rId3"/>
          <a:stretch>
            <a:fillRect/>
          </a:stretch>
        </p:blipFill>
        <p:spPr>
          <a:xfrm>
            <a:off x="539522" y="3792311"/>
            <a:ext cx="4280911" cy="1870301"/>
          </a:xfrm>
          <a:prstGeom prst="rect">
            <a:avLst/>
          </a:prstGeom>
        </p:spPr>
      </p:pic>
    </p:spTree>
    <p:extLst>
      <p:ext uri="{BB962C8B-B14F-4D97-AF65-F5344CB8AC3E}">
        <p14:creationId xmlns:p14="http://schemas.microsoft.com/office/powerpoint/2010/main" val="2663773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CF0E03F-8EBB-0375-97E0-D8A435CA5E7F}"/>
              </a:ext>
            </a:extLst>
          </p:cNvPr>
          <p:cNvPicPr>
            <a:picLocks noChangeAspect="1"/>
          </p:cNvPicPr>
          <p:nvPr/>
        </p:nvPicPr>
        <p:blipFill>
          <a:blip r:embed="rId2"/>
          <a:stretch>
            <a:fillRect/>
          </a:stretch>
        </p:blipFill>
        <p:spPr>
          <a:xfrm>
            <a:off x="174171" y="136525"/>
            <a:ext cx="10820400" cy="2686050"/>
          </a:xfrm>
          <a:prstGeom prst="rect">
            <a:avLst/>
          </a:prstGeom>
        </p:spPr>
      </p:pic>
      <p:pic>
        <p:nvPicPr>
          <p:cNvPr id="6" name="Picture 5">
            <a:extLst>
              <a:ext uri="{FF2B5EF4-FFF2-40B4-BE49-F238E27FC236}">
                <a16:creationId xmlns:a16="http://schemas.microsoft.com/office/drawing/2014/main" id="{653FF82F-B8C1-087F-241F-13A9501398DB}"/>
              </a:ext>
            </a:extLst>
          </p:cNvPr>
          <p:cNvPicPr>
            <a:picLocks noChangeAspect="1"/>
          </p:cNvPicPr>
          <p:nvPr/>
        </p:nvPicPr>
        <p:blipFill>
          <a:blip r:embed="rId3"/>
          <a:stretch>
            <a:fillRect/>
          </a:stretch>
        </p:blipFill>
        <p:spPr>
          <a:xfrm>
            <a:off x="964746" y="2906484"/>
            <a:ext cx="1891665" cy="3152775"/>
          </a:xfrm>
          <a:prstGeom prst="rect">
            <a:avLst/>
          </a:prstGeom>
        </p:spPr>
      </p:pic>
      <p:pic>
        <p:nvPicPr>
          <p:cNvPr id="8" name="Picture 7">
            <a:extLst>
              <a:ext uri="{FF2B5EF4-FFF2-40B4-BE49-F238E27FC236}">
                <a16:creationId xmlns:a16="http://schemas.microsoft.com/office/drawing/2014/main" id="{491178B5-7DCC-D407-EC19-85FE50B33E26}"/>
              </a:ext>
            </a:extLst>
          </p:cNvPr>
          <p:cNvPicPr>
            <a:picLocks noChangeAspect="1"/>
          </p:cNvPicPr>
          <p:nvPr/>
        </p:nvPicPr>
        <p:blipFill>
          <a:blip r:embed="rId4"/>
          <a:stretch>
            <a:fillRect/>
          </a:stretch>
        </p:blipFill>
        <p:spPr>
          <a:xfrm>
            <a:off x="860651" y="6034087"/>
            <a:ext cx="1152525" cy="504825"/>
          </a:xfrm>
          <a:prstGeom prst="rect">
            <a:avLst/>
          </a:prstGeom>
        </p:spPr>
      </p:pic>
    </p:spTree>
    <p:extLst>
      <p:ext uri="{BB962C8B-B14F-4D97-AF65-F5344CB8AC3E}">
        <p14:creationId xmlns:p14="http://schemas.microsoft.com/office/powerpoint/2010/main" val="1490427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math equations on a white background&#10;&#10;Description automatically generated">
            <a:extLst>
              <a:ext uri="{FF2B5EF4-FFF2-40B4-BE49-F238E27FC236}">
                <a16:creationId xmlns:a16="http://schemas.microsoft.com/office/drawing/2014/main" id="{9928E499-7410-ABD5-09B6-9BC9C83D8459}"/>
              </a:ext>
            </a:extLst>
          </p:cNvPr>
          <p:cNvPicPr>
            <a:picLocks noChangeAspect="1"/>
          </p:cNvPicPr>
          <p:nvPr/>
        </p:nvPicPr>
        <p:blipFill>
          <a:blip r:embed="rId3"/>
          <a:stretch>
            <a:fillRect/>
          </a:stretch>
        </p:blipFill>
        <p:spPr>
          <a:xfrm>
            <a:off x="643467" y="1902290"/>
            <a:ext cx="10905066" cy="3053418"/>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3641103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1DBAE00-5B1E-C0A1-BFD3-27A1F7B33424}"/>
              </a:ext>
            </a:extLst>
          </p:cNvPr>
          <p:cNvPicPr>
            <a:picLocks noChangeAspect="1"/>
          </p:cNvPicPr>
          <p:nvPr/>
        </p:nvPicPr>
        <p:blipFill>
          <a:blip r:embed="rId2"/>
          <a:stretch>
            <a:fillRect/>
          </a:stretch>
        </p:blipFill>
        <p:spPr>
          <a:xfrm>
            <a:off x="273272" y="136525"/>
            <a:ext cx="10687050" cy="4781550"/>
          </a:xfrm>
          <a:prstGeom prst="rect">
            <a:avLst/>
          </a:prstGeom>
        </p:spPr>
      </p:pic>
    </p:spTree>
    <p:extLst>
      <p:ext uri="{BB962C8B-B14F-4D97-AF65-F5344CB8AC3E}">
        <p14:creationId xmlns:p14="http://schemas.microsoft.com/office/powerpoint/2010/main" val="3486096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6886C1B5-2EB3-2D2E-4CCB-576293A4B9E0}"/>
              </a:ext>
            </a:extLst>
          </p:cNvPr>
          <p:cNvPicPr>
            <a:picLocks noChangeAspect="1"/>
          </p:cNvPicPr>
          <p:nvPr/>
        </p:nvPicPr>
        <p:blipFill>
          <a:blip r:embed="rId2"/>
          <a:stretch>
            <a:fillRect/>
          </a:stretch>
        </p:blipFill>
        <p:spPr>
          <a:xfrm>
            <a:off x="230641" y="136525"/>
            <a:ext cx="10772775" cy="1905000"/>
          </a:xfrm>
          <a:prstGeom prst="rect">
            <a:avLst/>
          </a:prstGeom>
        </p:spPr>
      </p:pic>
    </p:spTree>
    <p:extLst>
      <p:ext uri="{BB962C8B-B14F-4D97-AF65-F5344CB8AC3E}">
        <p14:creationId xmlns:p14="http://schemas.microsoft.com/office/powerpoint/2010/main" val="3381956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C77A2D65-7B7B-61CD-BCC2-345D44548817}"/>
              </a:ext>
            </a:extLst>
          </p:cNvPr>
          <p:cNvPicPr>
            <a:picLocks noChangeAspect="1"/>
          </p:cNvPicPr>
          <p:nvPr/>
        </p:nvPicPr>
        <p:blipFill>
          <a:blip r:embed="rId2"/>
          <a:stretch>
            <a:fillRect/>
          </a:stretch>
        </p:blipFill>
        <p:spPr>
          <a:xfrm>
            <a:off x="151720" y="238125"/>
            <a:ext cx="10734675" cy="3190875"/>
          </a:xfrm>
          <a:prstGeom prst="rect">
            <a:avLst/>
          </a:prstGeom>
        </p:spPr>
      </p:pic>
      <p:pic>
        <p:nvPicPr>
          <p:cNvPr id="6" name="Picture 5">
            <a:extLst>
              <a:ext uri="{FF2B5EF4-FFF2-40B4-BE49-F238E27FC236}">
                <a16:creationId xmlns:a16="http://schemas.microsoft.com/office/drawing/2014/main" id="{A4E12A20-7FF8-8B18-C825-DC874F982C82}"/>
              </a:ext>
            </a:extLst>
          </p:cNvPr>
          <p:cNvPicPr>
            <a:picLocks noChangeAspect="1"/>
          </p:cNvPicPr>
          <p:nvPr/>
        </p:nvPicPr>
        <p:blipFill>
          <a:blip r:embed="rId3"/>
          <a:stretch>
            <a:fillRect/>
          </a:stretch>
        </p:blipFill>
        <p:spPr>
          <a:xfrm>
            <a:off x="555851" y="3457349"/>
            <a:ext cx="2742947" cy="2899001"/>
          </a:xfrm>
          <a:prstGeom prst="rect">
            <a:avLst/>
          </a:prstGeom>
        </p:spPr>
      </p:pic>
      <p:pic>
        <p:nvPicPr>
          <p:cNvPr id="8" name="Picture 7">
            <a:extLst>
              <a:ext uri="{FF2B5EF4-FFF2-40B4-BE49-F238E27FC236}">
                <a16:creationId xmlns:a16="http://schemas.microsoft.com/office/drawing/2014/main" id="{B4EF2339-99D0-2650-273D-FD4C346FC05A}"/>
              </a:ext>
            </a:extLst>
          </p:cNvPr>
          <p:cNvPicPr>
            <a:picLocks noChangeAspect="1"/>
          </p:cNvPicPr>
          <p:nvPr/>
        </p:nvPicPr>
        <p:blipFill>
          <a:blip r:embed="rId4"/>
          <a:stretch>
            <a:fillRect/>
          </a:stretch>
        </p:blipFill>
        <p:spPr>
          <a:xfrm>
            <a:off x="555851" y="6340475"/>
            <a:ext cx="1162050" cy="381000"/>
          </a:xfrm>
          <a:prstGeom prst="rect">
            <a:avLst/>
          </a:prstGeom>
        </p:spPr>
      </p:pic>
    </p:spTree>
    <p:extLst>
      <p:ext uri="{BB962C8B-B14F-4D97-AF65-F5344CB8AC3E}">
        <p14:creationId xmlns:p14="http://schemas.microsoft.com/office/powerpoint/2010/main" val="1437352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A6880BAF-77FA-D4BE-5D6E-70092F9F9FD3}"/>
              </a:ext>
            </a:extLst>
          </p:cNvPr>
          <p:cNvPicPr>
            <a:picLocks noChangeAspect="1"/>
          </p:cNvPicPr>
          <p:nvPr/>
        </p:nvPicPr>
        <p:blipFill>
          <a:blip r:embed="rId2"/>
          <a:stretch>
            <a:fillRect/>
          </a:stretch>
        </p:blipFill>
        <p:spPr>
          <a:xfrm>
            <a:off x="212272" y="136525"/>
            <a:ext cx="10744200" cy="1628775"/>
          </a:xfrm>
          <a:prstGeom prst="rect">
            <a:avLst/>
          </a:prstGeom>
        </p:spPr>
      </p:pic>
    </p:spTree>
    <p:extLst>
      <p:ext uri="{BB962C8B-B14F-4D97-AF65-F5344CB8AC3E}">
        <p14:creationId xmlns:p14="http://schemas.microsoft.com/office/powerpoint/2010/main" val="1677728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1604136" y="1347850"/>
            <a:ext cx="7750583" cy="31700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Arial"/>
                <a:ea typeface="+mn-ea"/>
                <a:cs typeface="+mn-cs"/>
              </a:rPr>
              <a:t>What did you learn in this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marL="342900" indent="-342900">
              <a:buFont typeface="Arial" panose="020B0604020202020204" pitchFamily="34" charset="0"/>
              <a:buChar char="•"/>
            </a:pPr>
            <a:r>
              <a:rPr lang="en-US" sz="2800" dirty="0"/>
              <a:t>Use the Law of Cosines to solve oblique triangles.</a:t>
            </a:r>
          </a:p>
          <a:p>
            <a:pPr marL="342900" indent="-342900">
              <a:buFont typeface="Arial" panose="020B0604020202020204" pitchFamily="34" charset="0"/>
              <a:buChar char="•"/>
            </a:pPr>
            <a:r>
              <a:rPr lang="en-US" sz="2800" dirty="0"/>
              <a:t>Solve applied problems using the Law of Cosines.</a:t>
            </a:r>
          </a:p>
          <a:p>
            <a:pPr marL="342900" indent="-342900">
              <a:buFont typeface="Arial" panose="020B0604020202020204" pitchFamily="34" charset="0"/>
              <a:buChar char="•"/>
            </a:pPr>
            <a:r>
              <a:rPr lang="en-US" sz="2800" dirty="0"/>
              <a:t>Use Heron’s formula to ﬁnd the area of a triangle.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algn="l">
              <a:buFont typeface="Arial" panose="020B0604020202020204" pitchFamily="34" charset="0"/>
              <a:buChar cha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038073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40000"/>
          </a:blip>
          <a:srcRect t="15730"/>
          <a:stretch/>
        </p:blipFill>
        <p:spPr>
          <a:xfrm>
            <a:off x="20" y="1"/>
            <a:ext cx="12191980" cy="6857999"/>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65200" y="965200"/>
            <a:ext cx="10261600" cy="3564869"/>
          </a:xfrm>
        </p:spPr>
        <p:txBody>
          <a:bodyPr vert="horz" lIns="91440" tIns="45720" rIns="91440" bIns="45720" rtlCol="0">
            <a:normAutofit/>
          </a:bodyPr>
          <a:lstStyle/>
          <a:p>
            <a:pPr algn="l"/>
            <a:r>
              <a:rPr lang="en-US" sz="4800" dirty="0">
                <a:ln w="22225">
                  <a:solidFill>
                    <a:schemeClr val="tx1"/>
                  </a:solidFill>
                  <a:miter lim="800000"/>
                </a:ln>
              </a:rPr>
              <a:t>10.2 Non-right Triangles: Law of Cosines</a:t>
            </a:r>
            <a:br>
              <a:rPr lang="en-US" sz="6300" b="1" dirty="0">
                <a:ln w="22225">
                  <a:solidFill>
                    <a:schemeClr val="tx1"/>
                  </a:solidFill>
                  <a:miter lim="800000"/>
                </a:ln>
                <a:noFill/>
              </a:rPr>
            </a:br>
            <a:br>
              <a:rPr lang="en-US" sz="6300" dirty="0">
                <a:ln w="22225">
                  <a:solidFill>
                    <a:schemeClr val="tx1"/>
                  </a:solidFill>
                  <a:miter lim="800000"/>
                </a:ln>
                <a:noFill/>
              </a:rPr>
            </a:br>
            <a:endParaRPr lang="en-US" sz="6300" dirty="0">
              <a:ln w="22225">
                <a:solidFill>
                  <a:schemeClr val="tx1"/>
                </a:solidFill>
                <a:miter lim="800000"/>
              </a:ln>
              <a:noFill/>
            </a:endParaRP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965201" y="6356350"/>
            <a:ext cx="6569446" cy="365125"/>
          </a:xfrm>
        </p:spPr>
        <p:txBody>
          <a:bodyPr vert="horz" lIns="91440" tIns="45720" rIns="91440" bIns="45720" rtlCol="0">
            <a:normAutofit/>
          </a:bodyPr>
          <a:lstStyle/>
          <a:p>
            <a:pPr marL="0" marR="0" lvl="0" indent="0" algn="l" defTabSz="457200" rtl="0" eaLnBrk="1" fontAlgn="auto" latinLnBrk="0" hangingPunct="1">
              <a:spcBef>
                <a:spcPts val="0"/>
              </a:spcBef>
              <a:spcAft>
                <a:spcPts val="600"/>
              </a:spcAft>
              <a:buClrTx/>
              <a:buSzTx/>
              <a:buFontTx/>
              <a:buNone/>
              <a:tabLst/>
              <a:defRPr/>
            </a:pPr>
            <a:r>
              <a:rPr kumimoji="0" lang="en-US" b="0" i="0" u="none" strike="noStrike" kern="1200" cap="all" spc="200" normalizeH="0" baseline="0" noProof="0">
                <a:ln>
                  <a:noFill/>
                </a:ln>
                <a:solidFill>
                  <a:schemeClr val="tx1"/>
                </a:solidFill>
                <a:effectLst/>
                <a:uLnTx/>
                <a:uFillTx/>
                <a:latin typeface="Calibri" panose="020F0502020204030204"/>
                <a:ea typeface="+mn-ea"/>
                <a:cs typeface="+mn-cs"/>
              </a:rPr>
              <a:t>https://openstax.org/details/books/algebra-and-trigonometry-2e</a:t>
            </a:r>
          </a:p>
        </p:txBody>
      </p:sp>
    </p:spTree>
    <p:extLst>
      <p:ext uri="{BB962C8B-B14F-4D97-AF65-F5344CB8AC3E}">
        <p14:creationId xmlns:p14="http://schemas.microsoft.com/office/powerpoint/2010/main" val="256371178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4" name="TextBox 3">
            <a:extLst>
              <a:ext uri="{FF2B5EF4-FFF2-40B4-BE49-F238E27FC236}">
                <a16:creationId xmlns:a16="http://schemas.microsoft.com/office/drawing/2014/main" id="{4F4F4C16-4219-DB71-772E-1A032417EE9C}"/>
              </a:ext>
            </a:extLst>
          </p:cNvPr>
          <p:cNvSpPr txBox="1"/>
          <p:nvPr/>
        </p:nvSpPr>
        <p:spPr>
          <a:xfrm>
            <a:off x="1496291" y="1230708"/>
            <a:ext cx="8692738" cy="2123658"/>
          </a:xfrm>
          <a:prstGeom prst="rect">
            <a:avLst/>
          </a:prstGeom>
          <a:noFill/>
        </p:spPr>
        <p:txBody>
          <a:bodyPr wrap="square">
            <a:spAutoFit/>
          </a:bodyPr>
          <a:lstStyle/>
          <a:p>
            <a:r>
              <a:rPr lang="en-US" sz="3200" dirty="0"/>
              <a:t>What are the learning objectives for this section?</a:t>
            </a:r>
          </a:p>
          <a:p>
            <a:endParaRPr lang="en-US" sz="2800" dirty="0"/>
          </a:p>
          <a:p>
            <a:pPr marL="342900" indent="-342900">
              <a:buFont typeface="Arial" panose="020B0604020202020204" pitchFamily="34" charset="0"/>
              <a:buChar char="•"/>
            </a:pPr>
            <a:r>
              <a:rPr lang="en-US" sz="2400" dirty="0"/>
              <a:t>Use the Law of Cosines to solve oblique triangles.</a:t>
            </a:r>
          </a:p>
          <a:p>
            <a:pPr marL="342900" indent="-342900">
              <a:buFont typeface="Arial" panose="020B0604020202020204" pitchFamily="34" charset="0"/>
              <a:buChar char="•"/>
            </a:pPr>
            <a:r>
              <a:rPr lang="en-US" sz="2400" dirty="0"/>
              <a:t>Solve applied problems using the Law of Cosines.</a:t>
            </a:r>
          </a:p>
          <a:p>
            <a:pPr marL="342900" indent="-342900">
              <a:buFont typeface="Arial" panose="020B0604020202020204" pitchFamily="34" charset="0"/>
              <a:buChar char="•"/>
            </a:pPr>
            <a:r>
              <a:rPr lang="en-US" sz="2400" dirty="0"/>
              <a:t>Use Heron’s formula to ﬁnd the area of a triangle.</a:t>
            </a:r>
          </a:p>
        </p:txBody>
      </p:sp>
    </p:spTree>
    <p:extLst>
      <p:ext uri="{BB962C8B-B14F-4D97-AF65-F5344CB8AC3E}">
        <p14:creationId xmlns:p14="http://schemas.microsoft.com/office/powerpoint/2010/main" val="1450522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197465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2B2A850-C179-3F2E-B190-957A88862991}"/>
              </a:ext>
            </a:extLst>
          </p:cNvPr>
          <p:cNvPicPr>
            <a:picLocks noChangeAspect="1"/>
          </p:cNvPicPr>
          <p:nvPr/>
        </p:nvPicPr>
        <p:blipFill>
          <a:blip r:embed="rId3"/>
          <a:stretch>
            <a:fillRect/>
          </a:stretch>
        </p:blipFill>
        <p:spPr>
          <a:xfrm>
            <a:off x="643467" y="704281"/>
            <a:ext cx="10905066" cy="3707722"/>
          </a:xfrm>
          <a:prstGeom prst="rect">
            <a:avLst/>
          </a:prstGeom>
        </p:spPr>
      </p:pic>
      <p:sp>
        <p:nvSpPr>
          <p:cNvPr id="2" name="Footer Placeholder 1">
            <a:extLst>
              <a:ext uri="{FF2B5EF4-FFF2-40B4-BE49-F238E27FC236}">
                <a16:creationId xmlns:a16="http://schemas.microsoft.com/office/drawing/2014/main" id="{DB68F76E-A473-1E16-ED54-AD135BEEA92C}"/>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pic>
        <p:nvPicPr>
          <p:cNvPr id="5" name="Picture 4">
            <a:extLst>
              <a:ext uri="{FF2B5EF4-FFF2-40B4-BE49-F238E27FC236}">
                <a16:creationId xmlns:a16="http://schemas.microsoft.com/office/drawing/2014/main" id="{4CC102DE-329F-3F7F-17D6-E960C408E68E}"/>
              </a:ext>
            </a:extLst>
          </p:cNvPr>
          <p:cNvPicPr>
            <a:picLocks noChangeAspect="1"/>
          </p:cNvPicPr>
          <p:nvPr/>
        </p:nvPicPr>
        <p:blipFill>
          <a:blip r:embed="rId4"/>
          <a:stretch>
            <a:fillRect/>
          </a:stretch>
        </p:blipFill>
        <p:spPr>
          <a:xfrm>
            <a:off x="7792718" y="3042697"/>
            <a:ext cx="3377477" cy="1774090"/>
          </a:xfrm>
          <a:prstGeom prst="rect">
            <a:avLst/>
          </a:prstGeom>
        </p:spPr>
      </p:pic>
    </p:spTree>
    <p:extLst>
      <p:ext uri="{BB962C8B-B14F-4D97-AF65-F5344CB8AC3E}">
        <p14:creationId xmlns:p14="http://schemas.microsoft.com/office/powerpoint/2010/main" val="2952749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screenshot of a computer&#10;&#10;Description automatically generated">
            <a:extLst>
              <a:ext uri="{FF2B5EF4-FFF2-40B4-BE49-F238E27FC236}">
                <a16:creationId xmlns:a16="http://schemas.microsoft.com/office/drawing/2014/main" id="{6FB4ED5D-06AC-1423-F58D-F5ADF88A45DC}"/>
              </a:ext>
            </a:extLst>
          </p:cNvPr>
          <p:cNvPicPr>
            <a:picLocks noChangeAspect="1"/>
          </p:cNvPicPr>
          <p:nvPr/>
        </p:nvPicPr>
        <p:blipFill>
          <a:blip r:embed="rId2"/>
          <a:stretch>
            <a:fillRect/>
          </a:stretch>
        </p:blipFill>
        <p:spPr>
          <a:xfrm>
            <a:off x="643467" y="1547876"/>
            <a:ext cx="10905066" cy="3762246"/>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773606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9793878B-6696-E927-E74A-2F8353DC871F}"/>
              </a:ext>
            </a:extLst>
          </p:cNvPr>
          <p:cNvPicPr>
            <a:picLocks noChangeAspect="1"/>
          </p:cNvPicPr>
          <p:nvPr/>
        </p:nvPicPr>
        <p:blipFill>
          <a:blip r:embed="rId3"/>
          <a:stretch>
            <a:fillRect/>
          </a:stretch>
        </p:blipFill>
        <p:spPr>
          <a:xfrm>
            <a:off x="315468" y="136525"/>
            <a:ext cx="10734675" cy="2143125"/>
          </a:xfrm>
          <a:prstGeom prst="rect">
            <a:avLst/>
          </a:prstGeom>
        </p:spPr>
      </p:pic>
      <p:pic>
        <p:nvPicPr>
          <p:cNvPr id="6" name="Picture 5">
            <a:extLst>
              <a:ext uri="{FF2B5EF4-FFF2-40B4-BE49-F238E27FC236}">
                <a16:creationId xmlns:a16="http://schemas.microsoft.com/office/drawing/2014/main" id="{E18DC6DC-4583-6A83-3444-250B70E577C4}"/>
              </a:ext>
            </a:extLst>
          </p:cNvPr>
          <p:cNvPicPr>
            <a:picLocks noChangeAspect="1"/>
          </p:cNvPicPr>
          <p:nvPr/>
        </p:nvPicPr>
        <p:blipFill>
          <a:blip r:embed="rId4"/>
          <a:stretch>
            <a:fillRect/>
          </a:stretch>
        </p:blipFill>
        <p:spPr>
          <a:xfrm>
            <a:off x="768123" y="2279650"/>
            <a:ext cx="4112687" cy="2143125"/>
          </a:xfrm>
          <a:prstGeom prst="rect">
            <a:avLst/>
          </a:prstGeom>
        </p:spPr>
      </p:pic>
      <p:pic>
        <p:nvPicPr>
          <p:cNvPr id="8" name="Picture 7">
            <a:extLst>
              <a:ext uri="{FF2B5EF4-FFF2-40B4-BE49-F238E27FC236}">
                <a16:creationId xmlns:a16="http://schemas.microsoft.com/office/drawing/2014/main" id="{CF942362-B953-2BD4-F880-A472EF7D2ED9}"/>
              </a:ext>
            </a:extLst>
          </p:cNvPr>
          <p:cNvPicPr>
            <a:picLocks noChangeAspect="1"/>
          </p:cNvPicPr>
          <p:nvPr/>
        </p:nvPicPr>
        <p:blipFill>
          <a:blip r:embed="rId5"/>
          <a:stretch>
            <a:fillRect/>
          </a:stretch>
        </p:blipFill>
        <p:spPr>
          <a:xfrm>
            <a:off x="619125" y="4453844"/>
            <a:ext cx="1200150" cy="371475"/>
          </a:xfrm>
          <a:prstGeom prst="rect">
            <a:avLst/>
          </a:prstGeom>
        </p:spPr>
      </p:pic>
    </p:spTree>
    <p:extLst>
      <p:ext uri="{BB962C8B-B14F-4D97-AF65-F5344CB8AC3E}">
        <p14:creationId xmlns:p14="http://schemas.microsoft.com/office/powerpoint/2010/main" val="2232977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531826AE-A318-76B1-2EA4-16CF1D941DB7}"/>
              </a:ext>
            </a:extLst>
          </p:cNvPr>
          <p:cNvPicPr>
            <a:picLocks noChangeAspect="1"/>
          </p:cNvPicPr>
          <p:nvPr/>
        </p:nvPicPr>
        <p:blipFill>
          <a:blip r:embed="rId2"/>
          <a:stretch>
            <a:fillRect/>
          </a:stretch>
        </p:blipFill>
        <p:spPr>
          <a:xfrm>
            <a:off x="170090" y="136525"/>
            <a:ext cx="10763250" cy="1600200"/>
          </a:xfrm>
          <a:prstGeom prst="rect">
            <a:avLst/>
          </a:prstGeom>
        </p:spPr>
      </p:pic>
    </p:spTree>
    <p:extLst>
      <p:ext uri="{BB962C8B-B14F-4D97-AF65-F5344CB8AC3E}">
        <p14:creationId xmlns:p14="http://schemas.microsoft.com/office/powerpoint/2010/main" val="3881583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145FE324-D7E8-6C56-D5CD-D1E8229663D1}"/>
              </a:ext>
            </a:extLst>
          </p:cNvPr>
          <p:cNvPicPr>
            <a:picLocks noChangeAspect="1"/>
          </p:cNvPicPr>
          <p:nvPr/>
        </p:nvPicPr>
        <p:blipFill>
          <a:blip r:embed="rId3"/>
          <a:stretch>
            <a:fillRect/>
          </a:stretch>
        </p:blipFill>
        <p:spPr>
          <a:xfrm>
            <a:off x="800100" y="1771650"/>
            <a:ext cx="10591800" cy="3314700"/>
          </a:xfrm>
          <a:prstGeom prst="rect">
            <a:avLst/>
          </a:prstGeom>
        </p:spPr>
      </p:pic>
      <p:pic>
        <p:nvPicPr>
          <p:cNvPr id="5" name="Picture 4">
            <a:extLst>
              <a:ext uri="{FF2B5EF4-FFF2-40B4-BE49-F238E27FC236}">
                <a16:creationId xmlns:a16="http://schemas.microsoft.com/office/drawing/2014/main" id="{4ECE6858-873A-F4E9-82B4-4C56B13908E9}"/>
              </a:ext>
            </a:extLst>
          </p:cNvPr>
          <p:cNvPicPr>
            <a:picLocks noChangeAspect="1"/>
          </p:cNvPicPr>
          <p:nvPr/>
        </p:nvPicPr>
        <p:blipFill>
          <a:blip r:embed="rId4"/>
          <a:stretch>
            <a:fillRect/>
          </a:stretch>
        </p:blipFill>
        <p:spPr>
          <a:xfrm>
            <a:off x="1065347" y="3793811"/>
            <a:ext cx="3377477" cy="1774090"/>
          </a:xfrm>
          <a:prstGeom prst="rect">
            <a:avLst/>
          </a:prstGeom>
        </p:spPr>
      </p:pic>
      <p:pic>
        <p:nvPicPr>
          <p:cNvPr id="7" name="Picture 6">
            <a:extLst>
              <a:ext uri="{FF2B5EF4-FFF2-40B4-BE49-F238E27FC236}">
                <a16:creationId xmlns:a16="http://schemas.microsoft.com/office/drawing/2014/main" id="{8ABF8D75-F53E-CA93-8CB0-91D4F56DB29B}"/>
              </a:ext>
            </a:extLst>
          </p:cNvPr>
          <p:cNvPicPr>
            <a:picLocks noChangeAspect="1"/>
          </p:cNvPicPr>
          <p:nvPr/>
        </p:nvPicPr>
        <p:blipFill>
          <a:blip r:embed="rId5"/>
          <a:stretch>
            <a:fillRect/>
          </a:stretch>
        </p:blipFill>
        <p:spPr>
          <a:xfrm>
            <a:off x="800101" y="944038"/>
            <a:ext cx="10591800" cy="866775"/>
          </a:xfrm>
          <a:prstGeom prst="rect">
            <a:avLst/>
          </a:prstGeom>
        </p:spPr>
      </p:pic>
    </p:spTree>
    <p:extLst>
      <p:ext uri="{BB962C8B-B14F-4D97-AF65-F5344CB8AC3E}">
        <p14:creationId xmlns:p14="http://schemas.microsoft.com/office/powerpoint/2010/main" val="4293722720"/>
      </p:ext>
    </p:extLst>
  </p:cSld>
  <p:clrMapOvr>
    <a:masterClrMapping/>
  </p:clrMapOvr>
</p:sld>
</file>

<file path=ppt/theme/theme1.xml><?xml version="1.0" encoding="utf-8"?>
<a:theme xmlns:a="http://schemas.openxmlformats.org/drawingml/2006/main" name="Theme1">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4FE45A68-4A21-4808-ABD7-9537C0317F24}" vid="{E754BD4C-C4D4-41DA-95E6-DE98A38083AC}"/>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292</TotalTime>
  <Words>621</Words>
  <Application>Microsoft Office PowerPoint</Application>
  <PresentationFormat>Widescreen</PresentationFormat>
  <Paragraphs>55</Paragraphs>
  <Slides>20</Slides>
  <Notes>9</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20</vt:i4>
      </vt:variant>
    </vt:vector>
  </HeadingPairs>
  <TitlesOfParts>
    <vt:vector size="28" baseType="lpstr">
      <vt:lpstr>Arial</vt:lpstr>
      <vt:lpstr>Calibri</vt:lpstr>
      <vt:lpstr>Calibri Light</vt:lpstr>
      <vt:lpstr>Neue Helvetica W01</vt:lpstr>
      <vt:lpstr>Times New Roman</vt:lpstr>
      <vt:lpstr>Theme1</vt:lpstr>
      <vt:lpstr>1_Office Theme</vt:lpstr>
      <vt:lpstr>Office Theme</vt:lpstr>
      <vt:lpstr>Further Applications  of Trigonometry</vt:lpstr>
      <vt:lpstr>10.2 Non-right Triangles: Law of Cosines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27</cp:revision>
  <dcterms:created xsi:type="dcterms:W3CDTF">2023-11-15T21:12:55Z</dcterms:created>
  <dcterms:modified xsi:type="dcterms:W3CDTF">2024-08-29T19:14:19Z</dcterms:modified>
</cp:coreProperties>
</file>