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44" r:id="rId3"/>
  </p:sldMasterIdLst>
  <p:notesMasterIdLst>
    <p:notesMasterId r:id="rId28"/>
  </p:notesMasterIdLst>
  <p:sldIdLst>
    <p:sldId id="257" r:id="rId4"/>
    <p:sldId id="370" r:id="rId5"/>
    <p:sldId id="281" r:id="rId6"/>
    <p:sldId id="282" r:id="rId7"/>
    <p:sldId id="344" r:id="rId8"/>
    <p:sldId id="371" r:id="rId9"/>
    <p:sldId id="333" r:id="rId10"/>
    <p:sldId id="332" r:id="rId11"/>
    <p:sldId id="334" r:id="rId12"/>
    <p:sldId id="336" r:id="rId13"/>
    <p:sldId id="335" r:id="rId14"/>
    <p:sldId id="337" r:id="rId15"/>
    <p:sldId id="338" r:id="rId16"/>
    <p:sldId id="340" r:id="rId17"/>
    <p:sldId id="341" r:id="rId18"/>
    <p:sldId id="342" r:id="rId19"/>
    <p:sldId id="347" r:id="rId20"/>
    <p:sldId id="343" r:id="rId21"/>
    <p:sldId id="346" r:id="rId22"/>
    <p:sldId id="350" r:id="rId23"/>
    <p:sldId id="348" r:id="rId24"/>
    <p:sldId id="351" r:id="rId25"/>
    <p:sldId id="271" r:id="rId26"/>
    <p:sldId id="329"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069" autoAdjust="0"/>
  </p:normalViewPr>
  <p:slideViewPr>
    <p:cSldViewPr snapToGrid="0">
      <p:cViewPr varScale="1">
        <p:scale>
          <a:sx n="98" d="100"/>
          <a:sy n="98" d="100"/>
        </p:scale>
        <p:origin x="4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A80E0-2187-467B-ADFB-D69A7F45F692}" type="datetimeFigureOut">
              <a:rPr lang="en-US" smtClean="0"/>
              <a:t>8/29/2024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8CB4D-4FCA-45CA-9E57-054ECA30A29D}" type="slidenum">
              <a:rPr lang="en-US" smtClean="0"/>
              <a:t>‹#›</a:t>
            </a:fld>
            <a:endParaRPr lang="en-US"/>
          </a:p>
        </p:txBody>
      </p:sp>
    </p:spTree>
    <p:extLst>
      <p:ext uri="{BB962C8B-B14F-4D97-AF65-F5344CB8AC3E}">
        <p14:creationId xmlns:p14="http://schemas.microsoft.com/office/powerpoint/2010/main" val="3303214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581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710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4</a:t>
            </a:fld>
            <a:endParaRPr lang="en-US"/>
          </a:p>
        </p:txBody>
      </p:sp>
    </p:spTree>
    <p:extLst>
      <p:ext uri="{BB962C8B-B14F-4D97-AF65-F5344CB8AC3E}">
        <p14:creationId xmlns:p14="http://schemas.microsoft.com/office/powerpoint/2010/main" val="3723573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highlight>
                  <a:srgbClr val="FFFFFF"/>
                </a:highlight>
                <a:latin typeface="Neue Helvetica W01"/>
              </a:rPr>
              <a:t>[Move the box to reveal each step.] Similarly, we can compare the other ratios. Collectively, these relationships are called the </a:t>
            </a:r>
            <a:r>
              <a:rPr lang="en-US" b="1" i="0" dirty="0">
                <a:solidFill>
                  <a:srgbClr val="424242"/>
                </a:solidFill>
                <a:effectLst/>
                <a:highlight>
                  <a:srgbClr val="FFFFFF"/>
                </a:highlight>
                <a:latin typeface="Neue Helvetica W01"/>
              </a:rPr>
              <a:t>Law of Sines</a:t>
            </a:r>
            <a:r>
              <a:rPr lang="en-US" b="0" i="0" dirty="0">
                <a:solidFill>
                  <a:srgbClr val="424242"/>
                </a:solidFill>
                <a:effectLst/>
                <a:highlight>
                  <a:srgbClr val="FFFFFF"/>
                </a:highlight>
                <a:latin typeface="Neue Helvetica W01"/>
              </a:rPr>
              <a:t>.</a:t>
            </a: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6</a:t>
            </a:fld>
            <a:endParaRPr lang="en-US"/>
          </a:p>
        </p:txBody>
      </p:sp>
    </p:spTree>
    <p:extLst>
      <p:ext uri="{BB962C8B-B14F-4D97-AF65-F5344CB8AC3E}">
        <p14:creationId xmlns:p14="http://schemas.microsoft.com/office/powerpoint/2010/main" val="1919200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highlight>
                  <a:srgbClr val="FFFFFF"/>
                </a:highlight>
                <a:latin typeface="Neue Helvetica W01"/>
              </a:rPr>
              <a:t>Remember that to solve an oblique triangle means finding the measurements for three angles and three sides, and we need to start with at least three of the values, including at least one of the sides. Here are three possibilities.</a:t>
            </a: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7</a:t>
            </a:fld>
            <a:endParaRPr lang="en-US"/>
          </a:p>
        </p:txBody>
      </p:sp>
    </p:spTree>
    <p:extLst>
      <p:ext uri="{BB962C8B-B14F-4D97-AF65-F5344CB8AC3E}">
        <p14:creationId xmlns:p14="http://schemas.microsoft.com/office/powerpoint/2010/main" val="2602703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8</a:t>
            </a:fld>
            <a:endParaRPr lang="en-US"/>
          </a:p>
        </p:txBody>
      </p:sp>
    </p:spTree>
    <p:extLst>
      <p:ext uri="{BB962C8B-B14F-4D97-AF65-F5344CB8AC3E}">
        <p14:creationId xmlns:p14="http://schemas.microsoft.com/office/powerpoint/2010/main" val="3857547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can use the Law of Sines to solve any oblique triangle, but some solutions may not be straightforward. In some cases, more than one triangle may satisfy the given criteria, which we describe as an ambiguous case. Triangles classified as SSA, those in which we know the lengths of two sides and the measurement of the angle opposite one of the given sides, may result in one or two solutions, or even no solution.</a:t>
            </a:r>
          </a:p>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10</a:t>
            </a:fld>
            <a:endParaRPr lang="en-US"/>
          </a:p>
        </p:txBody>
      </p:sp>
    </p:spTree>
    <p:extLst>
      <p:ext uri="{BB962C8B-B14F-4D97-AF65-F5344CB8AC3E}">
        <p14:creationId xmlns:p14="http://schemas.microsoft.com/office/powerpoint/2010/main" val="3611226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sin ( 180 – A ) = sin A , where 0 &lt; A &lt; 180.</a:t>
            </a:r>
          </a:p>
        </p:txBody>
      </p:sp>
      <p:sp>
        <p:nvSpPr>
          <p:cNvPr id="4" name="Slide Number Placeholder 3"/>
          <p:cNvSpPr>
            <a:spLocks noGrp="1"/>
          </p:cNvSpPr>
          <p:nvPr>
            <p:ph type="sldNum" sz="quarter" idx="5"/>
          </p:nvPr>
        </p:nvSpPr>
        <p:spPr/>
        <p:txBody>
          <a:bodyPr/>
          <a:lstStyle/>
          <a:p>
            <a:fld id="{0528CB4D-4FCA-45CA-9E57-054ECA30A29D}" type="slidenum">
              <a:rPr lang="en-US" smtClean="0"/>
              <a:t>17</a:t>
            </a:fld>
            <a:endParaRPr lang="en-US"/>
          </a:p>
        </p:txBody>
      </p:sp>
    </p:spTree>
    <p:extLst>
      <p:ext uri="{BB962C8B-B14F-4D97-AF65-F5344CB8AC3E}">
        <p14:creationId xmlns:p14="http://schemas.microsoft.com/office/powerpoint/2010/main" val="2023194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189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8/29/2024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81318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8/29/2024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06250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8/29/2024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80786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8BCF62C1-A170-4751-8D1C-F5EC793D12DB}"/>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3FFC9545-8C13-47EC-8C48-576FE966247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93F450E-3AD9-4347-B8C2-09AD77029984}"/>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ED6FC33F-42C6-4724-AECB-5BA932A53C48}"/>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FAA0A9E8-2E83-46F0-962D-D668CD88A6DC}"/>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90343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6883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6674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03462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6623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59234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3173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10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8/29/2024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11355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86845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78234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5774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8/29/2024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69084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8/29/2024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1450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8/29/2024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93326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8/29/2024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57868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8/29/2024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89975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8/29/2024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51823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8/29/2024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52004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8/29/2024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44697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8/29/2024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82258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8/29/2024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84231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8/29/2024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19081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8/29/2024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4583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8/29/2024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7729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8/29/2024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873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8/29/2024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3255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8/29/2024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46174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8/29/2024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170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8/29/2024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0001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8/29/2024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90115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8/29/2024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A57B0538-6345-4355-B5D9-EBC7E6DAE309}"/>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B50AA53F-14B5-4F69-86DE-1A25A479B484}"/>
              </a:ext>
            </a:extLst>
          </p:cNvP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1833F29-278E-40C2-B5BF-5F1CFDBC0000}"/>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B524B414-2CE4-4650-8189-7EAC2D1FD162}"/>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6758B69F-709F-4A28-879C-1FB9C7F01604}"/>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445464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8/29/2024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2955910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9.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9.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70000"/>
          </a:blip>
          <a:srcRect t="15726" r="-1" b="-1"/>
          <a:stretch/>
        </p:blipFill>
        <p:spPr>
          <a:xfrm>
            <a:off x="-37352" y="0"/>
            <a:ext cx="12188932" cy="6856614"/>
          </a:xfrm>
          <a:prstGeom prst="rect">
            <a:avLst/>
          </a:prstGeom>
        </p:spPr>
      </p:pic>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996275" y="744909"/>
            <a:ext cx="10190071" cy="2301739"/>
          </a:xfrm>
        </p:spPr>
        <p:txBody>
          <a:bodyPr anchor="b">
            <a:normAutofit/>
          </a:bodyPr>
          <a:lstStyle/>
          <a:p>
            <a:r>
              <a:rPr lang="en-US" sz="5400" dirty="0"/>
              <a:t>Further Applications</a:t>
            </a:r>
            <a:br>
              <a:rPr lang="en-US" sz="5400" dirty="0"/>
            </a:br>
            <a:r>
              <a:rPr lang="en-US" sz="5400" dirty="0"/>
              <a:t> of Trigonometry</a:t>
            </a:r>
          </a:p>
        </p:txBody>
      </p:sp>
      <p:sp>
        <p:nvSpPr>
          <p:cNvPr id="3" name="Subtitle 2">
            <a:extLst>
              <a:ext uri="{FF2B5EF4-FFF2-40B4-BE49-F238E27FC236}">
                <a16:creationId xmlns:a16="http://schemas.microsoft.com/office/drawing/2014/main" id="{DD247231-577D-2B6C-0F9F-6521236FCF0B}"/>
              </a:ext>
            </a:extLst>
          </p:cNvPr>
          <p:cNvSpPr>
            <a:spLocks noGrp="1"/>
          </p:cNvSpPr>
          <p:nvPr>
            <p:ph type="subTitle" idx="1"/>
          </p:nvPr>
        </p:nvSpPr>
        <p:spPr>
          <a:xfrm>
            <a:off x="1200646" y="3075976"/>
            <a:ext cx="9781327" cy="3037115"/>
          </a:xfrm>
        </p:spPr>
        <p:txBody>
          <a:bodyPr anchor="t">
            <a:normAutofit lnSpcReduction="10000"/>
          </a:bodyPr>
          <a:lstStyle/>
          <a:p>
            <a:r>
              <a:rPr lang="en-US" sz="3600" dirty="0"/>
              <a:t>Chapter 10</a:t>
            </a:r>
          </a:p>
          <a:p>
            <a:endParaRPr lang="en-US" sz="2800" dirty="0"/>
          </a:p>
          <a:p>
            <a:endParaRPr lang="en-US" sz="2800" dirty="0"/>
          </a:p>
          <a:p>
            <a:endParaRPr lang="en-US" sz="2800" dirty="0"/>
          </a:p>
          <a:p>
            <a:endParaRPr lang="en-US" sz="2800" dirty="0">
              <a:solidFill>
                <a:schemeClr val="bg1"/>
              </a:solidFill>
            </a:endParaRPr>
          </a:p>
          <a:p>
            <a:r>
              <a:rPr lang="en-US" sz="2200" dirty="0">
                <a:solidFill>
                  <a:schemeClr val="bg1"/>
                </a:solidFill>
              </a:rPr>
              <a:t>Algebra and Trigonometry 2e, OpenStax, Jay Abramson</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420" y="5861447"/>
            <a:ext cx="11896842" cy="4618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200" normalizeH="0" baseline="0" noProof="0">
                <a:ln>
                  <a:noFill/>
                </a:ln>
                <a:solidFill>
                  <a:srgbClr val="FFFFFF"/>
                </a:solidFill>
                <a:effectLst/>
                <a:uLnTx/>
                <a:uFillTx/>
                <a:latin typeface="Arial"/>
                <a:ea typeface="+mn-ea"/>
                <a:cs typeface="Segoe UI Semilight" panose="020B0402040204020203" pitchFamily="34" charset="0"/>
              </a:rPr>
              <a:t>https://openstax.org/details/books/algebra-and-trigonometry-2e</a:t>
            </a:r>
            <a:endParaRPr kumimoji="0" lang="en-US" sz="1800" b="0" i="0" u="none" strike="noStrike" kern="1200" cap="all" spc="200" normalizeH="0" baseline="0" noProof="0" dirty="0">
              <a:ln>
                <a:noFill/>
              </a:ln>
              <a:solidFill>
                <a:srgbClr val="FFFFFF"/>
              </a:solidFill>
              <a:effectLst/>
              <a:uLnTx/>
              <a:uFillTx/>
              <a:latin typeface="Arial"/>
              <a:ea typeface="+mn-ea"/>
              <a:cs typeface="Segoe UI Semilight" panose="020B0402040204020203" pitchFamily="34" charset="0"/>
            </a:endParaRPr>
          </a:p>
        </p:txBody>
      </p:sp>
    </p:spTree>
    <p:extLst>
      <p:ext uri="{BB962C8B-B14F-4D97-AF65-F5344CB8AC3E}">
        <p14:creationId xmlns:p14="http://schemas.microsoft.com/office/powerpoint/2010/main" val="4119155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9BA02DB-66D7-E0B2-4463-6A9D56DB0E98}"/>
              </a:ext>
            </a:extLst>
          </p:cNvPr>
          <p:cNvPicPr>
            <a:picLocks noChangeAspect="1"/>
          </p:cNvPicPr>
          <p:nvPr/>
        </p:nvPicPr>
        <p:blipFill>
          <a:blip r:embed="rId3"/>
          <a:stretch>
            <a:fillRect/>
          </a:stretch>
        </p:blipFill>
        <p:spPr>
          <a:xfrm>
            <a:off x="643467" y="798152"/>
            <a:ext cx="10905066" cy="5261695"/>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vert="horz" lIns="91440" tIns="45720" rIns="91440" bIns="45720" rtlCol="0">
            <a:normAutofit/>
          </a:bodyPr>
          <a:lstStyle/>
          <a:p>
            <a:pPr marR="0" lvl="0" indent="0" defTabSz="914400" fontAlgn="auto">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mn-lt"/>
                <a:ea typeface="+mn-ea"/>
                <a:cs typeface="+mn-cs"/>
              </a:rPr>
              <a:t>https://openstax.org/details/books/algebra-and-trigonometry-2e</a:t>
            </a:r>
          </a:p>
        </p:txBody>
      </p:sp>
    </p:spTree>
    <p:extLst>
      <p:ext uri="{BB962C8B-B14F-4D97-AF65-F5344CB8AC3E}">
        <p14:creationId xmlns:p14="http://schemas.microsoft.com/office/powerpoint/2010/main" val="773606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6EE13BD2-71F7-94ED-FB53-979C344630C7}"/>
              </a:ext>
            </a:extLst>
          </p:cNvPr>
          <p:cNvPicPr>
            <a:picLocks noChangeAspect="1"/>
          </p:cNvPicPr>
          <p:nvPr/>
        </p:nvPicPr>
        <p:blipFill>
          <a:blip r:embed="rId2"/>
          <a:stretch>
            <a:fillRect/>
          </a:stretch>
        </p:blipFill>
        <p:spPr>
          <a:xfrm>
            <a:off x="204107" y="136525"/>
            <a:ext cx="10725150" cy="2409825"/>
          </a:xfrm>
          <a:prstGeom prst="rect">
            <a:avLst/>
          </a:prstGeom>
        </p:spPr>
      </p:pic>
      <p:pic>
        <p:nvPicPr>
          <p:cNvPr id="6" name="Picture 5">
            <a:extLst>
              <a:ext uri="{FF2B5EF4-FFF2-40B4-BE49-F238E27FC236}">
                <a16:creationId xmlns:a16="http://schemas.microsoft.com/office/drawing/2014/main" id="{FF7F08BA-00D8-1D2F-030E-F329FC104A44}"/>
              </a:ext>
            </a:extLst>
          </p:cNvPr>
          <p:cNvPicPr>
            <a:picLocks noChangeAspect="1"/>
          </p:cNvPicPr>
          <p:nvPr/>
        </p:nvPicPr>
        <p:blipFill>
          <a:blip r:embed="rId3"/>
          <a:stretch>
            <a:fillRect/>
          </a:stretch>
        </p:blipFill>
        <p:spPr>
          <a:xfrm>
            <a:off x="546326" y="2571749"/>
            <a:ext cx="4844755" cy="2581275"/>
          </a:xfrm>
          <a:prstGeom prst="rect">
            <a:avLst/>
          </a:prstGeom>
        </p:spPr>
      </p:pic>
    </p:spTree>
    <p:extLst>
      <p:ext uri="{BB962C8B-B14F-4D97-AF65-F5344CB8AC3E}">
        <p14:creationId xmlns:p14="http://schemas.microsoft.com/office/powerpoint/2010/main" val="3732481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4EF11AFE-B875-73C1-3013-88991AB0816F}"/>
              </a:ext>
            </a:extLst>
          </p:cNvPr>
          <p:cNvPicPr>
            <a:picLocks noChangeAspect="1"/>
          </p:cNvPicPr>
          <p:nvPr/>
        </p:nvPicPr>
        <p:blipFill>
          <a:blip r:embed="rId2"/>
          <a:stretch>
            <a:fillRect/>
          </a:stretch>
        </p:blipFill>
        <p:spPr>
          <a:xfrm>
            <a:off x="266700" y="136525"/>
            <a:ext cx="10744200" cy="1838325"/>
          </a:xfrm>
          <a:prstGeom prst="rect">
            <a:avLst/>
          </a:prstGeom>
        </p:spPr>
      </p:pic>
    </p:spTree>
    <p:extLst>
      <p:ext uri="{BB962C8B-B14F-4D97-AF65-F5344CB8AC3E}">
        <p14:creationId xmlns:p14="http://schemas.microsoft.com/office/powerpoint/2010/main" val="4287012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33C9BE17-6C17-C350-7010-ADA129362EDC}"/>
              </a:ext>
            </a:extLst>
          </p:cNvPr>
          <p:cNvPicPr>
            <a:picLocks noChangeAspect="1"/>
          </p:cNvPicPr>
          <p:nvPr/>
        </p:nvPicPr>
        <p:blipFill>
          <a:blip r:embed="rId2"/>
          <a:stretch>
            <a:fillRect/>
          </a:stretch>
        </p:blipFill>
        <p:spPr>
          <a:xfrm>
            <a:off x="78240" y="136525"/>
            <a:ext cx="10772775" cy="2352675"/>
          </a:xfrm>
          <a:prstGeom prst="rect">
            <a:avLst/>
          </a:prstGeom>
        </p:spPr>
      </p:pic>
      <p:pic>
        <p:nvPicPr>
          <p:cNvPr id="6" name="Picture 5">
            <a:extLst>
              <a:ext uri="{FF2B5EF4-FFF2-40B4-BE49-F238E27FC236}">
                <a16:creationId xmlns:a16="http://schemas.microsoft.com/office/drawing/2014/main" id="{6FA92471-241D-9C8A-EE7E-163AA10CEF2B}"/>
              </a:ext>
            </a:extLst>
          </p:cNvPr>
          <p:cNvPicPr>
            <a:picLocks noChangeAspect="1"/>
          </p:cNvPicPr>
          <p:nvPr/>
        </p:nvPicPr>
        <p:blipFill>
          <a:blip r:embed="rId3"/>
          <a:stretch>
            <a:fillRect/>
          </a:stretch>
        </p:blipFill>
        <p:spPr>
          <a:xfrm>
            <a:off x="468765" y="2489200"/>
            <a:ext cx="4320949" cy="2977001"/>
          </a:xfrm>
          <a:prstGeom prst="rect">
            <a:avLst/>
          </a:prstGeom>
        </p:spPr>
      </p:pic>
      <p:pic>
        <p:nvPicPr>
          <p:cNvPr id="10" name="Picture 9">
            <a:extLst>
              <a:ext uri="{FF2B5EF4-FFF2-40B4-BE49-F238E27FC236}">
                <a16:creationId xmlns:a16="http://schemas.microsoft.com/office/drawing/2014/main" id="{92A2035D-BBB4-4AE0-35EF-B54F85BD107A}"/>
              </a:ext>
            </a:extLst>
          </p:cNvPr>
          <p:cNvPicPr>
            <a:picLocks noChangeAspect="1"/>
          </p:cNvPicPr>
          <p:nvPr/>
        </p:nvPicPr>
        <p:blipFill>
          <a:blip r:embed="rId4"/>
          <a:stretch>
            <a:fillRect/>
          </a:stretch>
        </p:blipFill>
        <p:spPr>
          <a:xfrm>
            <a:off x="414336" y="2619602"/>
            <a:ext cx="4375378" cy="2352675"/>
          </a:xfrm>
          <a:prstGeom prst="rect">
            <a:avLst/>
          </a:prstGeom>
        </p:spPr>
      </p:pic>
      <p:pic>
        <p:nvPicPr>
          <p:cNvPr id="11" name="Picture 10">
            <a:extLst>
              <a:ext uri="{FF2B5EF4-FFF2-40B4-BE49-F238E27FC236}">
                <a16:creationId xmlns:a16="http://schemas.microsoft.com/office/drawing/2014/main" id="{36C39FB5-E54C-CBC6-4296-B5CB0A50AFDC}"/>
              </a:ext>
            </a:extLst>
          </p:cNvPr>
          <p:cNvPicPr>
            <a:picLocks noChangeAspect="1"/>
          </p:cNvPicPr>
          <p:nvPr/>
        </p:nvPicPr>
        <p:blipFill>
          <a:blip r:embed="rId5"/>
          <a:stretch>
            <a:fillRect/>
          </a:stretch>
        </p:blipFill>
        <p:spPr>
          <a:xfrm>
            <a:off x="555173" y="2854326"/>
            <a:ext cx="2407736" cy="1987549"/>
          </a:xfrm>
          <a:prstGeom prst="rect">
            <a:avLst/>
          </a:prstGeom>
        </p:spPr>
      </p:pic>
    </p:spTree>
    <p:extLst>
      <p:ext uri="{BB962C8B-B14F-4D97-AF65-F5344CB8AC3E}">
        <p14:creationId xmlns:p14="http://schemas.microsoft.com/office/powerpoint/2010/main" val="2663773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8E1073B2-C9BE-A10E-BF0E-0C6E165372AE}"/>
              </a:ext>
            </a:extLst>
          </p:cNvPr>
          <p:cNvPicPr>
            <a:picLocks noChangeAspect="1"/>
          </p:cNvPicPr>
          <p:nvPr/>
        </p:nvPicPr>
        <p:blipFill>
          <a:blip r:embed="rId2"/>
          <a:stretch>
            <a:fillRect/>
          </a:stretch>
        </p:blipFill>
        <p:spPr>
          <a:xfrm>
            <a:off x="322851" y="136525"/>
            <a:ext cx="10753725" cy="1895475"/>
          </a:xfrm>
          <a:prstGeom prst="rect">
            <a:avLst/>
          </a:prstGeom>
        </p:spPr>
      </p:pic>
    </p:spTree>
    <p:extLst>
      <p:ext uri="{BB962C8B-B14F-4D97-AF65-F5344CB8AC3E}">
        <p14:creationId xmlns:p14="http://schemas.microsoft.com/office/powerpoint/2010/main" val="1490427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84F3C10C-A227-1D8A-E4D7-EA762332B410}"/>
              </a:ext>
            </a:extLst>
          </p:cNvPr>
          <p:cNvPicPr>
            <a:picLocks noChangeAspect="1"/>
          </p:cNvPicPr>
          <p:nvPr/>
        </p:nvPicPr>
        <p:blipFill>
          <a:blip r:embed="rId2"/>
          <a:stretch>
            <a:fillRect/>
          </a:stretch>
        </p:blipFill>
        <p:spPr>
          <a:xfrm>
            <a:off x="151719" y="136525"/>
            <a:ext cx="10734675" cy="2286000"/>
          </a:xfrm>
          <a:prstGeom prst="rect">
            <a:avLst/>
          </a:prstGeom>
        </p:spPr>
      </p:pic>
    </p:spTree>
    <p:extLst>
      <p:ext uri="{BB962C8B-B14F-4D97-AF65-F5344CB8AC3E}">
        <p14:creationId xmlns:p14="http://schemas.microsoft.com/office/powerpoint/2010/main" val="3641103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E46340BA-2146-F6FA-F91A-32A1109C6D82}"/>
              </a:ext>
            </a:extLst>
          </p:cNvPr>
          <p:cNvPicPr>
            <a:picLocks noChangeAspect="1"/>
          </p:cNvPicPr>
          <p:nvPr/>
        </p:nvPicPr>
        <p:blipFill>
          <a:blip r:embed="rId2"/>
          <a:stretch>
            <a:fillRect/>
          </a:stretch>
        </p:blipFill>
        <p:spPr>
          <a:xfrm>
            <a:off x="342900" y="136525"/>
            <a:ext cx="10744200" cy="1685925"/>
          </a:xfrm>
          <a:prstGeom prst="rect">
            <a:avLst/>
          </a:prstGeom>
        </p:spPr>
      </p:pic>
    </p:spTree>
    <p:extLst>
      <p:ext uri="{BB962C8B-B14F-4D97-AF65-F5344CB8AC3E}">
        <p14:creationId xmlns:p14="http://schemas.microsoft.com/office/powerpoint/2010/main" val="3486096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pic>
        <p:nvPicPr>
          <p:cNvPr id="4" name="Picture 3">
            <a:extLst>
              <a:ext uri="{FF2B5EF4-FFF2-40B4-BE49-F238E27FC236}">
                <a16:creationId xmlns:a16="http://schemas.microsoft.com/office/drawing/2014/main" id="{3CB58809-B928-1A4D-D1AF-0F66F1C9FA56}"/>
              </a:ext>
            </a:extLst>
          </p:cNvPr>
          <p:cNvPicPr>
            <a:picLocks noChangeAspect="1"/>
          </p:cNvPicPr>
          <p:nvPr/>
        </p:nvPicPr>
        <p:blipFill>
          <a:blip r:embed="rId3"/>
          <a:stretch>
            <a:fillRect/>
          </a:stretch>
        </p:blipFill>
        <p:spPr>
          <a:xfrm>
            <a:off x="2554400" y="1132948"/>
            <a:ext cx="7083199" cy="2274281"/>
          </a:xfrm>
          <a:prstGeom prst="rect">
            <a:avLst/>
          </a:prstGeom>
        </p:spPr>
      </p:pic>
      <p:pic>
        <p:nvPicPr>
          <p:cNvPr id="6" name="Picture 5">
            <a:extLst>
              <a:ext uri="{FF2B5EF4-FFF2-40B4-BE49-F238E27FC236}">
                <a16:creationId xmlns:a16="http://schemas.microsoft.com/office/drawing/2014/main" id="{C27B5A36-6385-B9C3-B018-C1BC5ACDBEB9}"/>
              </a:ext>
            </a:extLst>
          </p:cNvPr>
          <p:cNvPicPr>
            <a:picLocks noChangeAspect="1"/>
          </p:cNvPicPr>
          <p:nvPr/>
        </p:nvPicPr>
        <p:blipFill>
          <a:blip r:embed="rId4"/>
          <a:stretch>
            <a:fillRect/>
          </a:stretch>
        </p:blipFill>
        <p:spPr>
          <a:xfrm>
            <a:off x="3029629" y="4062639"/>
            <a:ext cx="4848225" cy="819150"/>
          </a:xfrm>
          <a:prstGeom prst="rect">
            <a:avLst/>
          </a:prstGeom>
        </p:spPr>
      </p:pic>
    </p:spTree>
    <p:extLst>
      <p:ext uri="{BB962C8B-B14F-4D97-AF65-F5344CB8AC3E}">
        <p14:creationId xmlns:p14="http://schemas.microsoft.com/office/powerpoint/2010/main" val="1248347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CC58D1-99C2-FA9E-F3B8-A9763BF0D9AF}"/>
              </a:ext>
            </a:extLst>
          </p:cNvPr>
          <p:cNvPicPr>
            <a:picLocks noChangeAspect="1"/>
          </p:cNvPicPr>
          <p:nvPr/>
        </p:nvPicPr>
        <p:blipFill>
          <a:blip r:embed="rId2"/>
          <a:stretch>
            <a:fillRect/>
          </a:stretch>
        </p:blipFill>
        <p:spPr>
          <a:xfrm>
            <a:off x="643467" y="1588770"/>
            <a:ext cx="10905066" cy="3680458"/>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3381956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D5FE6AD3-BC5B-0345-F788-993E77B540CE}"/>
              </a:ext>
            </a:extLst>
          </p:cNvPr>
          <p:cNvPicPr>
            <a:picLocks noChangeAspect="1"/>
          </p:cNvPicPr>
          <p:nvPr/>
        </p:nvPicPr>
        <p:blipFill>
          <a:blip r:embed="rId2"/>
          <a:stretch>
            <a:fillRect/>
          </a:stretch>
        </p:blipFill>
        <p:spPr>
          <a:xfrm>
            <a:off x="222476" y="136525"/>
            <a:ext cx="10810875" cy="2228850"/>
          </a:xfrm>
          <a:prstGeom prst="rect">
            <a:avLst/>
          </a:prstGeom>
        </p:spPr>
      </p:pic>
    </p:spTree>
    <p:extLst>
      <p:ext uri="{BB962C8B-B14F-4D97-AF65-F5344CB8AC3E}">
        <p14:creationId xmlns:p14="http://schemas.microsoft.com/office/powerpoint/2010/main" val="1437352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40000"/>
          </a:blip>
          <a:srcRect t="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965200" y="965200"/>
            <a:ext cx="10261600" cy="3564869"/>
          </a:xfrm>
        </p:spPr>
        <p:txBody>
          <a:bodyPr vert="horz" lIns="91440" tIns="45720" rIns="91440" bIns="45720" rtlCol="0">
            <a:normAutofit/>
          </a:bodyPr>
          <a:lstStyle/>
          <a:p>
            <a:pPr algn="l"/>
            <a:r>
              <a:rPr lang="en-US" sz="4800" dirty="0">
                <a:ln w="22225">
                  <a:solidFill>
                    <a:schemeClr val="tx1"/>
                  </a:solidFill>
                  <a:miter lim="800000"/>
                </a:ln>
              </a:rPr>
              <a:t>10.1 Non-right Triangles: Law of Sines</a:t>
            </a:r>
            <a:br>
              <a:rPr lang="en-US" sz="6300" b="1" dirty="0">
                <a:ln w="22225">
                  <a:solidFill>
                    <a:schemeClr val="tx1"/>
                  </a:solidFill>
                  <a:miter lim="800000"/>
                </a:ln>
                <a:noFill/>
              </a:rPr>
            </a:br>
            <a:br>
              <a:rPr lang="en-US" sz="6300" dirty="0">
                <a:ln w="22225">
                  <a:solidFill>
                    <a:schemeClr val="tx1"/>
                  </a:solidFill>
                  <a:miter lim="800000"/>
                </a:ln>
                <a:noFill/>
              </a:rPr>
            </a:br>
            <a:endParaRPr lang="en-US" sz="6300" dirty="0">
              <a:ln w="22225">
                <a:solidFill>
                  <a:schemeClr val="tx1"/>
                </a:solidFill>
                <a:miter lim="800000"/>
              </a:ln>
              <a:noFill/>
            </a:endParaRP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965201" y="6356350"/>
            <a:ext cx="6569446" cy="365125"/>
          </a:xfrm>
        </p:spPr>
        <p:txBody>
          <a:bodyPr vert="horz" lIns="91440" tIns="45720" rIns="91440" bIns="45720" rtlCol="0">
            <a:normAutofit/>
          </a:bodyPr>
          <a:lstStyle/>
          <a:p>
            <a:pPr marL="0" marR="0" lvl="0" indent="0" algn="l" defTabSz="457200" rtl="0" eaLnBrk="1" fontAlgn="auto" latinLnBrk="0" hangingPunct="1">
              <a:spcBef>
                <a:spcPts val="0"/>
              </a:spcBef>
              <a:spcAft>
                <a:spcPts val="600"/>
              </a:spcAft>
              <a:buClrTx/>
              <a:buSzTx/>
              <a:buFontTx/>
              <a:buNone/>
              <a:tabLst/>
              <a:defRPr/>
            </a:pPr>
            <a:r>
              <a:rPr kumimoji="0" lang="en-US" b="0" i="0" u="none" strike="noStrike" kern="1200" cap="all" spc="200" normalizeH="0" baseline="0" noProof="0">
                <a:ln>
                  <a:noFill/>
                </a:ln>
                <a:solidFill>
                  <a:schemeClr val="tx1"/>
                </a:solidFill>
                <a:effectLst/>
                <a:uLnTx/>
                <a:uFillTx/>
                <a:latin typeface="Calibri" panose="020F0502020204030204"/>
                <a:ea typeface="+mn-ea"/>
                <a:cs typeface="+mn-cs"/>
              </a:rPr>
              <a:t>https://openstax.org/details/books/algebra-and-trigonometry-2e</a:t>
            </a:r>
          </a:p>
        </p:txBody>
      </p:sp>
    </p:spTree>
    <p:extLst>
      <p:ext uri="{BB962C8B-B14F-4D97-AF65-F5344CB8AC3E}">
        <p14:creationId xmlns:p14="http://schemas.microsoft.com/office/powerpoint/2010/main" val="256371178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02D9E0F6-D6E0-7D27-4CB8-1B09180B054C}"/>
              </a:ext>
            </a:extLst>
          </p:cNvPr>
          <p:cNvPicPr>
            <a:picLocks noChangeAspect="1"/>
          </p:cNvPicPr>
          <p:nvPr/>
        </p:nvPicPr>
        <p:blipFill>
          <a:blip r:embed="rId2"/>
          <a:stretch>
            <a:fillRect/>
          </a:stretch>
        </p:blipFill>
        <p:spPr>
          <a:xfrm>
            <a:off x="420461" y="136525"/>
            <a:ext cx="10763250" cy="1809750"/>
          </a:xfrm>
          <a:prstGeom prst="rect">
            <a:avLst/>
          </a:prstGeom>
        </p:spPr>
      </p:pic>
    </p:spTree>
    <p:extLst>
      <p:ext uri="{BB962C8B-B14F-4D97-AF65-F5344CB8AC3E}">
        <p14:creationId xmlns:p14="http://schemas.microsoft.com/office/powerpoint/2010/main" val="1677728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41BDAA5C-7F55-CCEF-D0E0-B39AE6DA5CAC}"/>
              </a:ext>
            </a:extLst>
          </p:cNvPr>
          <p:cNvPicPr>
            <a:picLocks noChangeAspect="1"/>
          </p:cNvPicPr>
          <p:nvPr/>
        </p:nvPicPr>
        <p:blipFill>
          <a:blip r:embed="rId2"/>
          <a:stretch>
            <a:fillRect/>
          </a:stretch>
        </p:blipFill>
        <p:spPr>
          <a:xfrm>
            <a:off x="321808" y="136525"/>
            <a:ext cx="10677525" cy="5086350"/>
          </a:xfrm>
          <a:prstGeom prst="rect">
            <a:avLst/>
          </a:prstGeom>
        </p:spPr>
      </p:pic>
    </p:spTree>
    <p:extLst>
      <p:ext uri="{BB962C8B-B14F-4D97-AF65-F5344CB8AC3E}">
        <p14:creationId xmlns:p14="http://schemas.microsoft.com/office/powerpoint/2010/main" val="707031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CBB8647C-6283-B386-1AAA-5E767DDBF227}"/>
              </a:ext>
            </a:extLst>
          </p:cNvPr>
          <p:cNvPicPr>
            <a:picLocks noChangeAspect="1"/>
          </p:cNvPicPr>
          <p:nvPr/>
        </p:nvPicPr>
        <p:blipFill>
          <a:blip r:embed="rId2"/>
          <a:stretch>
            <a:fillRect/>
          </a:stretch>
        </p:blipFill>
        <p:spPr>
          <a:xfrm>
            <a:off x="257854" y="136525"/>
            <a:ext cx="10696575" cy="2505075"/>
          </a:xfrm>
          <a:prstGeom prst="rect">
            <a:avLst/>
          </a:prstGeom>
        </p:spPr>
      </p:pic>
      <p:pic>
        <p:nvPicPr>
          <p:cNvPr id="6" name="Picture 5">
            <a:extLst>
              <a:ext uri="{FF2B5EF4-FFF2-40B4-BE49-F238E27FC236}">
                <a16:creationId xmlns:a16="http://schemas.microsoft.com/office/drawing/2014/main" id="{CE83E6DD-90CE-6175-DBBE-705CA05267A0}"/>
              </a:ext>
            </a:extLst>
          </p:cNvPr>
          <p:cNvPicPr>
            <a:picLocks noChangeAspect="1"/>
          </p:cNvPicPr>
          <p:nvPr/>
        </p:nvPicPr>
        <p:blipFill>
          <a:blip r:embed="rId3"/>
          <a:stretch>
            <a:fillRect/>
          </a:stretch>
        </p:blipFill>
        <p:spPr>
          <a:xfrm>
            <a:off x="613002" y="2814637"/>
            <a:ext cx="3284528" cy="3724275"/>
          </a:xfrm>
          <a:prstGeom prst="rect">
            <a:avLst/>
          </a:prstGeom>
        </p:spPr>
      </p:pic>
    </p:spTree>
    <p:extLst>
      <p:ext uri="{BB962C8B-B14F-4D97-AF65-F5344CB8AC3E}">
        <p14:creationId xmlns:p14="http://schemas.microsoft.com/office/powerpoint/2010/main" val="3510173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1B5233B4-B6B7-5F70-7EA0-B1E262ADEA8A}"/>
              </a:ext>
            </a:extLst>
          </p:cNvPr>
          <p:cNvSpPr txBox="1"/>
          <p:nvPr/>
        </p:nvSpPr>
        <p:spPr>
          <a:xfrm>
            <a:off x="1471945" y="1649408"/>
            <a:ext cx="9248109" cy="273921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mn-ea"/>
                <a:cs typeface="+mn-cs"/>
              </a:rPr>
              <a:t>What did you learn in this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marL="457200" indent="-457200">
              <a:buFont typeface="Arial" panose="020B0604020202020204" pitchFamily="34" charset="0"/>
              <a:buChar char="•"/>
            </a:pPr>
            <a:r>
              <a:rPr lang="en-US" sz="2800" dirty="0"/>
              <a:t>Use the Law of Sines to solve oblique triangles.</a:t>
            </a:r>
          </a:p>
          <a:p>
            <a:pPr marL="457200" indent="-457200">
              <a:buFont typeface="Arial" panose="020B0604020202020204" pitchFamily="34" charset="0"/>
              <a:buChar char="•"/>
            </a:pPr>
            <a:r>
              <a:rPr lang="en-US" sz="2800" dirty="0"/>
              <a:t>Find the area of an oblique triangle using the sine function.</a:t>
            </a:r>
          </a:p>
          <a:p>
            <a:pPr marL="457200" indent="-457200">
              <a:buFont typeface="Arial" panose="020B0604020202020204" pitchFamily="34" charset="0"/>
              <a:buChar char="•"/>
            </a:pPr>
            <a:r>
              <a:rPr lang="en-US" sz="2800" dirty="0"/>
              <a:t>Solve applied problems using the Law of Sines.</a:t>
            </a:r>
          </a:p>
          <a:p>
            <a:pPr algn="l">
              <a:buFont typeface="Arial" panose="020B0604020202020204" pitchFamily="34" charset="0"/>
              <a:buChar cha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38073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E756EE-FD19-51CA-039D-58E2DA631F85}"/>
              </a:ext>
            </a:extLst>
          </p:cNvPr>
          <p:cNvSpPr>
            <a:spLocks noGrp="1"/>
          </p:cNvSpPr>
          <p:nvPr>
            <p:ph type="ftr" sz="quarter" idx="11"/>
          </p:nvPr>
        </p:nvSpPr>
        <p:spPr/>
        <p:txBody>
          <a:bodyPr/>
          <a:lstStyle/>
          <a:p>
            <a:r>
              <a:rPr lang="en-US" sz="1200"/>
              <a:t>https://openstax.org/details/books/algebra-and-trigonometry-2e</a:t>
            </a:r>
          </a:p>
        </p:txBody>
      </p:sp>
      <p:sp>
        <p:nvSpPr>
          <p:cNvPr id="3" name="TextBox 2">
            <a:extLst>
              <a:ext uri="{FF2B5EF4-FFF2-40B4-BE49-F238E27FC236}">
                <a16:creationId xmlns:a16="http://schemas.microsoft.com/office/drawing/2014/main" id="{25A47092-0CAF-6ECD-73EB-47AC66032CA5}"/>
              </a:ext>
            </a:extLst>
          </p:cNvPr>
          <p:cNvSpPr txBox="1"/>
          <p:nvPr/>
        </p:nvSpPr>
        <p:spPr>
          <a:xfrm>
            <a:off x="2631440" y="1747520"/>
            <a:ext cx="5923280" cy="2031325"/>
          </a:xfrm>
          <a:prstGeom prst="rect">
            <a:avLst/>
          </a:prstGeom>
          <a:noFill/>
        </p:spPr>
        <p:txBody>
          <a:bodyPr wrap="square" rtlCol="0">
            <a:spAutoFit/>
          </a:bodyPr>
          <a:lstStyle/>
          <a:p>
            <a:pPr algn="ctr"/>
            <a:r>
              <a:rPr lang="en-US" dirty="0">
                <a:solidFill>
                  <a:prstClr val="black"/>
                </a:solidFill>
                <a:latin typeface="Calibri" panose="020F0502020204030204"/>
              </a:rPr>
              <a:t>This resource is an adaptation of the OpenStax </a:t>
            </a:r>
            <a:r>
              <a:rPr lang="en-US" i="1" dirty="0">
                <a:solidFill>
                  <a:prstClr val="black"/>
                </a:solidFill>
                <a:latin typeface="Calibri" panose="020F0502020204030204"/>
              </a:rPr>
              <a:t>Algebra and Trigonometry 2e</a:t>
            </a:r>
            <a:r>
              <a:rPr lang="en-US" dirty="0">
                <a:solidFill>
                  <a:prstClr val="black"/>
                </a:solidFill>
                <a:latin typeface="Calibri" panose="020F0502020204030204"/>
              </a:rPr>
              <a:t> open textbook and is © Susan Aydelotte under a CC BY-NC-SA 4.0 International license; it may be reproduced or modified for noncommercial purposes only but must be attributed to OpenStax, Rice University and any changes must be noted. Any adaptation must be shared under the same type of license.</a:t>
            </a:r>
          </a:p>
        </p:txBody>
      </p:sp>
    </p:spTree>
    <p:extLst>
      <p:ext uri="{BB962C8B-B14F-4D97-AF65-F5344CB8AC3E}">
        <p14:creationId xmlns:p14="http://schemas.microsoft.com/office/powerpoint/2010/main" val="2351770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4F4F4C16-4219-DB71-772E-1A032417EE9C}"/>
              </a:ext>
            </a:extLst>
          </p:cNvPr>
          <p:cNvSpPr txBox="1"/>
          <p:nvPr/>
        </p:nvSpPr>
        <p:spPr>
          <a:xfrm>
            <a:off x="1324169" y="1349042"/>
            <a:ext cx="9261356" cy="2677656"/>
          </a:xfrm>
          <a:prstGeom prst="rect">
            <a:avLst/>
          </a:prstGeom>
          <a:noFill/>
        </p:spPr>
        <p:txBody>
          <a:bodyPr wrap="square">
            <a:spAutoFit/>
          </a:bodyPr>
          <a:lstStyle/>
          <a:p>
            <a:r>
              <a:rPr lang="en-US" sz="3200" dirty="0"/>
              <a:t>What are the learning objectives for this section?</a:t>
            </a:r>
          </a:p>
          <a:p>
            <a:endParaRPr lang="en-US" sz="2800" dirty="0"/>
          </a:p>
          <a:p>
            <a:pPr marL="457200" indent="-457200">
              <a:buFont typeface="Arial" panose="020B0604020202020204" pitchFamily="34" charset="0"/>
              <a:buChar char="•"/>
            </a:pPr>
            <a:r>
              <a:rPr lang="en-US" sz="2800" dirty="0"/>
              <a:t>Use the Law of Sines to solve oblique triangles.</a:t>
            </a:r>
          </a:p>
          <a:p>
            <a:pPr marL="457200" indent="-457200">
              <a:buFont typeface="Arial" panose="020B0604020202020204" pitchFamily="34" charset="0"/>
              <a:buChar char="•"/>
            </a:pPr>
            <a:r>
              <a:rPr lang="en-US" sz="2800" dirty="0"/>
              <a:t>Find the area of an oblique triangle using the sine function.</a:t>
            </a:r>
          </a:p>
          <a:p>
            <a:pPr marL="457200" indent="-457200">
              <a:buFont typeface="Arial" panose="020B0604020202020204" pitchFamily="34" charset="0"/>
              <a:buChar char="•"/>
            </a:pPr>
            <a:r>
              <a:rPr lang="en-US" sz="2800" dirty="0"/>
              <a:t>Solve applied problems using the Law of Sines.</a:t>
            </a:r>
          </a:p>
          <a:p>
            <a:r>
              <a:rPr lang="en-US" sz="2400" dirty="0"/>
              <a:t>  </a:t>
            </a:r>
          </a:p>
        </p:txBody>
      </p:sp>
    </p:spTree>
    <p:extLst>
      <p:ext uri="{BB962C8B-B14F-4D97-AF65-F5344CB8AC3E}">
        <p14:creationId xmlns:p14="http://schemas.microsoft.com/office/powerpoint/2010/main" val="1450522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
        <p:nvSpPr>
          <p:cNvPr id="5" name="TextBox 4">
            <a:extLst>
              <a:ext uri="{FF2B5EF4-FFF2-40B4-BE49-F238E27FC236}">
                <a16:creationId xmlns:a16="http://schemas.microsoft.com/office/drawing/2014/main" id="{E4409952-8BDB-5817-F57D-C105DA3366C2}"/>
              </a:ext>
            </a:extLst>
          </p:cNvPr>
          <p:cNvSpPr txBox="1"/>
          <p:nvPr/>
        </p:nvSpPr>
        <p:spPr>
          <a:xfrm>
            <a:off x="1128177" y="4306576"/>
            <a:ext cx="8424385" cy="1754326"/>
          </a:xfrm>
          <a:prstGeom prst="rect">
            <a:avLst/>
          </a:prstGeom>
          <a:noFill/>
        </p:spPr>
        <p:txBody>
          <a:bodyPr wrap="square" rtlCol="0">
            <a:spAutoFit/>
          </a:bodyPr>
          <a:lstStyle/>
          <a:p>
            <a:r>
              <a:rPr lang="en-US" b="0" i="0" dirty="0">
                <a:solidFill>
                  <a:srgbClr val="424242"/>
                </a:solidFill>
                <a:effectLst/>
                <a:highlight>
                  <a:srgbClr val="FFFFFF"/>
                </a:highlight>
                <a:latin typeface="Neue Helvetica W01"/>
              </a:rPr>
              <a:t>Any triangle that is not a right triangle is an </a:t>
            </a:r>
            <a:r>
              <a:rPr lang="en-US" b="1" i="0" dirty="0">
                <a:solidFill>
                  <a:srgbClr val="424242"/>
                </a:solidFill>
                <a:effectLst/>
                <a:highlight>
                  <a:srgbClr val="FFFFFF"/>
                </a:highlight>
                <a:latin typeface="Neue Helvetica W01"/>
              </a:rPr>
              <a:t>oblique triangle</a:t>
            </a:r>
            <a:r>
              <a:rPr lang="en-US" b="0" i="0" dirty="0">
                <a:solidFill>
                  <a:srgbClr val="424242"/>
                </a:solidFill>
                <a:effectLst/>
                <a:highlight>
                  <a:srgbClr val="FFFFFF"/>
                </a:highlight>
                <a:latin typeface="Neue Helvetica W01"/>
              </a:rPr>
              <a:t>.</a:t>
            </a:r>
          </a:p>
          <a:p>
            <a:endParaRPr lang="en-US" dirty="0">
              <a:solidFill>
                <a:srgbClr val="424242"/>
              </a:solidFill>
              <a:highlight>
                <a:srgbClr val="FFFFFF"/>
              </a:highlight>
              <a:latin typeface="Neue Helvetica W01"/>
            </a:endParaRPr>
          </a:p>
          <a:p>
            <a:r>
              <a:rPr lang="en-US" b="0" i="0" dirty="0">
                <a:solidFill>
                  <a:srgbClr val="424242"/>
                </a:solidFill>
                <a:effectLst/>
                <a:highlight>
                  <a:srgbClr val="FFFFFF"/>
                </a:highlight>
                <a:latin typeface="Neue Helvetica W01"/>
              </a:rPr>
              <a:t> Solving an oblique triangle means finding the measurements of all three angles and all three sides. To do so, we need to start with at least three of these values, including at least one of the sides.</a:t>
            </a:r>
          </a:p>
          <a:p>
            <a:endParaRPr lang="en-US" dirty="0">
              <a:solidFill>
                <a:srgbClr val="424242"/>
              </a:solidFill>
              <a:highlight>
                <a:srgbClr val="FFFFFF"/>
              </a:highlight>
              <a:latin typeface="Neue Helvetica W01"/>
            </a:endParaRPr>
          </a:p>
        </p:txBody>
      </p:sp>
      <p:pic>
        <p:nvPicPr>
          <p:cNvPr id="7" name="Picture 6">
            <a:extLst>
              <a:ext uri="{FF2B5EF4-FFF2-40B4-BE49-F238E27FC236}">
                <a16:creationId xmlns:a16="http://schemas.microsoft.com/office/drawing/2014/main" id="{492DD9A7-BA7D-4592-0FA9-03AAA05C98B1}"/>
              </a:ext>
            </a:extLst>
          </p:cNvPr>
          <p:cNvPicPr>
            <a:picLocks noChangeAspect="1"/>
          </p:cNvPicPr>
          <p:nvPr/>
        </p:nvPicPr>
        <p:blipFill>
          <a:blip r:embed="rId3"/>
          <a:stretch>
            <a:fillRect/>
          </a:stretch>
        </p:blipFill>
        <p:spPr>
          <a:xfrm>
            <a:off x="2692998" y="1100775"/>
            <a:ext cx="5753100" cy="3019425"/>
          </a:xfrm>
          <a:prstGeom prst="rect">
            <a:avLst/>
          </a:prstGeom>
        </p:spPr>
      </p:pic>
      <p:sp>
        <p:nvSpPr>
          <p:cNvPr id="8" name="TextBox 7">
            <a:extLst>
              <a:ext uri="{FF2B5EF4-FFF2-40B4-BE49-F238E27FC236}">
                <a16:creationId xmlns:a16="http://schemas.microsoft.com/office/drawing/2014/main" id="{2A95B804-214E-BDB2-B61E-DC66D9830893}"/>
              </a:ext>
            </a:extLst>
          </p:cNvPr>
          <p:cNvSpPr txBox="1"/>
          <p:nvPr/>
        </p:nvSpPr>
        <p:spPr>
          <a:xfrm>
            <a:off x="913129" y="914399"/>
            <a:ext cx="3359831" cy="584775"/>
          </a:xfrm>
          <a:prstGeom prst="rect">
            <a:avLst/>
          </a:prstGeom>
          <a:noFill/>
        </p:spPr>
        <p:txBody>
          <a:bodyPr wrap="none" rtlCol="0">
            <a:spAutoFit/>
          </a:bodyPr>
          <a:lstStyle/>
          <a:p>
            <a:r>
              <a:rPr lang="en-US" sz="3200" dirty="0"/>
              <a:t>Non-right Triangles</a:t>
            </a:r>
          </a:p>
        </p:txBody>
      </p:sp>
    </p:spTree>
    <p:extLst>
      <p:ext uri="{BB962C8B-B14F-4D97-AF65-F5344CB8AC3E}">
        <p14:creationId xmlns:p14="http://schemas.microsoft.com/office/powerpoint/2010/main" val="197465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D7397E-6902-DDC9-5E1F-3F256FE11420}"/>
              </a:ext>
            </a:extLst>
          </p:cNvPr>
          <p:cNvPicPr>
            <a:picLocks noChangeAspect="1"/>
          </p:cNvPicPr>
          <p:nvPr/>
        </p:nvPicPr>
        <p:blipFill>
          <a:blip r:embed="rId2"/>
          <a:stretch>
            <a:fillRect/>
          </a:stretch>
        </p:blipFill>
        <p:spPr>
          <a:xfrm>
            <a:off x="643467" y="934466"/>
            <a:ext cx="10905066" cy="4989066"/>
          </a:xfrm>
          <a:prstGeom prst="rect">
            <a:avLst/>
          </a:prstGeom>
        </p:spPr>
      </p:pic>
      <p:sp>
        <p:nvSpPr>
          <p:cNvPr id="2" name="Footer Placeholder 1">
            <a:extLst>
              <a:ext uri="{FF2B5EF4-FFF2-40B4-BE49-F238E27FC236}">
                <a16:creationId xmlns:a16="http://schemas.microsoft.com/office/drawing/2014/main" id="{DB68F76E-A473-1E16-ED54-AD135BEEA92C}"/>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pic>
        <p:nvPicPr>
          <p:cNvPr id="5" name="Picture 4">
            <a:extLst>
              <a:ext uri="{FF2B5EF4-FFF2-40B4-BE49-F238E27FC236}">
                <a16:creationId xmlns:a16="http://schemas.microsoft.com/office/drawing/2014/main" id="{E16776DC-9622-947D-ABD7-75BDE3D33E3E}"/>
              </a:ext>
            </a:extLst>
          </p:cNvPr>
          <p:cNvPicPr>
            <a:picLocks noChangeAspect="1"/>
          </p:cNvPicPr>
          <p:nvPr/>
        </p:nvPicPr>
        <p:blipFill>
          <a:blip r:embed="rId3"/>
          <a:stretch>
            <a:fillRect/>
          </a:stretch>
        </p:blipFill>
        <p:spPr>
          <a:xfrm>
            <a:off x="6013141" y="175996"/>
            <a:ext cx="3065545" cy="1608903"/>
          </a:xfrm>
          <a:prstGeom prst="rect">
            <a:avLst/>
          </a:prstGeom>
        </p:spPr>
      </p:pic>
    </p:spTree>
    <p:extLst>
      <p:ext uri="{BB962C8B-B14F-4D97-AF65-F5344CB8AC3E}">
        <p14:creationId xmlns:p14="http://schemas.microsoft.com/office/powerpoint/2010/main" val="2952749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6FF8FED-D4CD-6190-E383-8A3354008C99}"/>
              </a:ext>
            </a:extLst>
          </p:cNvPr>
          <p:cNvSpPr>
            <a:spLocks noGrp="1"/>
          </p:cNvSpPr>
          <p:nvPr>
            <p:ph type="ftr" sz="quarter" idx="11"/>
          </p:nvPr>
        </p:nvSpPr>
        <p:spPr/>
        <p:txBody>
          <a:bodyPr/>
          <a:lstStyle/>
          <a:p>
            <a:r>
              <a:rPr lang="en-US"/>
              <a:t>https://openstax.org/details/books/algebra-and-trigonometry-2e</a:t>
            </a:r>
          </a:p>
        </p:txBody>
      </p:sp>
      <p:pic>
        <p:nvPicPr>
          <p:cNvPr id="5" name="Picture 4">
            <a:extLst>
              <a:ext uri="{FF2B5EF4-FFF2-40B4-BE49-F238E27FC236}">
                <a16:creationId xmlns:a16="http://schemas.microsoft.com/office/drawing/2014/main" id="{CDEC8CB3-63B5-EB84-5BBF-9174BE457682}"/>
              </a:ext>
            </a:extLst>
          </p:cNvPr>
          <p:cNvPicPr>
            <a:picLocks noChangeAspect="1"/>
          </p:cNvPicPr>
          <p:nvPr/>
        </p:nvPicPr>
        <p:blipFill>
          <a:blip r:embed="rId3"/>
          <a:stretch>
            <a:fillRect/>
          </a:stretch>
        </p:blipFill>
        <p:spPr>
          <a:xfrm>
            <a:off x="701086" y="305773"/>
            <a:ext cx="10291169" cy="3528883"/>
          </a:xfrm>
          <a:prstGeom prst="rect">
            <a:avLst/>
          </a:prstGeom>
        </p:spPr>
      </p:pic>
      <p:pic>
        <p:nvPicPr>
          <p:cNvPr id="6" name="Picture 5">
            <a:extLst>
              <a:ext uri="{FF2B5EF4-FFF2-40B4-BE49-F238E27FC236}">
                <a16:creationId xmlns:a16="http://schemas.microsoft.com/office/drawing/2014/main" id="{9820D26E-C984-865A-5E37-059B7BD2B25C}"/>
              </a:ext>
            </a:extLst>
          </p:cNvPr>
          <p:cNvPicPr>
            <a:picLocks noChangeAspect="1"/>
          </p:cNvPicPr>
          <p:nvPr/>
        </p:nvPicPr>
        <p:blipFill>
          <a:blip r:embed="rId4"/>
          <a:stretch>
            <a:fillRect/>
          </a:stretch>
        </p:blipFill>
        <p:spPr>
          <a:xfrm>
            <a:off x="308523" y="305773"/>
            <a:ext cx="4499238" cy="859611"/>
          </a:xfrm>
          <a:prstGeom prst="rect">
            <a:avLst/>
          </a:prstGeom>
        </p:spPr>
      </p:pic>
      <p:pic>
        <p:nvPicPr>
          <p:cNvPr id="8" name="Picture 7">
            <a:extLst>
              <a:ext uri="{FF2B5EF4-FFF2-40B4-BE49-F238E27FC236}">
                <a16:creationId xmlns:a16="http://schemas.microsoft.com/office/drawing/2014/main" id="{60D7AAE8-D026-0723-9B7D-17E3EFA6BE3C}"/>
              </a:ext>
            </a:extLst>
          </p:cNvPr>
          <p:cNvPicPr>
            <a:picLocks noChangeAspect="1"/>
          </p:cNvPicPr>
          <p:nvPr/>
        </p:nvPicPr>
        <p:blipFill>
          <a:blip r:embed="rId5"/>
          <a:stretch>
            <a:fillRect/>
          </a:stretch>
        </p:blipFill>
        <p:spPr>
          <a:xfrm>
            <a:off x="4191000" y="3751540"/>
            <a:ext cx="3810000" cy="1543050"/>
          </a:xfrm>
          <a:prstGeom prst="rect">
            <a:avLst/>
          </a:prstGeom>
        </p:spPr>
      </p:pic>
      <p:pic>
        <p:nvPicPr>
          <p:cNvPr id="10" name="Picture 9">
            <a:extLst>
              <a:ext uri="{FF2B5EF4-FFF2-40B4-BE49-F238E27FC236}">
                <a16:creationId xmlns:a16="http://schemas.microsoft.com/office/drawing/2014/main" id="{BAF55D94-72C8-B01D-A4A5-374099D30539}"/>
              </a:ext>
            </a:extLst>
          </p:cNvPr>
          <p:cNvPicPr>
            <a:picLocks noChangeAspect="1"/>
          </p:cNvPicPr>
          <p:nvPr/>
        </p:nvPicPr>
        <p:blipFill>
          <a:blip r:embed="rId6"/>
          <a:stretch>
            <a:fillRect/>
          </a:stretch>
        </p:blipFill>
        <p:spPr>
          <a:xfrm>
            <a:off x="3829936" y="5294590"/>
            <a:ext cx="3552825" cy="923925"/>
          </a:xfrm>
          <a:prstGeom prst="rect">
            <a:avLst/>
          </a:prstGeom>
        </p:spPr>
      </p:pic>
      <p:sp>
        <p:nvSpPr>
          <p:cNvPr id="11" name="Rectangle 10">
            <a:extLst>
              <a:ext uri="{FF2B5EF4-FFF2-40B4-BE49-F238E27FC236}">
                <a16:creationId xmlns:a16="http://schemas.microsoft.com/office/drawing/2014/main" id="{D41263FD-1C7B-C943-05F8-139C672D3C75}"/>
              </a:ext>
            </a:extLst>
          </p:cNvPr>
          <p:cNvSpPr/>
          <p:nvPr/>
        </p:nvSpPr>
        <p:spPr>
          <a:xfrm>
            <a:off x="3900791" y="3834656"/>
            <a:ext cx="4252609" cy="223540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4089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3B69D1C9-633C-41F8-64B5-93CBC994CC8C}"/>
              </a:ext>
            </a:extLst>
          </p:cNvPr>
          <p:cNvSpPr txBox="1"/>
          <p:nvPr/>
        </p:nvSpPr>
        <p:spPr>
          <a:xfrm>
            <a:off x="490898" y="1506965"/>
            <a:ext cx="9054019" cy="584775"/>
          </a:xfrm>
          <a:prstGeom prst="rect">
            <a:avLst/>
          </a:prstGeom>
          <a:noFill/>
        </p:spPr>
        <p:txBody>
          <a:bodyPr wrap="square">
            <a:spAutoFit/>
          </a:bodyPr>
          <a:lstStyle/>
          <a:p>
            <a:pPr algn="l"/>
            <a:r>
              <a:rPr lang="en-US" sz="3200" b="1" i="0" dirty="0">
                <a:solidFill>
                  <a:srgbClr val="333333"/>
                </a:solidFill>
                <a:effectLst/>
                <a:highlight>
                  <a:srgbClr val="FFFFFF"/>
                </a:highlight>
                <a:latin typeface="Neue Helvetica W01"/>
              </a:rPr>
              <a:t>Using the Law of Sines to Solve Oblique Triangles</a:t>
            </a:r>
          </a:p>
        </p:txBody>
      </p:sp>
      <p:sp>
        <p:nvSpPr>
          <p:cNvPr id="5" name="TextBox 4">
            <a:extLst>
              <a:ext uri="{FF2B5EF4-FFF2-40B4-BE49-F238E27FC236}">
                <a16:creationId xmlns:a16="http://schemas.microsoft.com/office/drawing/2014/main" id="{D512FD30-672E-AB92-94DF-DD85207F8B16}"/>
              </a:ext>
            </a:extLst>
          </p:cNvPr>
          <p:cNvSpPr txBox="1"/>
          <p:nvPr/>
        </p:nvSpPr>
        <p:spPr>
          <a:xfrm>
            <a:off x="972766" y="5097294"/>
            <a:ext cx="10481524" cy="369332"/>
          </a:xfrm>
          <a:prstGeom prst="rect">
            <a:avLst/>
          </a:prstGeom>
          <a:noFill/>
        </p:spPr>
        <p:txBody>
          <a:bodyPr wrap="none" rtlCol="0">
            <a:spAutoFit/>
          </a:bodyPr>
          <a:lstStyle/>
          <a:p>
            <a:r>
              <a:rPr lang="en-US" b="1" i="0" dirty="0">
                <a:solidFill>
                  <a:srgbClr val="424242"/>
                </a:solidFill>
                <a:effectLst/>
                <a:highlight>
                  <a:srgbClr val="FFFFFF"/>
                </a:highlight>
                <a:latin typeface="Neue Helvetica W01"/>
              </a:rPr>
              <a:t>ASA (angle-side-angle)                                   AAS (angle-angle-side)                                          SSA (side-side-angle)</a:t>
            </a:r>
            <a:endParaRPr lang="en-US" dirty="0"/>
          </a:p>
        </p:txBody>
      </p:sp>
      <p:pic>
        <p:nvPicPr>
          <p:cNvPr id="7" name="Picture 6">
            <a:extLst>
              <a:ext uri="{FF2B5EF4-FFF2-40B4-BE49-F238E27FC236}">
                <a16:creationId xmlns:a16="http://schemas.microsoft.com/office/drawing/2014/main" id="{9018B82C-944F-819E-E659-783C4C99FA62}"/>
              </a:ext>
            </a:extLst>
          </p:cNvPr>
          <p:cNvPicPr>
            <a:picLocks noChangeAspect="1"/>
          </p:cNvPicPr>
          <p:nvPr/>
        </p:nvPicPr>
        <p:blipFill>
          <a:blip r:embed="rId3"/>
          <a:stretch>
            <a:fillRect/>
          </a:stretch>
        </p:blipFill>
        <p:spPr>
          <a:xfrm>
            <a:off x="351792" y="2597284"/>
            <a:ext cx="3686808" cy="1944519"/>
          </a:xfrm>
          <a:prstGeom prst="rect">
            <a:avLst/>
          </a:prstGeom>
        </p:spPr>
      </p:pic>
      <p:pic>
        <p:nvPicPr>
          <p:cNvPr id="9" name="Picture 8">
            <a:extLst>
              <a:ext uri="{FF2B5EF4-FFF2-40B4-BE49-F238E27FC236}">
                <a16:creationId xmlns:a16="http://schemas.microsoft.com/office/drawing/2014/main" id="{A0019E7D-B4CC-407C-44E0-D958B529630A}"/>
              </a:ext>
            </a:extLst>
          </p:cNvPr>
          <p:cNvPicPr>
            <a:picLocks noChangeAspect="1"/>
          </p:cNvPicPr>
          <p:nvPr/>
        </p:nvPicPr>
        <p:blipFill>
          <a:blip r:embed="rId4"/>
          <a:stretch>
            <a:fillRect/>
          </a:stretch>
        </p:blipFill>
        <p:spPr>
          <a:xfrm>
            <a:off x="4435571" y="2591478"/>
            <a:ext cx="3555913" cy="1944519"/>
          </a:xfrm>
          <a:prstGeom prst="rect">
            <a:avLst/>
          </a:prstGeom>
        </p:spPr>
      </p:pic>
      <p:pic>
        <p:nvPicPr>
          <p:cNvPr id="11" name="Picture 10">
            <a:extLst>
              <a:ext uri="{FF2B5EF4-FFF2-40B4-BE49-F238E27FC236}">
                <a16:creationId xmlns:a16="http://schemas.microsoft.com/office/drawing/2014/main" id="{9506F0A6-38BB-7761-363E-05913B77F312}"/>
              </a:ext>
            </a:extLst>
          </p:cNvPr>
          <p:cNvPicPr>
            <a:picLocks noChangeAspect="1"/>
          </p:cNvPicPr>
          <p:nvPr/>
        </p:nvPicPr>
        <p:blipFill>
          <a:blip r:embed="rId5"/>
          <a:stretch>
            <a:fillRect/>
          </a:stretch>
        </p:blipFill>
        <p:spPr>
          <a:xfrm>
            <a:off x="8702682" y="2738073"/>
            <a:ext cx="3137526" cy="1651330"/>
          </a:xfrm>
          <a:prstGeom prst="rect">
            <a:avLst/>
          </a:prstGeom>
        </p:spPr>
      </p:pic>
    </p:spTree>
    <p:extLst>
      <p:ext uri="{BB962C8B-B14F-4D97-AF65-F5344CB8AC3E}">
        <p14:creationId xmlns:p14="http://schemas.microsoft.com/office/powerpoint/2010/main" val="4293722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86E35B31-6EC1-5AE6-7B40-EAF9875BB220}"/>
              </a:ext>
            </a:extLst>
          </p:cNvPr>
          <p:cNvPicPr>
            <a:picLocks noChangeAspect="1"/>
          </p:cNvPicPr>
          <p:nvPr/>
        </p:nvPicPr>
        <p:blipFill>
          <a:blip r:embed="rId3"/>
          <a:stretch>
            <a:fillRect/>
          </a:stretch>
        </p:blipFill>
        <p:spPr>
          <a:xfrm>
            <a:off x="114545" y="136525"/>
            <a:ext cx="10658475" cy="5619750"/>
          </a:xfrm>
          <a:prstGeom prst="rect">
            <a:avLst/>
          </a:prstGeom>
        </p:spPr>
      </p:pic>
    </p:spTree>
    <p:extLst>
      <p:ext uri="{BB962C8B-B14F-4D97-AF65-F5344CB8AC3E}">
        <p14:creationId xmlns:p14="http://schemas.microsoft.com/office/powerpoint/2010/main" val="2232977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10D57443-6D9E-77BA-5A62-65B4BD407995}"/>
              </a:ext>
            </a:extLst>
          </p:cNvPr>
          <p:cNvPicPr>
            <a:picLocks noChangeAspect="1"/>
          </p:cNvPicPr>
          <p:nvPr/>
        </p:nvPicPr>
        <p:blipFill>
          <a:blip r:embed="rId2"/>
          <a:stretch>
            <a:fillRect/>
          </a:stretch>
        </p:blipFill>
        <p:spPr>
          <a:xfrm>
            <a:off x="285069" y="136525"/>
            <a:ext cx="10772775" cy="5810250"/>
          </a:xfrm>
          <a:prstGeom prst="rect">
            <a:avLst/>
          </a:prstGeom>
        </p:spPr>
      </p:pic>
    </p:spTree>
    <p:extLst>
      <p:ext uri="{BB962C8B-B14F-4D97-AF65-F5344CB8AC3E}">
        <p14:creationId xmlns:p14="http://schemas.microsoft.com/office/powerpoint/2010/main" val="3881583470"/>
      </p:ext>
    </p:extLst>
  </p:cSld>
  <p:clrMapOvr>
    <a:masterClrMapping/>
  </p:clrMapOvr>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FE45A68-4A21-4808-ABD7-9537C0317F24}" vid="{E754BD4C-C4D4-41DA-95E6-DE98A38083AC}"/>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312</TotalTime>
  <Words>734</Words>
  <Application>Microsoft Office PowerPoint</Application>
  <PresentationFormat>Widescreen</PresentationFormat>
  <Paragraphs>66</Paragraphs>
  <Slides>24</Slides>
  <Notes>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24</vt:i4>
      </vt:variant>
    </vt:vector>
  </HeadingPairs>
  <TitlesOfParts>
    <vt:vector size="32" baseType="lpstr">
      <vt:lpstr>Arial</vt:lpstr>
      <vt:lpstr>Calibri</vt:lpstr>
      <vt:lpstr>Calibri Light</vt:lpstr>
      <vt:lpstr>Neue Helvetica W01</vt:lpstr>
      <vt:lpstr>Times New Roman</vt:lpstr>
      <vt:lpstr>Theme1</vt:lpstr>
      <vt:lpstr>1_Office Theme</vt:lpstr>
      <vt:lpstr>Office Theme</vt:lpstr>
      <vt:lpstr>Further Applications  of Trigonometry</vt:lpstr>
      <vt:lpstr>10.1 Non-right Triangles: Law of Sines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Equations and Inequalities</dc:title>
  <dc:creator>Susan Aydelotte</dc:creator>
  <cp:lastModifiedBy>Susan Aydelotte</cp:lastModifiedBy>
  <cp:revision>27</cp:revision>
  <dcterms:created xsi:type="dcterms:W3CDTF">2023-11-15T21:12:55Z</dcterms:created>
  <dcterms:modified xsi:type="dcterms:W3CDTF">2024-08-29T18:48:52Z</dcterms:modified>
</cp:coreProperties>
</file>