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7" r:id="rId2"/>
    <p:sldId id="265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66" r:id="rId23"/>
    <p:sldId id="311" r:id="rId24"/>
    <p:sldId id="287" r:id="rId25"/>
    <p:sldId id="289" r:id="rId26"/>
    <p:sldId id="290" r:id="rId27"/>
    <p:sldId id="291" r:id="rId28"/>
    <p:sldId id="292" r:id="rId29"/>
    <p:sldId id="293" r:id="rId30"/>
    <p:sldId id="288" r:id="rId31"/>
    <p:sldId id="294" r:id="rId32"/>
    <p:sldId id="295" r:id="rId33"/>
    <p:sldId id="296" r:id="rId34"/>
    <p:sldId id="267" r:id="rId35"/>
    <p:sldId id="297" r:id="rId36"/>
    <p:sldId id="298" r:id="rId37"/>
    <p:sldId id="315" r:id="rId38"/>
    <p:sldId id="301" r:id="rId39"/>
    <p:sldId id="302" r:id="rId40"/>
    <p:sldId id="314" r:id="rId41"/>
    <p:sldId id="303" r:id="rId42"/>
    <p:sldId id="304" r:id="rId43"/>
    <p:sldId id="312" r:id="rId44"/>
    <p:sldId id="310" r:id="rId45"/>
    <p:sldId id="305" r:id="rId46"/>
    <p:sldId id="306" r:id="rId47"/>
    <p:sldId id="313" r:id="rId48"/>
    <p:sldId id="308" r:id="rId49"/>
    <p:sldId id="307" r:id="rId50"/>
    <p:sldId id="30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6" autoAdjust="0"/>
    <p:restoredTop sz="91717" autoAdjust="0"/>
  </p:normalViewPr>
  <p:slideViewPr>
    <p:cSldViewPr snapToGrid="0">
      <p:cViewPr varScale="1">
        <p:scale>
          <a:sx n="101" d="100"/>
          <a:sy n="101" d="100"/>
        </p:scale>
        <p:origin x="438" y="102"/>
      </p:cViewPr>
      <p:guideLst/>
    </p:cSldViewPr>
  </p:slideViewPr>
  <p:outlineViewPr>
    <p:cViewPr>
      <p:scale>
        <a:sx n="33" d="100"/>
        <a:sy n="33" d="100"/>
      </p:scale>
      <p:origin x="0" y="-10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4T16:31:0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24575,'0'5'0,"0"10"0,0 7 0,0 5 0,0 1 0,0 6 0,0 1 0,5-5 0,1-3 0,-1 2 0,0 1 0,-2-4-8191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17:36:3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24575,'0'13'0,"0"10"0,0 9 0,0 3 0,0 2 0,0-3 0,0 4 0,0-2 0,0-6-8191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17:36:4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24575,'9'0'0,"7"0"0,2 9 0,1 4 0,-1 7 0,4 10 0,-2 5 0,2-4 0,-5 1 0,1 5 0,-4 0 0,5-5 0,9-10 0,8-7 0,3-7 0,-6-4-8191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17:36:4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24575,'-4'0'0,"-2"9"0,-4 4 0,-1 3 0,-7-1 0,0 6 0,-7-1 0,1 6 0,0-2 0,5 4 0,0-2 0,4 2 0,-4-2 0,0 2 0,4-2-8191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17:36:4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24575,'0'4'0,"-5"7"0,-5 0 0,-2 4 0,-7-1 0,-10 6 0,0 4 0,10-2 0,21-4 0,20-6 0,10-5 0,9-3 0,2-3 0,7-1 0,5-1 0,-4 0 0,-10 0-8191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17:36:4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24575,'0'9'0,"0"8"0,0 5 0,0 8 0,0 7 0,0 8 0,0-1 0,0-2 0,5-9 0,1-1 0,0 3 0,-1-4-8191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17:08:0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24575,'0'4'0,"5"2"0,1 4 0,0 0-8191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4T16:31:0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24575,'0'4'0,"0"7"0,5 0 0,1 4 0,13-1 0,4 6 0,7 0 0,-3 5 0,0-2 0,-5 0 0,-2-3 0,-5-2 0,-4-3-8191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4T16:31:0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24575,'0'9'0,"-4"8"0,-2 9 0,0 5 0,1 2 0,-2 9 0,-1 5 0,-8 1 0,-1-4 0,-2-10 0,2-10-8191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4T16:31:2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24575,'0'9'0,"0"7"0,-5 11 0,-1 9 0,0 7 0,2 6 0,0-1 0,7-9 0,2-11-8191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4T16:31:2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24575,'-13'0'0,"0"0"0,10 0 0,12 0 0,3 9 0,9 8 0,1 5 0,1 8 0,-3 3 0,-1-3 0,6-8 0,3-7 0,-4-6-8191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4T16:31:2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24575,'-4'0'0,"-11"9"0,-3 13 0,-3 1 0,3 11 0,4 9 0,-1-3 0,4-9-8191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17:36:3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24575,'9'0'0,"8"0"0,5 0 0,-1 9 0,0 3 0,-3 8 0,4 10 0,-2 4 0,1-3 0,-4-3 0,5 3 0,3-4 0,-4-2 0,1-5 0,0-6 0,-3-5-8191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17:36:3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24575,'0'5'0,"-9"10"0,-3 7 0,-4 0 0,1 5 0,-2-1 0,3 3 0,-6-3 0,0 3 0,0 5 0,3 2 0,4-5-8191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17:36:3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24575,'4'0'0,"11"0"0,11 0 0,16 0 0,4 0 0,4 0 0,2 0 0,-7 4 0,-21 6 0,-23 11 0,-21 6 0,-16 7 0,-7-2 0,5-2 0,3-6 0,9-7-8191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3D5E1-EFBE-4824-A8EE-F840F2360E88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B10C6-7A1D-4F8B-A8DD-E3FCF8F0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3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Note that Step 4. states “Solve the resulting equation for 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th-italic"/>
              </a:rPr>
              <a:t>y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if possible.” It is not always possible to obtain 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th-italic"/>
              </a:rPr>
              <a:t>y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as an explicit function of 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th-italic"/>
              </a:rPr>
              <a:t>x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Neue Helvetica W01"/>
              </a:rPr>
              <a:t>.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Quite often we have to be satisfied with finding 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th-italic"/>
              </a:rPr>
              <a:t>y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as an implicit function of 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th-italic"/>
              </a:rPr>
              <a:t>x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in"/>
              </a:rPr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know this equation for y, we can show the derivative is proportional to y, and vice versa.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1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the definitions of the hyperbolic functions, we can find the formulas for the derivatives of the hyperbolic functions.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1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and recognize any patterns.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87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Compare and recognize any patterns.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3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1E36-21DB-4D0E-AA49-909043863EA3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90EA-4379-4B2B-AE3B-40EF46F2D045}" type="datetime1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2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1C77-BCED-421F-9F71-07E176229677}" type="datetime1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8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2B02-6870-4E12-8E72-EE4A3D74C986}" type="datetime1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D24-9BB0-4E1F-882A-80E44B58EDA6}" type="datetime1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9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17EA-3B55-4D87-B103-B72594913F84}" type="datetime1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4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EAE7-F380-4111-95F5-EE7823C59B30}" type="datetime1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2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3791-1173-4BDB-B959-31A7BA636AD3}" type="datetime1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E453-9C0C-4151-91B2-697A5FB0DE69}" type="datetime1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4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50AF-D403-4569-8B88-8D3AB2FBA666}" type="datetime1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5FF5-C9CF-483B-9DE9-A3A136707254}" type="datetime1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7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96401-247B-4BFF-ABF4-A25EDCA5348A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https://openstax.org/details/books/calculus-volume-1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3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9" Type="http://schemas.openxmlformats.org/officeDocument/2006/relationships/image" Target="../media/image421.png"/><Relationship Id="rId51" Type="http://schemas.openxmlformats.org/officeDocument/2006/relationships/image" Target="../media/image9.png"/><Relationship Id="rId3" Type="http://schemas.openxmlformats.org/officeDocument/2006/relationships/image" Target="../media/image3.png"/><Relationship Id="rId42" Type="http://schemas.openxmlformats.org/officeDocument/2006/relationships/customXml" Target="../ink/ink8.xml"/><Relationship Id="rId47" Type="http://schemas.openxmlformats.org/officeDocument/2006/relationships/image" Target="../media/image7.png"/><Relationship Id="rId50" Type="http://schemas.openxmlformats.org/officeDocument/2006/relationships/customXml" Target="../ink/ink12.xml"/><Relationship Id="rId55" Type="http://schemas.openxmlformats.org/officeDocument/2006/relationships/image" Target="../media/image11.png"/><Relationship Id="rId7" Type="http://schemas.openxmlformats.org/officeDocument/2006/relationships/image" Target="../media/image405.png"/><Relationship Id="rId38" Type="http://schemas.openxmlformats.org/officeDocument/2006/relationships/customXml" Target="../ink/ink6.xml"/><Relationship Id="rId46" Type="http://schemas.openxmlformats.org/officeDocument/2006/relationships/customXml" Target="../ink/ink10.xml"/><Relationship Id="rId2" Type="http://schemas.openxmlformats.org/officeDocument/2006/relationships/image" Target="../media/image2.png"/><Relationship Id="rId41" Type="http://schemas.openxmlformats.org/officeDocument/2006/relationships/image" Target="../media/image4.png"/><Relationship Id="rId54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37" Type="http://schemas.openxmlformats.org/officeDocument/2006/relationships/image" Target="../media/image420.png"/><Relationship Id="rId40" Type="http://schemas.openxmlformats.org/officeDocument/2006/relationships/customXml" Target="../ink/ink7.xml"/><Relationship Id="rId45" Type="http://schemas.openxmlformats.org/officeDocument/2006/relationships/image" Target="../media/image6.png"/><Relationship Id="rId53" Type="http://schemas.openxmlformats.org/officeDocument/2006/relationships/image" Target="../media/image10.png"/><Relationship Id="rId5" Type="http://schemas.openxmlformats.org/officeDocument/2006/relationships/image" Target="../media/image404.png"/><Relationship Id="rId36" Type="http://schemas.openxmlformats.org/officeDocument/2006/relationships/customXml" Target="../ink/ink5.xml"/><Relationship Id="rId49" Type="http://schemas.openxmlformats.org/officeDocument/2006/relationships/image" Target="../media/image8.png"/><Relationship Id="rId10" Type="http://schemas.openxmlformats.org/officeDocument/2006/relationships/customXml" Target="../ink/ink4.xml"/><Relationship Id="rId44" Type="http://schemas.openxmlformats.org/officeDocument/2006/relationships/customXml" Target="../ink/ink9.xml"/><Relationship Id="rId52" Type="http://schemas.openxmlformats.org/officeDocument/2006/relationships/customXml" Target="../ink/ink13.xml"/><Relationship Id="rId4" Type="http://schemas.openxmlformats.org/officeDocument/2006/relationships/customXml" Target="../ink/ink1.xml"/><Relationship Id="rId9" Type="http://schemas.openxmlformats.org/officeDocument/2006/relationships/image" Target="../media/image406.png"/><Relationship Id="rId35" Type="http://schemas.openxmlformats.org/officeDocument/2006/relationships/image" Target="../media/image419.png"/><Relationship Id="rId43" Type="http://schemas.openxmlformats.org/officeDocument/2006/relationships/image" Target="../media/image5.png"/><Relationship Id="rId48" Type="http://schemas.openxmlformats.org/officeDocument/2006/relationships/customXml" Target="../ink/ink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Chapter 6 </a:t>
            </a:r>
            <a:br>
              <a:rPr lang="en-US" dirty="0"/>
            </a:br>
            <a:r>
              <a:rPr lang="en-US" dirty="0"/>
              <a:t>applications of integration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D8AE1-1909-F99F-40FB-89A44B54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837823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CEAAE6-AA39-CA5A-DB20-94A166A4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E4A62-FBB2-B079-8A76-605279A76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66" y="1016133"/>
            <a:ext cx="9705918" cy="3084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306192-2BC6-FDE8-354E-0497D2BE5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580" y="2939790"/>
            <a:ext cx="2940529" cy="260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88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06C921-0335-718B-C46F-BF15C553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593DC-2A43-112D-7B13-3FF7BD747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71" y="591410"/>
            <a:ext cx="10016742" cy="21790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28F869-432E-AFB2-B0E5-44C7B6DD5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764" y="1762034"/>
            <a:ext cx="3300585" cy="2860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11DE71-31DE-9771-BFD0-42A597A6D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70" y="5095966"/>
            <a:ext cx="10016741" cy="12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01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FC6225-B04E-9880-4CBA-EE71CEE08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A6260-B68C-98AA-D326-79D13C2FF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767" y="935746"/>
            <a:ext cx="9908465" cy="376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29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A4316B-F1E2-97F8-D7F5-64CF2EB3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04F77A-CA0B-C699-203F-B2ECD7035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382" y="707147"/>
            <a:ext cx="9743235" cy="4175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1526FE-3BCB-89DB-9797-1C5525041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845" y="4882819"/>
            <a:ext cx="65055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55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B9A366-20DF-D1AA-2DC6-472D1303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20D43-5B4E-51B5-5FD6-FF0603DA2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17" y="1004886"/>
            <a:ext cx="10134165" cy="397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46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7C32AE-F213-1FA5-F9D8-49324F46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4496F-FDD0-AAA3-E315-6D9C9CC58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364876"/>
            <a:ext cx="10495632" cy="292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90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D634A6-7F7F-EE60-D0AF-40BE4053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BE64CB-6881-4732-A796-8D28729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430001"/>
            <a:ext cx="10688886" cy="229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88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D3D810-CA38-52EB-42C4-FFBF6256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6B07E-19DE-11E7-4AC0-AAF8AC433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95" y="487658"/>
            <a:ext cx="5657850" cy="523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48EEA2-BFBD-7D90-55AE-B75860739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159" y="1566087"/>
            <a:ext cx="9513371" cy="20967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D5A091-9F1D-E666-FF4A-CF9367B33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906" y="4217375"/>
            <a:ext cx="5129878" cy="101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98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FEA875-B99D-1A13-5576-CC4B45F5B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9BAF1-7939-C2DA-31A6-1629841B0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90" y="897760"/>
            <a:ext cx="10035219" cy="41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20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4637D8-A591-9151-C25B-E069675F0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94BCE-5596-5AD8-2340-6F59AFFC3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53" y="449972"/>
            <a:ext cx="9398094" cy="2592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9DD914-F6C0-8D44-94AC-F38DD48EE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762" y="3394713"/>
            <a:ext cx="2390123" cy="2059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D00922-6698-96FB-22A4-620E16FEB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553" y="3332796"/>
            <a:ext cx="1173480" cy="5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3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684" y="1638168"/>
            <a:ext cx="9144000" cy="3063240"/>
          </a:xfrm>
        </p:spPr>
        <p:txBody>
          <a:bodyPr>
            <a:normAutofit/>
          </a:bodyPr>
          <a:lstStyle/>
          <a:p>
            <a:r>
              <a:rPr lang="en-US" sz="7200" dirty="0"/>
              <a:t>Integrals, exponential functions, and Logarithms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6.7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E413D-3561-43AD-7841-6668991F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964437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3C4361-2159-2331-5FE7-333AFF8B9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A2024C-AA2E-1E73-F2E8-F2F65D45D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371131"/>
            <a:ext cx="10629326" cy="298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44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227851-2D63-79FD-E43E-12C2B135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22AAE-B726-8FDC-8A44-03BE65ADB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71" y="418984"/>
            <a:ext cx="10198176" cy="21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29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684" y="1638168"/>
            <a:ext cx="9144000" cy="3063240"/>
          </a:xfrm>
        </p:spPr>
        <p:txBody>
          <a:bodyPr>
            <a:normAutofit/>
          </a:bodyPr>
          <a:lstStyle/>
          <a:p>
            <a:r>
              <a:rPr lang="en-US" sz="7200" dirty="0"/>
              <a:t>Exponential growth and decay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6.8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E413D-3561-43AD-7841-6668991F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3619639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F11C4C-0E8C-9D9D-E674-442D0355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FEDD7-3B44-E99F-4E35-E0BFF82D3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78" y="720541"/>
            <a:ext cx="8104403" cy="1936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F1705D-F75E-8E64-BE78-2386464DD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78" y="2840678"/>
            <a:ext cx="91154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95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7971F4-9AF2-F88D-BC4E-D9F542C4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33E8D-532B-10F8-1772-01A0C1F56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83" y="781050"/>
            <a:ext cx="10115634" cy="2647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0DFC5A-13FA-4B91-7184-06330F402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419" y="4092058"/>
            <a:ext cx="2927101" cy="8384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6331A3-8039-4C8D-196F-6C7294E43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88" y="3426057"/>
            <a:ext cx="2433638" cy="240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78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B3DAC2-3778-9D38-AF5A-67F1C0DF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E7F726-5560-CBC1-D0A7-E45130D3C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292177"/>
            <a:ext cx="10049908" cy="243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14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75180F-4B31-BC00-926B-7E39DE61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EF5C1-9E81-9F46-268E-C46468AB4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303824"/>
            <a:ext cx="10068958" cy="271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57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B714B0-2FD0-C611-0660-0EF4129C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AC960-5FE5-9005-1956-C6D38583B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66" y="921745"/>
            <a:ext cx="9626068" cy="2507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D0C00D-45C9-D141-9093-A97F3A144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685" y="3785009"/>
            <a:ext cx="2943225" cy="22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80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052B0C-FC52-F2C3-2441-B6E2D10B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A54F4-D184-2129-0E46-61C04229A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86" y="369293"/>
            <a:ext cx="9867384" cy="24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28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20B753-B473-4898-51DB-047F3E99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249E8-159D-E450-D30E-2586FF432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836" y="924038"/>
            <a:ext cx="9320328" cy="2343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49B1BF-0750-63E4-C44E-C6F4DEBDF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50" y="3865481"/>
            <a:ext cx="3410531" cy="9465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F69950-8C60-1BF6-7AB1-8647B2488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675" y="3429000"/>
            <a:ext cx="2066925" cy="22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2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8FC188-5282-784B-C21C-C4E6A24FC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9E7DE-9B23-1AC2-3B81-64F697CBA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634" y="1053128"/>
            <a:ext cx="8981011" cy="2226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0988AC-68D3-6DB3-E806-FF0C94155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739" y="3279999"/>
            <a:ext cx="6400800" cy="28956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6F38ABE-B445-C37F-350C-C9C034CC0143}"/>
              </a:ext>
            </a:extLst>
          </p:cNvPr>
          <p:cNvGrpSpPr/>
          <p:nvPr/>
        </p:nvGrpSpPr>
        <p:grpSpPr>
          <a:xfrm>
            <a:off x="4504875" y="5467035"/>
            <a:ext cx="74160" cy="242640"/>
            <a:chOff x="4504875" y="5467035"/>
            <a:chExt cx="7416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C170FB-177F-34A6-29E3-EC2ED62AE9E3}"/>
                    </a:ext>
                  </a:extLst>
                </p14:cNvPr>
                <p14:cNvContentPartPr/>
                <p14:nvPr/>
              </p14:nvContentPartPr>
              <p14:xfrm>
                <a:off x="4533315" y="5467035"/>
                <a:ext cx="9360" cy="111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C170FB-177F-34A6-29E3-EC2ED62AE9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24675" y="5458035"/>
                  <a:ext cx="27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462FB9A-C447-D17D-A6C3-D3FC4C1B3F9E}"/>
                    </a:ext>
                  </a:extLst>
                </p14:cNvPr>
                <p14:cNvContentPartPr/>
                <p14:nvPr/>
              </p14:nvContentPartPr>
              <p14:xfrm>
                <a:off x="4504875" y="5600235"/>
                <a:ext cx="74160" cy="79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462FB9A-C447-D17D-A6C3-D3FC4C1B3F9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95875" y="5591595"/>
                  <a:ext cx="91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AD8FDA3-3F2F-1C81-E046-9E984C83A43B}"/>
                    </a:ext>
                  </a:extLst>
                </p14:cNvPr>
                <p14:cNvContentPartPr/>
                <p14:nvPr/>
              </p14:nvContentPartPr>
              <p14:xfrm>
                <a:off x="4523955" y="5581515"/>
                <a:ext cx="38520" cy="128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AD8FDA3-3F2F-1C81-E046-9E984C83A43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15315" y="5572515"/>
                  <a:ext cx="5616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F335867-9BA7-0706-9351-F81D9C79843A}"/>
              </a:ext>
            </a:extLst>
          </p:cNvPr>
          <p:cNvGrpSpPr/>
          <p:nvPr/>
        </p:nvGrpSpPr>
        <p:grpSpPr>
          <a:xfrm>
            <a:off x="6866115" y="5485755"/>
            <a:ext cx="73440" cy="254160"/>
            <a:chOff x="6866115" y="5485755"/>
            <a:chExt cx="7344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25F8DB0-CFD5-BE4D-2DE8-2D225A475A2C}"/>
                    </a:ext>
                  </a:extLst>
                </p14:cNvPr>
                <p14:cNvContentPartPr/>
                <p14:nvPr/>
              </p14:nvContentPartPr>
              <p14:xfrm>
                <a:off x="6896355" y="5485755"/>
                <a:ext cx="9360" cy="106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25F8DB0-CFD5-BE4D-2DE8-2D225A475A2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87355" y="5477115"/>
                  <a:ext cx="27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20064BA-F858-1591-9F58-97E7B39C0AC9}"/>
                    </a:ext>
                  </a:extLst>
                </p14:cNvPr>
                <p14:cNvContentPartPr/>
                <p14:nvPr/>
              </p14:nvContentPartPr>
              <p14:xfrm>
                <a:off x="6866115" y="5666835"/>
                <a:ext cx="73440" cy="67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20064BA-F858-1591-9F58-97E7B39C0AC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57115" y="5657835"/>
                  <a:ext cx="91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DEA36B7-A165-280D-9FD2-75B898767EA7}"/>
                    </a:ext>
                  </a:extLst>
                </p14:cNvPr>
                <p14:cNvContentPartPr/>
                <p14:nvPr/>
              </p14:nvContentPartPr>
              <p14:xfrm>
                <a:off x="6891675" y="5666835"/>
                <a:ext cx="42480" cy="73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DEA36B7-A165-280D-9FD2-75B898767E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83035" y="5657835"/>
                  <a:ext cx="6012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A640FCB-93AE-42FC-A5F2-B7478A529C4B}"/>
              </a:ext>
            </a:extLst>
          </p:cNvPr>
          <p:cNvGrpSpPr/>
          <p:nvPr/>
        </p:nvGrpSpPr>
        <p:grpSpPr>
          <a:xfrm>
            <a:off x="4104555" y="6057795"/>
            <a:ext cx="476640" cy="136800"/>
            <a:chOff x="4104555" y="6057795"/>
            <a:chExt cx="476640" cy="13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A317D9E-853A-1058-A99B-1ADA67C9F5AE}"/>
                    </a:ext>
                  </a:extLst>
                </p14:cNvPr>
                <p14:cNvContentPartPr/>
                <p14:nvPr/>
              </p14:nvContentPartPr>
              <p14:xfrm>
                <a:off x="4104555" y="6076515"/>
                <a:ext cx="115200" cy="104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A317D9E-853A-1058-A99B-1ADA67C9F5A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95915" y="6067875"/>
                  <a:ext cx="132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794A478-B349-B036-3828-C1494B5BFC65}"/>
                    </a:ext>
                  </a:extLst>
                </p14:cNvPr>
                <p14:cNvContentPartPr/>
                <p14:nvPr/>
              </p14:nvContentPartPr>
              <p14:xfrm>
                <a:off x="4147035" y="6085875"/>
                <a:ext cx="62640" cy="108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794A478-B349-B036-3828-C1494B5BFC6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38395" y="6076875"/>
                  <a:ext cx="80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9AB7470-17D3-CDA2-A56C-BF6EE3370DFE}"/>
                    </a:ext>
                  </a:extLst>
                </p14:cNvPr>
                <p14:cNvContentPartPr/>
                <p14:nvPr/>
              </p14:nvContentPartPr>
              <p14:xfrm>
                <a:off x="4333515" y="6076515"/>
                <a:ext cx="110160" cy="72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9AB7470-17D3-CDA2-A56C-BF6EE3370DF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24875" y="6067875"/>
                  <a:ext cx="127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F7E2474-BDF1-B919-D04E-D162A654E281}"/>
                    </a:ext>
                  </a:extLst>
                </p14:cNvPr>
                <p14:cNvContentPartPr/>
                <p14:nvPr/>
              </p14:nvContentPartPr>
              <p14:xfrm>
                <a:off x="4580835" y="6057795"/>
                <a:ext cx="360" cy="100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F7E2474-BDF1-B919-D04E-D162A654E28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72195" y="6048795"/>
                  <a:ext cx="1800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D6E4B1D-3902-215D-EDC1-55ED2F8646DC}"/>
              </a:ext>
            </a:extLst>
          </p:cNvPr>
          <p:cNvGrpSpPr/>
          <p:nvPr/>
        </p:nvGrpSpPr>
        <p:grpSpPr>
          <a:xfrm>
            <a:off x="7219275" y="5990835"/>
            <a:ext cx="455760" cy="164880"/>
            <a:chOff x="7219275" y="5990835"/>
            <a:chExt cx="455760" cy="16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61508CE-3F28-DF9A-64C9-454C5231853E}"/>
                    </a:ext>
                  </a:extLst>
                </p14:cNvPr>
                <p14:cNvContentPartPr/>
                <p14:nvPr/>
              </p14:nvContentPartPr>
              <p14:xfrm>
                <a:off x="7219275" y="6038355"/>
                <a:ext cx="125640" cy="117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61508CE-3F28-DF9A-64C9-454C5231853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10635" y="6029355"/>
                  <a:ext cx="143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0691BD5-4B57-74F7-9C16-09A7CB5BF8C3}"/>
                    </a:ext>
                  </a:extLst>
                </p14:cNvPr>
                <p14:cNvContentPartPr/>
                <p14:nvPr/>
              </p14:nvContentPartPr>
              <p14:xfrm>
                <a:off x="7235835" y="6038355"/>
                <a:ext cx="88920" cy="110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0691BD5-4B57-74F7-9C16-09A7CB5BF8C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26835" y="6029355"/>
                  <a:ext cx="106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750048D-AC66-D64A-27EA-627C054A406B}"/>
                    </a:ext>
                  </a:extLst>
                </p14:cNvPr>
                <p14:cNvContentPartPr/>
                <p14:nvPr/>
              </p14:nvContentPartPr>
              <p14:xfrm>
                <a:off x="7442115" y="6019275"/>
                <a:ext cx="121680" cy="594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750048D-AC66-D64A-27EA-627C054A406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33115" y="6010635"/>
                  <a:ext cx="139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B78506F-B026-E715-F9DA-2A47EE514144}"/>
                    </a:ext>
                  </a:extLst>
                </p14:cNvPr>
                <p14:cNvContentPartPr/>
                <p14:nvPr/>
              </p14:nvContentPartPr>
              <p14:xfrm>
                <a:off x="7667115" y="5990835"/>
                <a:ext cx="7920" cy="136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B78506F-B026-E715-F9DA-2A47EE51414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58115" y="5981835"/>
                  <a:ext cx="25560" cy="15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20891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412ED9-553D-477B-A631-7BC52FBF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C5CA6-E0CC-89C4-B6EF-DD8BE789D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186" y="666190"/>
            <a:ext cx="9835627" cy="2642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2467DE-7EC2-DA5A-7478-A4B9387BC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558" y="3679283"/>
            <a:ext cx="2508157" cy="227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52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EDC099-EB16-C615-516F-EBC274058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1434F-E6D5-8B6F-26B7-839F0C261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36525"/>
            <a:ext cx="9713434" cy="37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2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3F582F-901E-CAA9-BA74-2B843CC52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0D87AA-0054-2EAC-BB7D-304274737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82" y="567655"/>
            <a:ext cx="2972086" cy="5119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AF87DE-6602-896C-D1B4-0B7E851A111D}"/>
              </a:ext>
            </a:extLst>
          </p:cNvPr>
          <p:cNvSpPr txBox="1"/>
          <p:nvPr/>
        </p:nvSpPr>
        <p:spPr>
          <a:xfrm>
            <a:off x="1322793" y="1481897"/>
            <a:ext cx="9182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Newton’s law of cooling says that an object cools at a rate proportional to the difference between the temperature of the object and the temperature of the surroundings.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FD8C07-5AAF-05AD-1FBC-8C75A3793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120" y="2421966"/>
            <a:ext cx="2659771" cy="7717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4BD2E5-28BB-1943-FCDB-5C448D2FF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793" y="2204605"/>
            <a:ext cx="9182175" cy="4597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4C539A-F6D3-1001-0020-455562BF1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793" y="3243706"/>
            <a:ext cx="7874370" cy="949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81AD03-6832-57DF-2ABA-D25288DC07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6626" y="4269592"/>
            <a:ext cx="1594199" cy="6073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9CFCE9-375A-DD6B-072A-D7CC8328A9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6579" y="5004627"/>
            <a:ext cx="3824049" cy="9499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96FD5B-B4AE-7224-94F8-C3D9E410BA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7942" y="5437506"/>
            <a:ext cx="4037867" cy="5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16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A09BC-E088-59D7-17F1-A949373D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F4196-5969-8247-A51E-5DFF8FF09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63" y="240230"/>
            <a:ext cx="9671530" cy="20751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34" name="Ink 633">
                <a:extLst>
                  <a:ext uri="{FF2B5EF4-FFF2-40B4-BE49-F238E27FC236}">
                    <a16:creationId xmlns:a16="http://schemas.microsoft.com/office/drawing/2014/main" id="{CFE70698-E159-EE6E-4107-B4170EC57758}"/>
                  </a:ext>
                </a:extLst>
              </p14:cNvPr>
              <p14:cNvContentPartPr/>
              <p14:nvPr/>
            </p14:nvContentPartPr>
            <p14:xfrm>
              <a:off x="3914115" y="6867180"/>
              <a:ext cx="6480" cy="11520"/>
            </p14:xfrm>
          </p:contentPart>
        </mc:Choice>
        <mc:Fallback>
          <p:pic>
            <p:nvPicPr>
              <p:cNvPr id="634" name="Ink 633">
                <a:extLst>
                  <a:ext uri="{FF2B5EF4-FFF2-40B4-BE49-F238E27FC236}">
                    <a16:creationId xmlns:a16="http://schemas.microsoft.com/office/drawing/2014/main" id="{CFE70698-E159-EE6E-4107-B4170EC577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5115" y="6858540"/>
                <a:ext cx="24120" cy="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7292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684" y="1638168"/>
            <a:ext cx="9273805" cy="3063240"/>
          </a:xfrm>
        </p:spPr>
        <p:txBody>
          <a:bodyPr>
            <a:normAutofit/>
          </a:bodyPr>
          <a:lstStyle/>
          <a:p>
            <a:r>
              <a:rPr lang="en-US" sz="7200" dirty="0"/>
              <a:t>Calculus of the </a:t>
            </a:r>
            <a:br>
              <a:rPr lang="en-US" sz="7200" dirty="0"/>
            </a:br>
            <a:r>
              <a:rPr lang="en-US" sz="7200" dirty="0"/>
              <a:t>hyperbolic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6.9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E413D-3561-43AD-7841-6668991F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2731475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86BDBF-CE49-0490-7D32-FC5DAA59A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E2DD0-4902-108F-6400-6DA7DD064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065" y="348178"/>
            <a:ext cx="5808304" cy="2941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D40DFC-C70F-1233-6180-90F6146FE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49" y="187051"/>
            <a:ext cx="2266950" cy="396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09B4A5-7C29-3881-A438-3832F47D1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28" y="1096689"/>
            <a:ext cx="2257425" cy="714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909ECF-AEFA-D786-51A3-842C23ED5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851" y="2204056"/>
            <a:ext cx="1895475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C695D4-B41B-A111-C918-2D6302F3C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851" y="3429000"/>
            <a:ext cx="2895600" cy="781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1A5C82-7223-0666-03DF-0B3F503C95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2806" y="3568701"/>
            <a:ext cx="2914261" cy="250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27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8312F0-B14D-1307-F06B-B92243736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4F88B7-ADA4-9333-94B6-65A5E0700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537" y="658081"/>
            <a:ext cx="5422392" cy="247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F1D1FD-0B75-B3D4-E11D-0CA958A6C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37" y="332169"/>
            <a:ext cx="2886075" cy="619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D1E5BA-C812-97EA-1072-7C5C23D19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37" y="1051823"/>
            <a:ext cx="1876425" cy="523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9342CF-F20F-F462-0287-CD5E674BF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924" y="1483891"/>
            <a:ext cx="2962275" cy="695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B3F01C-B36F-056A-B2A5-7B996E69E8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637" y="2311763"/>
            <a:ext cx="1971675" cy="400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0A7C47-F2AD-1D23-3CC3-2D6E86218B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924" y="2806088"/>
            <a:ext cx="2733675" cy="647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0CC258-5628-A6CD-B809-084E1E317E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637" y="3531538"/>
            <a:ext cx="2038350" cy="466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C48F91-2DCA-BCC7-E684-E6427AD0FB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399" y="4078767"/>
            <a:ext cx="2743200" cy="6286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350C59-6581-6E21-F27E-A02AD92562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1818" y="3429000"/>
            <a:ext cx="2655065" cy="24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54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CFC1F0-785C-08DC-F1CF-F4CF2CA8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D6E0DF-D5EC-8BBC-B2B0-89BD539CA0BD}"/>
              </a:ext>
            </a:extLst>
          </p:cNvPr>
          <p:cNvSpPr txBox="1"/>
          <p:nvPr/>
        </p:nvSpPr>
        <p:spPr>
          <a:xfrm>
            <a:off x="790575" y="485776"/>
            <a:ext cx="10096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Neue Helvetica W01"/>
              </a:rPr>
              <a:t>Applications</a:t>
            </a:r>
          </a:p>
          <a:p>
            <a:pPr algn="l"/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One physical application of hyperbolic functions involves hanging cables. If a cable of uniform density is suspended between two supports without any load other than its own weight, the cable forms a curve called a </a:t>
            </a:r>
            <a:r>
              <a:rPr lang="en-US" b="1" i="0" dirty="0">
                <a:solidFill>
                  <a:srgbClr val="424242"/>
                </a:solidFill>
                <a:effectLst/>
                <a:latin typeface="Neue Helvetica W01"/>
              </a:rPr>
              <a:t>catenary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. High-voltage power lines, chains hanging between two posts, and strands of a spider’s web all form catenaries. The following figure shows chains hanging from a row of posts.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AFDA23-2C4E-7FC7-F16A-32E3CDB58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287" y="2240102"/>
            <a:ext cx="5679701" cy="34550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99795A-BC97-9E76-FDCF-B53630182997}"/>
                  </a:ext>
                </a:extLst>
              </p:cNvPr>
              <p:cNvSpPr txBox="1"/>
              <p:nvPr/>
            </p:nvSpPr>
            <p:spPr>
              <a:xfrm>
                <a:off x="8541127" y="2553359"/>
                <a:ext cx="19953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99795A-BC97-9E76-FDCF-B53630182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127" y="2553359"/>
                <a:ext cx="1995353" cy="276999"/>
              </a:xfrm>
              <a:prstGeom prst="rect">
                <a:avLst/>
              </a:prstGeom>
              <a:blipFill>
                <a:blip r:embed="rId3"/>
                <a:stretch>
                  <a:fillRect l="-2752" r="-3976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780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E24D0-0C58-09E2-1AD0-63510B1E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E375FA-326A-A3F4-B81F-4BC494E5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474" y="1759879"/>
            <a:ext cx="5598042" cy="22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54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02A5D0-3334-90AF-AA7F-603598E92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1AAE43-F123-41AF-12D8-F992AAB1E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44" y="662962"/>
            <a:ext cx="1682445" cy="523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61F02C-3648-BD18-3571-BD4C13A23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489" y="650569"/>
            <a:ext cx="3552825" cy="552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366819-DBD7-902D-A1AA-0CA431D0F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44" y="1451731"/>
            <a:ext cx="10951902" cy="395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A0699D-A8F3-E7BA-D3D9-06DC4E61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40F38-6626-7C09-5F9C-52B786010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26" y="852599"/>
            <a:ext cx="9927348" cy="4764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B13832-591D-DFBB-9F60-75A34E065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282" y="3448144"/>
            <a:ext cx="2669175" cy="290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4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BC5E6D-8A87-0DF8-98B5-864BD075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D9E77-B2B1-F5FD-A7EA-226748FDF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5" y="401489"/>
            <a:ext cx="10480960" cy="283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64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E07A7E-AE68-1447-DFE9-CD298D6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FFCB13-7C71-1C2A-EA86-48B86960F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991" y="653505"/>
            <a:ext cx="4400245" cy="5635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86EA51-F1A4-2524-41EE-FCB786EB4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11436"/>
            <a:ext cx="4574009" cy="56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30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41A5B1-6EAC-B1EB-C3C1-2BE28710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DA447D-D9D9-B74D-11AB-A7ABE348C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99" y="2116137"/>
            <a:ext cx="9149521" cy="2608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3E2DAD-6FD8-415C-F70F-9A3B431FD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128" y="1038129"/>
            <a:ext cx="40290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21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4388BD-C19A-8DAA-FC69-E94E79A7E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3EA65-5306-2CE7-872D-9158B3AF0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69" y="380003"/>
            <a:ext cx="10535698" cy="324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9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A93B6F-86D1-EBDA-757A-838152C9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9F16E-9457-28F6-752D-3F499353F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57" y="670959"/>
            <a:ext cx="3800475" cy="476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E4C143-1DC1-320A-0575-32CC3A820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924" y="1443244"/>
            <a:ext cx="6418854" cy="461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613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E0D89D-3536-787D-948F-6969217DD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0871D-7E61-4A15-E1FF-403E23081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0" y="758729"/>
            <a:ext cx="9538083" cy="444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381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0EE69F-91D8-466C-45B8-5D1A7A64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1F93CF-08B6-C85E-39E9-2A2111212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72" y="1536221"/>
            <a:ext cx="10379455" cy="44128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F557FB-39D0-1B04-4944-565427BFC18D}"/>
              </a:ext>
            </a:extLst>
          </p:cNvPr>
          <p:cNvSpPr txBox="1"/>
          <p:nvPr/>
        </p:nvSpPr>
        <p:spPr>
          <a:xfrm>
            <a:off x="670235" y="647282"/>
            <a:ext cx="762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Neue Helvetica W01"/>
              </a:rPr>
              <a:t>Derivatives of the Inverse Hyperbolic Functions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24953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57CE17-44E1-1A97-6020-8ECE87DFF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82F6C-4A8B-D189-5F69-99A0425F2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73" y="427185"/>
            <a:ext cx="10538727" cy="291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601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33B5E4-B200-262F-1F92-340D7587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7605A-A09C-3D09-A921-6BDD3C6F9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296" y="500328"/>
            <a:ext cx="4480070" cy="5771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6070A0-8F8A-42EE-7E2C-DA0D46162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636" y="500328"/>
            <a:ext cx="4620184" cy="574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469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7FFD0D-8DBC-6035-3FA6-5A0D9045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BB559-067E-C0AC-16D8-8E23E1429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83" y="2061137"/>
            <a:ext cx="10023608" cy="2531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D4DED5-B6AB-1FF3-2F10-7FFFF3578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768466"/>
            <a:ext cx="49053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35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BBDA4E-A160-3522-67D3-1A3C1D14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A9313-196F-0F94-6C1A-DB4117285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13" y="514924"/>
            <a:ext cx="9905197" cy="262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424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0CF82-327C-F4F9-4915-239C6C2B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068D6-4AA3-757E-6342-FD3719B30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20" y="267475"/>
            <a:ext cx="10075107" cy="32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F691D0-9247-E25B-525C-0A3EBD57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99F46-447A-1E73-6528-867D28151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90" y="931385"/>
            <a:ext cx="9772019" cy="391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6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32471C-44D9-F57C-53E5-4B15CC699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731FF-1474-9A26-9627-3B1EFE03B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43" y="475561"/>
            <a:ext cx="9844145" cy="21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4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875571-CBBF-DF6E-2909-3F0ABECCD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304C7-6B79-9736-FEC7-A9A475A80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75" y="606157"/>
            <a:ext cx="10112050" cy="34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2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97F50D-52CF-A33E-B567-3DFFF1EC9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B5B381-8B7B-2581-00A1-003A6D52F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24" y="445265"/>
            <a:ext cx="10136839" cy="279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4531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13457</TotalTime>
  <Words>800</Words>
  <Application>Microsoft Office PowerPoint</Application>
  <PresentationFormat>Widescreen</PresentationFormat>
  <Paragraphs>72</Paragraphs>
  <Slides>50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Cambria Math</vt:lpstr>
      <vt:lpstr>MathJax_Main</vt:lpstr>
      <vt:lpstr>MathJax_Math-italic</vt:lpstr>
      <vt:lpstr>Neue Helvetica W01</vt:lpstr>
      <vt:lpstr>The Hand Bold</vt:lpstr>
      <vt:lpstr>The Serif Hand Black</vt:lpstr>
      <vt:lpstr>SketchyVTI</vt:lpstr>
      <vt:lpstr>Chapter 6  applications of integration</vt:lpstr>
      <vt:lpstr>Integrals, exponential functions, and Logarithms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Exponential growth and decay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Calculus of the  hyperbolic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derivatives</dc:title>
  <dc:creator>Susan Aydelotte</dc:creator>
  <cp:lastModifiedBy>Susan Aydelotte</cp:lastModifiedBy>
  <cp:revision>79</cp:revision>
  <dcterms:created xsi:type="dcterms:W3CDTF">2023-02-06T15:40:48Z</dcterms:created>
  <dcterms:modified xsi:type="dcterms:W3CDTF">2023-04-25T17:36:57Z</dcterms:modified>
</cp:coreProperties>
</file>