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65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287" r:id="rId16"/>
    <p:sldId id="300" r:id="rId17"/>
    <p:sldId id="301" r:id="rId18"/>
    <p:sldId id="302" r:id="rId19"/>
    <p:sldId id="308" r:id="rId20"/>
    <p:sldId id="303" r:id="rId21"/>
    <p:sldId id="304" r:id="rId22"/>
    <p:sldId id="305" r:id="rId23"/>
    <p:sldId id="306" r:id="rId24"/>
    <p:sldId id="31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6" autoAdjust="0"/>
    <p:restoredTop sz="96224" autoAdjust="0"/>
  </p:normalViewPr>
  <p:slideViewPr>
    <p:cSldViewPr snapToGrid="0">
      <p:cViewPr>
        <p:scale>
          <a:sx n="100" d="100"/>
          <a:sy n="100" d="100"/>
        </p:scale>
        <p:origin x="438" y="210"/>
      </p:cViewPr>
      <p:guideLst/>
    </p:cSldViewPr>
  </p:slideViewPr>
  <p:outlineViewPr>
    <p:cViewPr>
      <p:scale>
        <a:sx n="33" d="100"/>
        <a:sy n="33" d="100"/>
      </p:scale>
      <p:origin x="0" y="-10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4T16:58:03.1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3D5E1-EFBE-4824-A8EE-F840F2360E8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B10C6-7A1D-4F8B-A8DD-E3FCF8F0D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3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1E36-21DB-4D0E-AA49-909043863EA3}" type="datetime1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0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90EA-4379-4B2B-AE3B-40EF46F2D045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2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1C77-BCED-421F-9F71-07E176229677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2B02-6870-4E12-8E72-EE4A3D74C986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5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CD24-9BB0-4E1F-882A-80E44B58EDA6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17EA-3B55-4D87-B103-B72594913F84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4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EAE7-F380-4111-95F5-EE7823C59B30}" type="datetime1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02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3791-1173-4BDB-B959-31A7BA636AD3}" type="datetime1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E453-9C0C-4151-91B2-697A5FB0DE69}" type="datetime1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4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550AF-D403-4569-8B88-8D3AB2FBA666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3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E5FF5-C9CF-483B-9DE9-A3A136707254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96401-247B-4BFF-ABF4-A25EDCA5348A}" type="datetime1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https://openstax.org/details/books/calculus-volume-1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3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162" Type="http://schemas.openxmlformats.org/officeDocument/2006/relationships/image" Target="../media/image226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smos.com/calculator/pjxjvdbt7i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Chapter 4 </a:t>
            </a:r>
            <a:br>
              <a:rPr lang="en-US" dirty="0"/>
            </a:br>
            <a:r>
              <a:rPr lang="en-US" dirty="0"/>
              <a:t>applications of derivatives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D8AE1-1909-F99F-40FB-89A44B541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he Hand Bold"/>
                <a:ea typeface="+mn-ea"/>
                <a:cs typeface="+mn-cs"/>
              </a:rPr>
              <a:t>https://openstax.org/details/books/calculus-volume-1</a:t>
            </a:r>
          </a:p>
        </p:txBody>
      </p:sp>
    </p:spTree>
    <p:extLst>
      <p:ext uri="{BB962C8B-B14F-4D97-AF65-F5344CB8AC3E}">
        <p14:creationId xmlns:p14="http://schemas.microsoft.com/office/powerpoint/2010/main" val="1837823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C57089-72FB-C24C-10A8-B8CA0491E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066189-E749-8DCF-6262-F3C874A13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78" y="388309"/>
            <a:ext cx="10940676" cy="230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704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951304-1BDC-02BD-693F-8EFEE514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0CA508-A607-2E84-2D76-05F989BA3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35" y="347219"/>
            <a:ext cx="11513008" cy="232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446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3C18FD-44A1-EDCD-2C0C-F592D0055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A78C64-EB61-1BE3-2E96-44316901B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780" y="400381"/>
            <a:ext cx="11036485" cy="221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92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8DA337-8CDC-5783-1A54-7D728552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3AB128-CDE8-9D39-65B1-7E55F584A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07" y="1423211"/>
            <a:ext cx="11156715" cy="36804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7275C3-55A0-F648-B227-A983DC1AF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07" y="529412"/>
            <a:ext cx="4684873" cy="64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608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93A154-1445-D4E3-50A3-12CA7E071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ABD99B-520F-3E1B-3992-63A992403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10" y="281576"/>
            <a:ext cx="10567132" cy="303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75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175" y="1638168"/>
            <a:ext cx="9144000" cy="3063240"/>
          </a:xfrm>
        </p:spPr>
        <p:txBody>
          <a:bodyPr>
            <a:normAutofit/>
          </a:bodyPr>
          <a:lstStyle/>
          <a:p>
            <a:r>
              <a:rPr lang="en-US" dirty="0"/>
              <a:t>Newton’s Method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085AC-03CE-A3CB-1405-19BD6CFA6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98853" y="5167056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Section 4.9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2E5C6-7B29-A59B-36E9-37032B88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</p:spTree>
    <p:extLst>
      <p:ext uri="{BB962C8B-B14F-4D97-AF65-F5344CB8AC3E}">
        <p14:creationId xmlns:p14="http://schemas.microsoft.com/office/powerpoint/2010/main" val="1369019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D4F4A4-B7C9-F4CC-789E-7A495A37F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7F69D6-31AD-6DDE-CB5E-D0739CB98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5114" y="0"/>
            <a:ext cx="8635911" cy="64026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D32E60-2F1E-84FF-DFC4-D910541098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170" y="516124"/>
            <a:ext cx="309562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625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9C2A94C-2CF3-93B8-FDCB-BF8D7D0A3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97FAA2-4139-A61E-F9EA-AB631CAA4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930" y="1502996"/>
            <a:ext cx="10220140" cy="385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58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A897DA-F775-E4DF-3C73-868AE02E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E7DA5C-E593-4F7D-2EF5-E01480B30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594" y="2090309"/>
            <a:ext cx="9880811" cy="26773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058A17-B7B2-5A93-6226-32B124C9906C}"/>
              </a:ext>
            </a:extLst>
          </p:cNvPr>
          <p:cNvSpPr txBox="1"/>
          <p:nvPr/>
        </p:nvSpPr>
        <p:spPr>
          <a:xfrm>
            <a:off x="1387011" y="5383658"/>
            <a:ext cx="56798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This is an example of an </a:t>
            </a:r>
            <a:r>
              <a:rPr lang="en-US" sz="4400" b="1" dirty="0"/>
              <a:t>iterative</a:t>
            </a:r>
            <a:r>
              <a:rPr lang="en-US" sz="4400" dirty="0"/>
              <a:t> </a:t>
            </a:r>
            <a:r>
              <a:rPr lang="en-US" sz="4400" b="1" dirty="0"/>
              <a:t>process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7092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E295D24-1585-F1B8-11C7-4E90D49D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D1AF73-1791-88DD-7FB1-D8BA5306F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72" y="220251"/>
            <a:ext cx="9482832" cy="20209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6A9EFD-045E-8DD5-F549-5B2C79E8EC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2533" y="220251"/>
            <a:ext cx="3320426" cy="273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13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684" y="1638168"/>
            <a:ext cx="9144000" cy="3063240"/>
          </a:xfrm>
        </p:spPr>
        <p:txBody>
          <a:bodyPr>
            <a:normAutofit/>
          </a:bodyPr>
          <a:lstStyle/>
          <a:p>
            <a:r>
              <a:rPr lang="en-US" dirty="0" err="1"/>
              <a:t>L’Hôpital’s</a:t>
            </a:r>
            <a:r>
              <a:rPr lang="en-US" dirty="0"/>
              <a:t> Rule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085AC-03CE-A3CB-1405-19BD6CFA6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98853" y="5167056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Section 4.8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E413D-3561-43AD-7841-6668991F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</p:spTree>
    <p:extLst>
      <p:ext uri="{BB962C8B-B14F-4D97-AF65-F5344CB8AC3E}">
        <p14:creationId xmlns:p14="http://schemas.microsoft.com/office/powerpoint/2010/main" val="1964437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7F7F98-00E5-6D20-9428-200573CA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C9919C-A754-9B73-0EC0-CF1D0C2CF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979" y="376344"/>
            <a:ext cx="10613739" cy="254438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E4F10D99-0895-C289-2A81-B2E8D051BC19}"/>
                  </a:ext>
                </a:extLst>
              </p14:cNvPr>
              <p14:cNvContentPartPr/>
              <p14:nvPr/>
            </p14:nvContentPartPr>
            <p14:xfrm>
              <a:off x="2056680" y="7337340"/>
              <a:ext cx="360" cy="360"/>
            </p14:xfrm>
          </p:contentPart>
        </mc:Choice>
        <mc:Fallback xmlns=""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E4F10D99-0895-C289-2A81-B2E8D051BC19}"/>
                  </a:ext>
                </a:extLst>
              </p:cNvPr>
              <p:cNvPicPr/>
              <p:nvPr/>
            </p:nvPicPr>
            <p:blipFill>
              <a:blip r:embed="rId162"/>
              <a:stretch>
                <a:fillRect/>
              </a:stretch>
            </p:blipFill>
            <p:spPr>
              <a:xfrm>
                <a:off x="2047680" y="732870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488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B87012-66E0-57D5-079B-9DCAC03EE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9314C5-A9BB-FD75-4651-2761D6742327}"/>
              </a:ext>
            </a:extLst>
          </p:cNvPr>
          <p:cNvSpPr txBox="1"/>
          <p:nvPr/>
        </p:nvSpPr>
        <p:spPr>
          <a:xfrm>
            <a:off x="2147298" y="2712378"/>
            <a:ext cx="68219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hlinkClick r:id="rId2"/>
              </a:rPr>
              <a:t>https://www.desmos.com/calculator/pjxjvdbt7i</a:t>
            </a:r>
            <a:endParaRPr lang="en-US" sz="4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D7356-668D-42E5-DE60-930416A0D5B9}"/>
              </a:ext>
            </a:extLst>
          </p:cNvPr>
          <p:cNvSpPr txBox="1"/>
          <p:nvPr/>
        </p:nvSpPr>
        <p:spPr>
          <a:xfrm>
            <a:off x="2147298" y="1561672"/>
            <a:ext cx="5002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Desmos app for Newton’s Method</a:t>
            </a:r>
          </a:p>
        </p:txBody>
      </p:sp>
    </p:spTree>
    <p:extLst>
      <p:ext uri="{BB962C8B-B14F-4D97-AF65-F5344CB8AC3E}">
        <p14:creationId xmlns:p14="http://schemas.microsoft.com/office/powerpoint/2010/main" val="2412235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E29D332-1738-7436-B159-22F7D0F30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5776CE-8C6D-2AE7-6AF7-CF683BCA4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58" y="1286668"/>
            <a:ext cx="11831683" cy="428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354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8C968F-A85A-9F2C-7612-00D9677F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28D431-2121-06E1-F645-6292BD6DF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254" y="563455"/>
            <a:ext cx="8507491" cy="524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763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0134EB-7AD6-556C-4049-56C0D436C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EC6679-8FB6-8426-A014-B590D9544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674" y="1859441"/>
            <a:ext cx="6230652" cy="187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85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3465A-3F99-6B01-CD8E-EAB43996C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02E00F0-DF40-96C5-E2B8-B92F00B37698}"/>
                  </a:ext>
                </a:extLst>
              </p:cNvPr>
              <p:cNvSpPr txBox="1"/>
              <p:nvPr/>
            </p:nvSpPr>
            <p:spPr>
              <a:xfrm>
                <a:off x="1818166" y="1068512"/>
                <a:ext cx="8272131" cy="4130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/>
                  <a:t>Indeterminant Forms:</a:t>
                </a:r>
              </a:p>
              <a:p>
                <a:endParaRPr lang="en-US" sz="4800" b="1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4800" b="1" dirty="0"/>
                  <a:t>  and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den>
                    </m:f>
                  </m:oMath>
                </a14:m>
                <a:endParaRPr lang="en-US" sz="4800" b="1" dirty="0"/>
              </a:p>
              <a:p>
                <a:endParaRPr lang="en-US" sz="4800" b="1" dirty="0"/>
              </a:p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∙∞ ,</m:t>
                    </m:r>
                  </m:oMath>
                </a14:m>
                <a:r>
                  <a:rPr lang="en-US" sz="4800" b="1" dirty="0"/>
                  <a:t> 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∞−∞ , 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,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∞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800" b="1" dirty="0"/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02E00F0-DF40-96C5-E2B8-B92F00B37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166" y="1068512"/>
                <a:ext cx="8272131" cy="4130618"/>
              </a:xfrm>
              <a:prstGeom prst="rect">
                <a:avLst/>
              </a:prstGeom>
              <a:blipFill>
                <a:blip r:embed="rId2"/>
                <a:stretch>
                  <a:fillRect l="-3316" t="-3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830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C98B6A-D524-8F45-05FB-6BCD117E3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039FDE-2E03-ECFE-2C0C-149BBBCCD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908" y="1567290"/>
            <a:ext cx="10122184" cy="372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44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3B9F107-B3AA-CC52-E946-1F37B0762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D9D6EF-0CF8-24C7-543A-DAC083D49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889" y="373022"/>
            <a:ext cx="9173936" cy="611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4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BF8873-8D67-635B-FFA3-B505D6C1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D8DE8E-496A-E8A6-53D7-7588BD25B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26" y="327595"/>
            <a:ext cx="8696219" cy="330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AF9B81-9628-D54C-3513-A9DF96C8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1246AD-ECE5-E903-4DFF-C059D75DE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1" y="278311"/>
            <a:ext cx="12921799" cy="380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276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05F1D4-C51D-26F7-FD4D-B56B2A73E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E8CF36-F0B8-A946-A0D1-699372201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43" y="381642"/>
            <a:ext cx="11565775" cy="235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82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3C13B0-9018-CECD-6310-215791DF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FA86BB-BE44-40AE-770C-43C67BA24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96" y="330272"/>
            <a:ext cx="11566011" cy="255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50203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8613</TotalTime>
  <Words>319</Words>
  <Application>Microsoft Office PowerPoint</Application>
  <PresentationFormat>Widescreen</PresentationFormat>
  <Paragraphs>37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 Math</vt:lpstr>
      <vt:lpstr>The Hand Bold</vt:lpstr>
      <vt:lpstr>The Serif Hand Black</vt:lpstr>
      <vt:lpstr>SketchyVTI</vt:lpstr>
      <vt:lpstr>Chapter 4  applications of derivatives</vt:lpstr>
      <vt:lpstr>L’Hôpital’s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Newton’s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derivatives</dc:title>
  <dc:creator>Susan Aydelotte</dc:creator>
  <cp:lastModifiedBy>Susan Aydelotte</cp:lastModifiedBy>
  <cp:revision>38</cp:revision>
  <dcterms:created xsi:type="dcterms:W3CDTF">2023-02-06T15:40:48Z</dcterms:created>
  <dcterms:modified xsi:type="dcterms:W3CDTF">2023-05-15T19:10:00Z</dcterms:modified>
</cp:coreProperties>
</file>