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257" r:id="rId2"/>
    <p:sldId id="316" r:id="rId3"/>
    <p:sldId id="265" r:id="rId4"/>
    <p:sldId id="308" r:id="rId5"/>
    <p:sldId id="310" r:id="rId6"/>
    <p:sldId id="313" r:id="rId7"/>
    <p:sldId id="315" r:id="rId8"/>
    <p:sldId id="312" r:id="rId9"/>
    <p:sldId id="287" r:id="rId10"/>
    <p:sldId id="319" r:id="rId11"/>
    <p:sldId id="318" r:id="rId12"/>
    <p:sldId id="320" r:id="rId13"/>
    <p:sldId id="321" r:id="rId14"/>
    <p:sldId id="322" r:id="rId15"/>
    <p:sldId id="324" r:id="rId16"/>
    <p:sldId id="323" r:id="rId17"/>
    <p:sldId id="325" r:id="rId18"/>
    <p:sldId id="327" r:id="rId19"/>
    <p:sldId id="326" r:id="rId20"/>
    <p:sldId id="328" r:id="rId21"/>
    <p:sldId id="329" r:id="rId22"/>
    <p:sldId id="357" r:id="rId23"/>
    <p:sldId id="306" r:id="rId24"/>
    <p:sldId id="351" r:id="rId25"/>
    <p:sldId id="342" r:id="rId26"/>
    <p:sldId id="343" r:id="rId27"/>
    <p:sldId id="341" r:id="rId28"/>
    <p:sldId id="344" r:id="rId29"/>
    <p:sldId id="345" r:id="rId30"/>
    <p:sldId id="356" r:id="rId31"/>
    <p:sldId id="346" r:id="rId32"/>
    <p:sldId id="347" r:id="rId33"/>
    <p:sldId id="348" r:id="rId34"/>
    <p:sldId id="349" r:id="rId35"/>
    <p:sldId id="350" r:id="rId36"/>
    <p:sldId id="330" r:id="rId37"/>
    <p:sldId id="331" r:id="rId38"/>
    <p:sldId id="307" r:id="rId39"/>
    <p:sldId id="332" r:id="rId40"/>
    <p:sldId id="333" r:id="rId41"/>
    <p:sldId id="334" r:id="rId42"/>
    <p:sldId id="335" r:id="rId43"/>
    <p:sldId id="336" r:id="rId44"/>
    <p:sldId id="337" r:id="rId45"/>
    <p:sldId id="338" r:id="rId46"/>
    <p:sldId id="339" r:id="rId47"/>
    <p:sldId id="340" r:id="rId48"/>
    <p:sldId id="352" r:id="rId49"/>
    <p:sldId id="353" r:id="rId50"/>
    <p:sldId id="354" r:id="rId51"/>
    <p:sldId id="355" r:id="rId52"/>
    <p:sldId id="360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6" autoAdjust="0"/>
    <p:restoredTop sz="96224" autoAdjust="0"/>
  </p:normalViewPr>
  <p:slideViewPr>
    <p:cSldViewPr snapToGrid="0">
      <p:cViewPr varScale="1">
        <p:scale>
          <a:sx n="106" d="100"/>
          <a:sy n="106" d="100"/>
        </p:scale>
        <p:origin x="198" y="96"/>
      </p:cViewPr>
      <p:guideLst/>
    </p:cSldViewPr>
  </p:slideViewPr>
  <p:outlineViewPr>
    <p:cViewPr>
      <p:scale>
        <a:sx n="33" d="100"/>
        <a:sy n="33" d="100"/>
      </p:scale>
      <p:origin x="0" y="-107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17:28:49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67 24575,'0'0'0,"0"0"0,0-1 0,0 1 0,0 0 0,0 0 0,0-1 0,0 1 0,0 0 0,0-1 0,0 1 0,0 0 0,-1 0 0,1-1 0,0 1 0,0 0 0,0 0 0,0-1 0,0 1 0,-1 0 0,1 0 0,0-1 0,0 1 0,0 0 0,-1 0 0,1 0 0,0 0 0,0-1 0,-1 1 0,1 0 0,0 0 0,0 0 0,-1 0 0,1 0 0,0 0 0,0 0 0,-1 0 0,0 0 0,-14 4 0,-17 15 0,28-17 0,-15 12 0,1 1 0,0 0 0,1 1 0,1 1 0,-15 20 0,-39 39 0,120-141 0,106-103 0,-152 163 0,0 1 0,0 0 0,0 1 0,1-1 0,-1 1 0,1 0 0,0 0 0,0 0 0,9-3 0,-12 5 0,-1 0 0,1 1 0,0-1 0,-1 1 0,1 0 0,0 0 0,-1-1 0,1 1 0,0 0 0,-1 0 0,1 0 0,0 1 0,-1-1 0,1 0 0,0 1 0,-1-1 0,1 1 0,-1 0 0,1-1 0,-1 1 0,1 0 0,-1 0 0,1 0 0,-1 0 0,0 0 0,1 0 0,-1 0 0,0 0 0,0 1 0,0-1 0,0 0 0,0 1 0,0-1 0,0 1 0,-1-1 0,2 3 0,31 84 62,24 94 0,-3-5-1551,-45-151-5337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17:28:51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75 24575,'-2'11'0,"0"0"0,0 0 0,-1 0 0,0-1 0,-1 1 0,0-1 0,-1 0 0,-9 15 0,-5 13 0,-35 62 0,55-120 0,0 0 0,2 0 0,6-24 0,10-30 0,-13 45 0,2 1 0,11-28 0,-19 55 0,0-1 0,1 0 0,0 1 0,-1-1 0,1 0 0,0 1 0,0-1 0,0 1 0,0-1 0,0 1 0,0 0 0,1-1 0,-1 1 0,0 0 0,1 0 0,-1 0 0,1 0 0,-1 0 0,1 0 0,-1 0 0,1 0 0,0 1 0,-1-1 0,1 1 0,0-1 0,0 1 0,-1 0 0,1-1 0,0 1 0,0 0 0,-1 0 0,1 0 0,0 1 0,0-1 0,0 0 0,-1 1 0,1-1 0,0 1 0,-1-1 0,1 1 0,2 1 0,6 4 0,0 1 0,-1-1 0,1 2 0,-2-1 0,11 12 0,-5-5 0,54 56 0,-44-43 0,37 31 0,-39-44-1365,0-4-5461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3D5E1-EFBE-4824-A8EE-F840F2360E88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B10C6-7A1D-4F8B-A8DD-E3FCF8F0D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32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424242"/>
                </a:solidFill>
                <a:effectLst/>
                <a:latin typeface="Neue Helvetica W01"/>
              </a:rPr>
              <a:t>The </a:t>
            </a:r>
            <a:r>
              <a:rPr lang="en-US" b="1" i="0" dirty="0">
                <a:solidFill>
                  <a:srgbClr val="424242"/>
                </a:solidFill>
                <a:effectLst/>
                <a:latin typeface="Neue Helvetica W01"/>
              </a:rPr>
              <a:t>Mean Value Theorem</a:t>
            </a:r>
            <a:r>
              <a:rPr lang="en-US" b="0" i="0" dirty="0">
                <a:solidFill>
                  <a:srgbClr val="424242"/>
                </a:solidFill>
                <a:effectLst/>
                <a:latin typeface="Neue Helvetica W01"/>
              </a:rPr>
              <a:t> is one of the most important theorems in calculus. We look at some of its implications at the end of this section. First, let’s start with a special case of the Mean Value Theorem, called Rolle’s theorem.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B10C6-7A1D-4F8B-A8DD-E3FCF8F0D88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85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1E36-21DB-4D0E-AA49-909043863EA3}" type="datetime1">
              <a:rPr lang="en-US" smtClean="0"/>
              <a:t>5/15/2023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08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90EA-4379-4B2B-AE3B-40EF46F2D045}" type="datetime1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27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1C77-BCED-421F-9F71-07E176229677}" type="datetime1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8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2B02-6870-4E12-8E72-EE4A3D74C986}" type="datetime1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153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CD24-9BB0-4E1F-882A-80E44B58EDA6}" type="datetime1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992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17EA-3B55-4D87-B103-B72594913F84}" type="datetime1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44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EAE7-F380-4111-95F5-EE7823C59B30}" type="datetime1">
              <a:rPr lang="en-US" smtClean="0"/>
              <a:t>5/15/2023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021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3791-1173-4BDB-B959-31A7BA636AD3}" type="datetime1">
              <a:rPr lang="en-US" smtClean="0"/>
              <a:t>5/15/2023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944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E453-9C0C-4151-91B2-697A5FB0DE69}" type="datetime1">
              <a:rPr lang="en-US" smtClean="0"/>
              <a:t>5/15/2023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4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50AF-D403-4569-8B88-8D3AB2FBA666}" type="datetime1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34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5FF5-C9CF-483B-9DE9-A3A136707254}" type="datetime1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7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96401-247B-4BFF-ABF4-A25EDCA5348A}" type="datetime1">
              <a:rPr lang="en-US" smtClean="0"/>
              <a:t>5/15/2023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https://openstax.org/details/books/calculus-volume-1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83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210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5" Type="http://schemas.openxmlformats.org/officeDocument/2006/relationships/image" Target="../media/image2103.png"/><Relationship Id="rId4" Type="http://schemas.openxmlformats.org/officeDocument/2006/relationships/customXml" Target="../ink/ink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openstax.org/books/calculus-volume-1/pages/4-4-the-mean-value-theorem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AD35AE2F-5E3A-49D9-8DE1-8A333BA40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pic>
        <p:nvPicPr>
          <p:cNvPr id="19" name="Picture 3" descr="Triangular abstract background">
            <a:extLst>
              <a:ext uri="{FF2B5EF4-FFF2-40B4-BE49-F238E27FC236}">
                <a16:creationId xmlns:a16="http://schemas.microsoft.com/office/drawing/2014/main" id="{77EBFDAC-2B12-7424-0299-386B3FC7AC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09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32CE4-9FEF-4047-69AE-4646FF38C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/>
              <a:t>Chapter 4 </a:t>
            </a:r>
            <a:br>
              <a:rPr lang="en-US" dirty="0"/>
            </a:br>
            <a:r>
              <a:rPr lang="en-US" dirty="0"/>
              <a:t>applications of derivatives</a:t>
            </a:r>
          </a:p>
        </p:txBody>
      </p:sp>
      <p:sp>
        <p:nvSpPr>
          <p:cNvPr id="38" name="Rectangle 6">
            <a:extLst>
              <a:ext uri="{FF2B5EF4-FFF2-40B4-BE49-F238E27FC236}">
                <a16:creationId xmlns:a16="http://schemas.microsoft.com/office/drawing/2014/main" id="{04D8AD8F-EF7F-481F-B99A-B85138970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79EB4626-023C-436D-9F57-9EB460809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902700 h 5416094"/>
              <a:gd name="connsiteX1" fmla="*/ 902700 w 10515600"/>
              <a:gd name="connsiteY1" fmla="*/ 0 h 5416094"/>
              <a:gd name="connsiteX2" fmla="*/ 1746919 w 10515600"/>
              <a:gd name="connsiteY2" fmla="*/ 0 h 5416094"/>
              <a:gd name="connsiteX3" fmla="*/ 2329833 w 10515600"/>
              <a:gd name="connsiteY3" fmla="*/ 0 h 5416094"/>
              <a:gd name="connsiteX4" fmla="*/ 2825644 w 10515600"/>
              <a:gd name="connsiteY4" fmla="*/ 0 h 5416094"/>
              <a:gd name="connsiteX5" fmla="*/ 3582762 w 10515600"/>
              <a:gd name="connsiteY5" fmla="*/ 0 h 5416094"/>
              <a:gd name="connsiteX6" fmla="*/ 4165675 w 10515600"/>
              <a:gd name="connsiteY6" fmla="*/ 0 h 5416094"/>
              <a:gd name="connsiteX7" fmla="*/ 5009894 w 10515600"/>
              <a:gd name="connsiteY7" fmla="*/ 0 h 5416094"/>
              <a:gd name="connsiteX8" fmla="*/ 5505706 w 10515600"/>
              <a:gd name="connsiteY8" fmla="*/ 0 h 5416094"/>
              <a:gd name="connsiteX9" fmla="*/ 6349925 w 10515600"/>
              <a:gd name="connsiteY9" fmla="*/ 0 h 5416094"/>
              <a:gd name="connsiteX10" fmla="*/ 6758634 w 10515600"/>
              <a:gd name="connsiteY10" fmla="*/ 0 h 5416094"/>
              <a:gd name="connsiteX11" fmla="*/ 7428650 w 10515600"/>
              <a:gd name="connsiteY11" fmla="*/ 0 h 5416094"/>
              <a:gd name="connsiteX12" fmla="*/ 8098665 w 10515600"/>
              <a:gd name="connsiteY12" fmla="*/ 0 h 5416094"/>
              <a:gd name="connsiteX13" fmla="*/ 8681579 w 10515600"/>
              <a:gd name="connsiteY13" fmla="*/ 0 h 5416094"/>
              <a:gd name="connsiteX14" fmla="*/ 9612900 w 10515600"/>
              <a:gd name="connsiteY14" fmla="*/ 0 h 5416094"/>
              <a:gd name="connsiteX15" fmla="*/ 10515600 w 10515600"/>
              <a:gd name="connsiteY15" fmla="*/ 902700 h 5416094"/>
              <a:gd name="connsiteX16" fmla="*/ 10515600 w 10515600"/>
              <a:gd name="connsiteY16" fmla="*/ 1504482 h 5416094"/>
              <a:gd name="connsiteX17" fmla="*/ 10515600 w 10515600"/>
              <a:gd name="connsiteY17" fmla="*/ 2178479 h 5416094"/>
              <a:gd name="connsiteX18" fmla="*/ 10515600 w 10515600"/>
              <a:gd name="connsiteY18" fmla="*/ 2780261 h 5416094"/>
              <a:gd name="connsiteX19" fmla="*/ 10515600 w 10515600"/>
              <a:gd name="connsiteY19" fmla="*/ 3273722 h 5416094"/>
              <a:gd name="connsiteX20" fmla="*/ 10515600 w 10515600"/>
              <a:gd name="connsiteY20" fmla="*/ 3803291 h 5416094"/>
              <a:gd name="connsiteX21" fmla="*/ 10515600 w 10515600"/>
              <a:gd name="connsiteY21" fmla="*/ 4513394 h 5416094"/>
              <a:gd name="connsiteX22" fmla="*/ 9612900 w 10515600"/>
              <a:gd name="connsiteY22" fmla="*/ 5416094 h 5416094"/>
              <a:gd name="connsiteX23" fmla="*/ 9117089 w 10515600"/>
              <a:gd name="connsiteY23" fmla="*/ 5416094 h 5416094"/>
              <a:gd name="connsiteX24" fmla="*/ 8708379 w 10515600"/>
              <a:gd name="connsiteY24" fmla="*/ 5416094 h 5416094"/>
              <a:gd name="connsiteX25" fmla="*/ 8299670 w 10515600"/>
              <a:gd name="connsiteY25" fmla="*/ 5416094 h 5416094"/>
              <a:gd name="connsiteX26" fmla="*/ 7629654 w 10515600"/>
              <a:gd name="connsiteY26" fmla="*/ 5416094 h 5416094"/>
              <a:gd name="connsiteX27" fmla="*/ 7133843 w 10515600"/>
              <a:gd name="connsiteY27" fmla="*/ 5416094 h 5416094"/>
              <a:gd name="connsiteX28" fmla="*/ 6376726 w 10515600"/>
              <a:gd name="connsiteY28" fmla="*/ 5416094 h 5416094"/>
              <a:gd name="connsiteX29" fmla="*/ 5880914 w 10515600"/>
              <a:gd name="connsiteY29" fmla="*/ 5416094 h 5416094"/>
              <a:gd name="connsiteX30" fmla="*/ 5123797 w 10515600"/>
              <a:gd name="connsiteY30" fmla="*/ 5416094 h 5416094"/>
              <a:gd name="connsiteX31" fmla="*/ 4715088 w 10515600"/>
              <a:gd name="connsiteY31" fmla="*/ 5416094 h 5416094"/>
              <a:gd name="connsiteX32" fmla="*/ 3957970 w 10515600"/>
              <a:gd name="connsiteY32" fmla="*/ 5416094 h 5416094"/>
              <a:gd name="connsiteX33" fmla="*/ 3462159 w 10515600"/>
              <a:gd name="connsiteY33" fmla="*/ 5416094 h 5416094"/>
              <a:gd name="connsiteX34" fmla="*/ 3053449 w 10515600"/>
              <a:gd name="connsiteY34" fmla="*/ 5416094 h 5416094"/>
              <a:gd name="connsiteX35" fmla="*/ 2557638 w 10515600"/>
              <a:gd name="connsiteY35" fmla="*/ 5416094 h 5416094"/>
              <a:gd name="connsiteX36" fmla="*/ 1800521 w 10515600"/>
              <a:gd name="connsiteY36" fmla="*/ 5416094 h 5416094"/>
              <a:gd name="connsiteX37" fmla="*/ 902700 w 10515600"/>
              <a:gd name="connsiteY37" fmla="*/ 5416094 h 5416094"/>
              <a:gd name="connsiteX38" fmla="*/ 0 w 10515600"/>
              <a:gd name="connsiteY38" fmla="*/ 4513394 h 5416094"/>
              <a:gd name="connsiteX39" fmla="*/ 0 w 10515600"/>
              <a:gd name="connsiteY39" fmla="*/ 3911612 h 5416094"/>
              <a:gd name="connsiteX40" fmla="*/ 0 w 10515600"/>
              <a:gd name="connsiteY40" fmla="*/ 3309829 h 5416094"/>
              <a:gd name="connsiteX41" fmla="*/ 0 w 10515600"/>
              <a:gd name="connsiteY41" fmla="*/ 2780261 h 5416094"/>
              <a:gd name="connsiteX42" fmla="*/ 0 w 10515600"/>
              <a:gd name="connsiteY42" fmla="*/ 2106265 h 5416094"/>
              <a:gd name="connsiteX43" fmla="*/ 0 w 10515600"/>
              <a:gd name="connsiteY43" fmla="*/ 1504482 h 5416094"/>
              <a:gd name="connsiteX44" fmla="*/ 0 w 10515600"/>
              <a:gd name="connsiteY44" fmla="*/ 90270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515600" h="5416094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noFill/>
          <a:ln w="60325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6D8AE1-1909-F99F-40FB-89A44B541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he Hand Bold"/>
                <a:ea typeface="+mn-ea"/>
                <a:cs typeface="+mn-cs"/>
              </a:rPr>
              <a:t>https://openstax.org/details/books/calculus-volume-1</a:t>
            </a:r>
          </a:p>
        </p:txBody>
      </p:sp>
    </p:spTree>
    <p:extLst>
      <p:ext uri="{BB962C8B-B14F-4D97-AF65-F5344CB8AC3E}">
        <p14:creationId xmlns:p14="http://schemas.microsoft.com/office/powerpoint/2010/main" val="1837823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52F37CC-EF6C-FDBD-1EEA-36AAE80B3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2B597A-74BD-F3E1-9A72-C71DF3C60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268" y="1015319"/>
            <a:ext cx="8600415" cy="51290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664376-37F4-35B0-4B5B-C43031EEC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17" y="260428"/>
            <a:ext cx="619125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03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EA71F3-4B5D-7666-84C4-E1845650D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2BC7E5-93C9-7D26-9A8A-A902C8A82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01" y="438433"/>
            <a:ext cx="9686925" cy="1581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E56EC2-27AA-4DFF-04F9-FBA3CBDC2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01" y="2608293"/>
            <a:ext cx="985837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351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0CE601-A84D-376F-ADBE-35E309E3B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161E8B-7B4F-46D6-8E16-BAC4876B7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04" y="487231"/>
            <a:ext cx="92583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44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2DCB2D-C36B-E454-6DF4-13DA10E5E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8D04BF-FD87-43BE-CEE8-E08184F4A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15" y="266252"/>
            <a:ext cx="930592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917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D9F7162-1535-D678-EFB3-A81B0035A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995A5A-D206-9426-D5B6-564BC7446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91" y="310852"/>
            <a:ext cx="931545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42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61AB62-BD70-806D-D33F-324644285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DF1BC8-1365-0441-7824-3D84D500C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40964"/>
            <a:ext cx="1981200" cy="5048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52C993-1CB0-C730-2536-720686571292}"/>
                  </a:ext>
                </a:extLst>
              </p:cNvPr>
              <p:cNvSpPr txBox="1"/>
              <p:nvPr/>
            </p:nvSpPr>
            <p:spPr>
              <a:xfrm>
                <a:off x="763792" y="1164908"/>
                <a:ext cx="9606580" cy="5030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/>
                  <a:t> A way of estimating the amount a function changes as a result of a small change in input values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b="1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/>
                  <a:t>Let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/>
                  <a:t>   </a:t>
                </a:r>
                <a:r>
                  <a:rPr lang="en-US" sz="2800" b="1" dirty="0"/>
                  <a:t>be a differentiable function and let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r>
                  <a:rPr lang="en-US" sz="2800" b="1" dirty="0"/>
                  <a:t> be an independent variable that can be assigned any nonzero real number.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b="1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r>
                  <a:rPr lang="en-US" sz="2800" b="1" dirty="0"/>
                  <a:t>  and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800" b="1" dirty="0"/>
                  <a:t>  are called differentials.</a:t>
                </a:r>
              </a:p>
              <a:p>
                <a:pPr lvl="8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=∆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800" b="1" dirty="0"/>
              </a:p>
              <a:p>
                <a:pPr lvl="3" algn="ctr"/>
                <a:endParaRPr lang="en-US" sz="2800" b="1" dirty="0"/>
              </a:p>
              <a:p>
                <a:pPr lvl="8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𝒅𝒚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en-US" sz="2800" b="1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b="1" dirty="0"/>
              </a:p>
              <a:p>
                <a:pPr lvl="8"/>
                <a:r>
                  <a:rPr lang="en-US" sz="2800" b="1" dirty="0"/>
                  <a:t>The differential form of the equation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52C993-1CB0-C730-2536-720686571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792" y="1164908"/>
                <a:ext cx="9606580" cy="5030031"/>
              </a:xfrm>
              <a:prstGeom prst="rect">
                <a:avLst/>
              </a:prstGeom>
              <a:blipFill>
                <a:blip r:embed="rId3"/>
                <a:stretch>
                  <a:fillRect l="-1142" t="-1212" b="-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9123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4C24392-5C15-6B95-0B6B-F4B031005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33BD68-1C8D-B859-18B7-B2C2749E1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99" y="337970"/>
            <a:ext cx="927735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1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10E2BB8-090D-7D7F-C441-5B30AA524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C731C6-1EB7-E32B-A6FE-60103E785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871537"/>
            <a:ext cx="9791700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141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48718C9-67C8-18AB-B30A-E43036610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E65139-864E-A124-2018-CF20770CF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35" y="408231"/>
            <a:ext cx="922020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33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EA31FBB-BA95-357D-B71C-E0C71D15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18FFFE-9984-5756-C908-D8A23DFED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93" y="485942"/>
            <a:ext cx="4543425" cy="485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3B272C-A30A-C096-C3AA-EBC4AA6E1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337" y="1271587"/>
            <a:ext cx="9839325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52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5BA9AF-5AB9-2813-D2FD-A49D9DEE6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AD473C-F0CF-3A9B-AA2C-093F41A31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2" y="123825"/>
            <a:ext cx="10048875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739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8402EE1-1DC1-A021-43E8-F825214CF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2175C0-543E-2345-495B-BDCE37720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63" y="238125"/>
            <a:ext cx="928687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608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AC2729-D262-0AD9-223B-121EC5CC3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BCFFCE-E8A8-2963-28E6-F755D87BC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26" y="259865"/>
            <a:ext cx="930592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44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55EB8F-259C-BC05-F74F-60D017880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7345D2-B25E-0700-27BA-98EB70DD5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63" y="1769755"/>
            <a:ext cx="11629874" cy="15822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FEC7F70-5BBE-801A-E371-51BE3AF9E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4274" y="3028950"/>
            <a:ext cx="2966663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96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Triangular abstract background">
            <a:extLst>
              <a:ext uri="{FF2B5EF4-FFF2-40B4-BE49-F238E27FC236}">
                <a16:creationId xmlns:a16="http://schemas.microsoft.com/office/drawing/2014/main" id="{77EBFDAC-2B12-7424-0299-386B3FC7AC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09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32CE4-9FEF-4047-69AE-4646FF38C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4938" y="1443880"/>
            <a:ext cx="9144000" cy="3063240"/>
          </a:xfrm>
        </p:spPr>
        <p:txBody>
          <a:bodyPr>
            <a:normAutofit/>
          </a:bodyPr>
          <a:lstStyle/>
          <a:p>
            <a:r>
              <a:rPr lang="en-US" dirty="0"/>
              <a:t>Maxima and minima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B085AC-03CE-A3CB-1405-19BD6CFA6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298853" y="5167056"/>
            <a:ext cx="9144000" cy="1225296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Section 4.3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02E5C6-7B29-A59B-36E9-37032B88B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e Hand Bold"/>
                <a:ea typeface="+mn-ea"/>
                <a:cs typeface="+mn-cs"/>
              </a:rPr>
              <a:t>https://openstax.org/details/books/calculus-volume-1</a:t>
            </a:r>
          </a:p>
        </p:txBody>
      </p:sp>
    </p:spTree>
    <p:extLst>
      <p:ext uri="{BB962C8B-B14F-4D97-AF65-F5344CB8AC3E}">
        <p14:creationId xmlns:p14="http://schemas.microsoft.com/office/powerpoint/2010/main" val="4045430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020E764-EF1A-889A-7D36-B85BBD002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7FC006-F309-4A70-50AF-D4924E579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462" y="1381125"/>
            <a:ext cx="6315075" cy="4095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0D7E15-3CD8-6241-2F40-CD28605C4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505" y="831813"/>
            <a:ext cx="2667000" cy="5143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B633C29-5170-073A-047F-E06575DC7015}"/>
                  </a:ext>
                </a:extLst>
              </p14:cNvPr>
              <p14:cNvContentPartPr/>
              <p14:nvPr/>
            </p14:nvContentPartPr>
            <p14:xfrm>
              <a:off x="6818436" y="1949265"/>
              <a:ext cx="168120" cy="180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B633C29-5170-073A-047F-E06575DC701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09436" y="1940265"/>
                <a:ext cx="18576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16492F0-D600-2691-9119-2457BF402F03}"/>
                  </a:ext>
                </a:extLst>
              </p14:cNvPr>
              <p14:cNvContentPartPr/>
              <p14:nvPr/>
            </p14:nvContentPartPr>
            <p14:xfrm>
              <a:off x="5156316" y="1946385"/>
              <a:ext cx="145800" cy="116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16492F0-D600-2691-9119-2457BF402F0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47316" y="1937385"/>
                <a:ext cx="163440" cy="13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7403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A113D7-E7EE-56C6-FA19-15272B6DB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BBB14C-914D-861D-A3A0-22DD56089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5" y="957262"/>
            <a:ext cx="9963150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6268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CBAD558-BAFC-837A-7D81-AF2E7AC30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FE9E27-4DBB-22F5-DABF-7D5804140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187" y="1162050"/>
            <a:ext cx="9953625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902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3BCC07-FC0F-8D95-3341-B20B26902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CA78B7-021C-949C-622E-DB98A04D0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091" y="1840266"/>
            <a:ext cx="10567818" cy="207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4010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900A39-4A41-A255-B96A-8F903A71A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8C102B-28B1-5058-D26A-9F435A1AF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62" y="1784649"/>
            <a:ext cx="928687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151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FA90D3-ADEE-3A66-0EFF-8FF73B941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69A8EA-F1C1-2DD0-3D19-C9D547AB7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085" y="497766"/>
            <a:ext cx="4657725" cy="419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C5EBCE-EFAC-BEE3-9BCD-13ABB1AFE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533" y="899468"/>
            <a:ext cx="4478934" cy="505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50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Triangular abstract background">
            <a:extLst>
              <a:ext uri="{FF2B5EF4-FFF2-40B4-BE49-F238E27FC236}">
                <a16:creationId xmlns:a16="http://schemas.microsoft.com/office/drawing/2014/main" id="{77EBFDAC-2B12-7424-0299-386B3FC7AC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09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32CE4-9FEF-4047-69AE-4646FF38C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684" y="1638168"/>
            <a:ext cx="9144000" cy="3063240"/>
          </a:xfrm>
        </p:spPr>
        <p:txBody>
          <a:bodyPr>
            <a:normAutofit/>
          </a:bodyPr>
          <a:lstStyle/>
          <a:p>
            <a:r>
              <a:rPr lang="en-US" dirty="0"/>
              <a:t>Related rates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B085AC-03CE-A3CB-1405-19BD6CFA6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298853" y="5167056"/>
            <a:ext cx="9144000" cy="1225296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Section 4.1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9E413D-3561-43AD-7841-6668991F8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</p:spTree>
    <p:extLst>
      <p:ext uri="{BB962C8B-B14F-4D97-AF65-F5344CB8AC3E}">
        <p14:creationId xmlns:p14="http://schemas.microsoft.com/office/powerpoint/2010/main" val="19644376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AF1DAA-94C6-4903-F8B1-2CBF8DFE5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84A386-CD8D-6CAC-344E-6946B3267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2576512"/>
            <a:ext cx="925830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4934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747C2B9-2C67-0780-9FEF-A4D21FF3C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DE6617-09B6-8459-84CD-375DD32CD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637" y="1738424"/>
            <a:ext cx="10502726" cy="243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023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716486-C04C-12A3-5DA7-20AB4B965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263215-468C-BB4A-0BD7-52304467E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37" y="1573249"/>
            <a:ext cx="10683725" cy="17185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2BC8BF-C251-4A68-B1DE-AE22A1599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161" y="4312472"/>
            <a:ext cx="905827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017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675129-7783-4196-289F-5ABE39B66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CC7A37-B091-FC99-8B64-79A265396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204787"/>
            <a:ext cx="9829800" cy="6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19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39EBC31-9CDC-7AC7-21F5-FFAC49186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CB708D-5198-92DB-E7A4-206C99ED9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22" y="136525"/>
            <a:ext cx="927735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1296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581CEAD-80AC-3872-E338-0C3020B05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A05E36-451B-1432-68E6-646C95A70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850" y="1674270"/>
            <a:ext cx="10264300" cy="199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0248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949715-8D71-EB4F-6970-9121265E7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268A4E-B271-EE56-21CB-9C459563C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307" y="1729235"/>
            <a:ext cx="10181385" cy="266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297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925437-5F53-04FA-A16D-0390C36FA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7010E3-6CA0-1CCE-925B-C33236090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24" y="399490"/>
            <a:ext cx="932497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634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Triangular abstract background">
            <a:extLst>
              <a:ext uri="{FF2B5EF4-FFF2-40B4-BE49-F238E27FC236}">
                <a16:creationId xmlns:a16="http://schemas.microsoft.com/office/drawing/2014/main" id="{77EBFDAC-2B12-7424-0299-386B3FC7AC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15709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32CE4-9FEF-4047-69AE-4646FF38C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4938" y="1443880"/>
            <a:ext cx="9144000" cy="3063240"/>
          </a:xfrm>
        </p:spPr>
        <p:txBody>
          <a:bodyPr>
            <a:normAutofit/>
          </a:bodyPr>
          <a:lstStyle/>
          <a:p>
            <a:r>
              <a:rPr lang="en-US" dirty="0"/>
              <a:t>The mean value theorem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B085AC-03CE-A3CB-1405-19BD6CFA6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298853" y="5167056"/>
            <a:ext cx="9144000" cy="1225296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Section 4.4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02E5C6-7B29-A59B-36E9-37032B88B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e Hand Bold"/>
                <a:ea typeface="+mn-ea"/>
                <a:cs typeface="+mn-cs"/>
              </a:rPr>
              <a:t>https://openstax.org/details/books/calculus-volume-1</a:t>
            </a:r>
          </a:p>
        </p:txBody>
      </p:sp>
    </p:spTree>
    <p:extLst>
      <p:ext uri="{BB962C8B-B14F-4D97-AF65-F5344CB8AC3E}">
        <p14:creationId xmlns:p14="http://schemas.microsoft.com/office/powerpoint/2010/main" val="30239797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427BD56-62CE-BE83-A988-0A31EB9EA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61C97C-DDE7-1022-8E40-E5BAC5DFD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5" y="823912"/>
            <a:ext cx="1000125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98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AC1095-6CF3-956F-ED2F-7CD414CA6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9BE282-42A1-4E3D-CF50-18A4C1685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14" y="587413"/>
            <a:ext cx="9267825" cy="20478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DBE5AE-09F9-3D37-D99B-40EEB1A82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01" y="2907634"/>
            <a:ext cx="6707692" cy="26253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97AE4D-1BC7-DEC3-A48E-3168194ED6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3593" y="2452374"/>
            <a:ext cx="12001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2457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C4B599-EE64-C18D-9A6F-33268CF16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CBC742-C835-26D2-7D7B-0D0AD61F3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298" y="1786441"/>
            <a:ext cx="10405403" cy="192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954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7ED1E5-964D-2624-9182-189D20F97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54DF07-6131-FB1A-9F29-D2956A7AA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816740"/>
            <a:ext cx="994410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5598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86A27B5-58EC-6A32-FC5F-6DED99868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192B45-AD40-0B08-C58B-3EDC417C0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5" y="609600"/>
            <a:ext cx="1000125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8798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691212D-EB36-BFDD-2829-0D0AA45EB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D7C74C-2586-4F5B-F3BD-BBF5096A9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55" y="296844"/>
            <a:ext cx="9286875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686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00DD7B-E4A0-95BC-68DE-6EC06F5EC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E12ED4-5792-CC64-3773-7107E3150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73" y="539731"/>
            <a:ext cx="5829300" cy="485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78E50E-9464-2923-C1AF-1E5886291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4212" y="1095375"/>
            <a:ext cx="5743575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1246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1C6EE19-FA51-80AC-E51E-DE1055659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BE9B85-BB28-EEFA-BA75-78FFF6A87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392" y="903698"/>
            <a:ext cx="10181216" cy="28686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B73CF7-86D6-FF90-C683-6ABD4E841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774" y="4734241"/>
            <a:ext cx="1085182" cy="4877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C665E5-7102-B67C-E26C-5F164CE0E64E}"/>
              </a:ext>
            </a:extLst>
          </p:cNvPr>
          <p:cNvSpPr txBox="1"/>
          <p:nvPr/>
        </p:nvSpPr>
        <p:spPr>
          <a:xfrm>
            <a:off x="1325880" y="5221963"/>
            <a:ext cx="77535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 Bold"/>
                <a:ea typeface="+mn-ea"/>
                <a:cs typeface="+mn-cs"/>
                <a:hlinkClick r:id="rId4"/>
              </a:rPr>
              <a:t>https://openstax.org/books/calculus-volume-1/pages/4-4-the-mean-value-theorem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998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AD8DE8A-8904-B36E-D987-FF9F63947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212C39-92B2-98B0-EFA9-9F620E3EC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84" y="241318"/>
            <a:ext cx="92773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451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A56065-AA9B-FD6D-DAC0-0A2C6F072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96A29A-F713-E4BE-B032-7B250BE8F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633412"/>
            <a:ext cx="8915400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498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3591ED-C02C-7C35-E09D-89EB7C3EB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7B0C9A-CC0F-B012-1E6D-A2D6205DE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24" y="136525"/>
            <a:ext cx="9267825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503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2372259-D945-2BB5-B780-4FC861EBB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6055E4-94EA-2055-040D-4CC5F6FB1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300162"/>
            <a:ext cx="594360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159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AC1095-6CF3-956F-ED2F-7CD414CA6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81AB20-5CAD-4688-64C1-EA3A0B788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92" y="1416204"/>
            <a:ext cx="11665215" cy="289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582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93FE36-CB08-6E3A-92A9-87F1A3866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291552-6145-ACC8-343B-0B5303C1F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22" y="129497"/>
            <a:ext cx="5410200" cy="5429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1C6AD4-444A-5616-9E14-A5F4333BE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537" y="767586"/>
            <a:ext cx="8442175" cy="13925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C11F25-B29A-2454-7AA9-ADB5946C2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9536" y="2350438"/>
            <a:ext cx="8442175" cy="15866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6D363D-1650-D6EA-D5B6-8400402F74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2309" y="4051840"/>
            <a:ext cx="8456627" cy="203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255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3B76CCC-397F-00C4-C245-4AE86E7E6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4FA842-74B5-80D9-812A-84BD84276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558" y="873124"/>
            <a:ext cx="9858883" cy="475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7705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8EF9A8-03A2-B277-1A4F-8C34694EE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3AA9BC-BAC5-2452-A46D-E3BDBC8E4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674" y="1850387"/>
            <a:ext cx="6230652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6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AC1095-6CF3-956F-ED2F-7CD414CA6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e Hand Bold"/>
                <a:ea typeface="+mn-ea"/>
                <a:cs typeface="+mn-cs"/>
              </a:rPr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77F868-FF65-09D4-361B-B857A7DBC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36" y="136525"/>
            <a:ext cx="9248775" cy="2495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DD963F-603F-58D8-8C90-7726D052B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42" y="2632075"/>
            <a:ext cx="4351585" cy="2495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0FDD10-D657-B418-AB1D-FBF4BFA306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054" y="2716175"/>
            <a:ext cx="1068593" cy="4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67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AC1095-6CF3-956F-ED2F-7CD414CA6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e Hand Bold"/>
                <a:ea typeface="+mn-ea"/>
                <a:cs typeface="+mn-cs"/>
              </a:rPr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5459FD-F61A-FE07-A88C-27D8C7C77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88" y="336864"/>
            <a:ext cx="9277350" cy="1295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A775EF-7179-178F-7710-832335DEE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6587" y="142592"/>
            <a:ext cx="2028825" cy="26622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6342D7-17B2-E6ED-69FF-38BA2D9986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654" y="1567098"/>
            <a:ext cx="8820150" cy="971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384F1C-18DC-91F5-408B-F75016F048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654" y="3114565"/>
            <a:ext cx="3579320" cy="266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4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AC1095-6CF3-956F-ED2F-7CD414CA6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79DF8E-6D07-70F3-F748-757F14F21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30" y="292137"/>
            <a:ext cx="9191625" cy="2228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8972EF-D5B2-8B13-20FA-0BC90BEEF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29" y="2671660"/>
            <a:ext cx="3743270" cy="368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72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Triangular abstract background">
            <a:extLst>
              <a:ext uri="{FF2B5EF4-FFF2-40B4-BE49-F238E27FC236}">
                <a16:creationId xmlns:a16="http://schemas.microsoft.com/office/drawing/2014/main" id="{77EBFDAC-2B12-7424-0299-386B3FC7AC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09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32CE4-9FEF-4047-69AE-4646FF38C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0175" y="1638168"/>
            <a:ext cx="9144000" cy="3063240"/>
          </a:xfrm>
        </p:spPr>
        <p:txBody>
          <a:bodyPr>
            <a:normAutofit/>
          </a:bodyPr>
          <a:lstStyle/>
          <a:p>
            <a:r>
              <a:rPr lang="en-US" dirty="0"/>
              <a:t>Linear approximations and differentials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B085AC-03CE-A3CB-1405-19BD6CFA6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298853" y="5167056"/>
            <a:ext cx="9144000" cy="1225296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Section 4.2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02E5C6-7B29-A59B-36E9-37032B88B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</p:spTree>
    <p:extLst>
      <p:ext uri="{BB962C8B-B14F-4D97-AF65-F5344CB8AC3E}">
        <p14:creationId xmlns:p14="http://schemas.microsoft.com/office/powerpoint/2010/main" val="1369019915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4910</TotalTime>
  <Words>734</Words>
  <Application>Microsoft Office PowerPoint</Application>
  <PresentationFormat>Widescreen</PresentationFormat>
  <Paragraphs>74</Paragraphs>
  <Slides>52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Arial</vt:lpstr>
      <vt:lpstr>Calibri</vt:lpstr>
      <vt:lpstr>Cambria Math</vt:lpstr>
      <vt:lpstr>Neue Helvetica W01</vt:lpstr>
      <vt:lpstr>The Hand Bold</vt:lpstr>
      <vt:lpstr>The Serif Hand Black</vt:lpstr>
      <vt:lpstr>SketchyVTI</vt:lpstr>
      <vt:lpstr>Chapter 4  applications of derivatives</vt:lpstr>
      <vt:lpstr>PowerPoint Presentation</vt:lpstr>
      <vt:lpstr>Related rates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Linear approximations and differentials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Maxima and minima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mean value theorem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3: derivatives</dc:title>
  <dc:creator>Susan Aydelotte</dc:creator>
  <cp:lastModifiedBy>Susan Aydelotte</cp:lastModifiedBy>
  <cp:revision>27</cp:revision>
  <dcterms:created xsi:type="dcterms:W3CDTF">2023-02-06T15:40:48Z</dcterms:created>
  <dcterms:modified xsi:type="dcterms:W3CDTF">2023-05-15T18:59:40Z</dcterms:modified>
</cp:coreProperties>
</file>