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65" r:id="rId3"/>
    <p:sldId id="288" r:id="rId4"/>
    <p:sldId id="289" r:id="rId5"/>
    <p:sldId id="290" r:id="rId6"/>
    <p:sldId id="291" r:id="rId7"/>
    <p:sldId id="292" r:id="rId8"/>
    <p:sldId id="287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1" r:id="rId17"/>
    <p:sldId id="300" r:id="rId18"/>
    <p:sldId id="304" r:id="rId19"/>
    <p:sldId id="302" r:id="rId20"/>
    <p:sldId id="303" r:id="rId21"/>
    <p:sldId id="305" r:id="rId22"/>
    <p:sldId id="308" r:id="rId23"/>
    <p:sldId id="306" r:id="rId24"/>
    <p:sldId id="307" r:id="rId25"/>
    <p:sldId id="309" r:id="rId26"/>
    <p:sldId id="31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96224" autoAdjust="0"/>
  </p:normalViewPr>
  <p:slideViewPr>
    <p:cSldViewPr snapToGrid="0">
      <p:cViewPr varScale="1">
        <p:scale>
          <a:sx n="106" d="100"/>
          <a:sy n="106" d="100"/>
        </p:scale>
        <p:origin x="360" y="96"/>
      </p:cViewPr>
      <p:guideLst/>
    </p:cSldViewPr>
  </p:slideViewPr>
  <p:outlineViewPr>
    <p:cViewPr>
      <p:scale>
        <a:sx n="33" d="100"/>
        <a:sy n="33" d="100"/>
      </p:scale>
      <p:origin x="0" y="-10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3D5E1-EFBE-4824-A8EE-F840F2360E8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B10C6-7A1D-4F8B-A8DD-E3FCF8F0D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3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1E36-21DB-4D0E-AA49-909043863EA3}" type="datetime1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0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90EA-4379-4B2B-AE3B-40EF46F2D045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2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1C77-BCED-421F-9F71-07E176229677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2B02-6870-4E12-8E72-EE4A3D74C986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5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CD24-9BB0-4E1F-882A-80E44B58EDA6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17EA-3B55-4D87-B103-B72594913F84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4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EAE7-F380-4111-95F5-EE7823C59B30}" type="datetime1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02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3791-1173-4BDB-B959-31A7BA636AD3}" type="datetime1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E453-9C0C-4151-91B2-697A5FB0DE69}" type="datetime1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4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550AF-D403-4569-8B88-8D3AB2FBA666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3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E5FF5-C9CF-483B-9DE9-A3A136707254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96401-247B-4BFF-ABF4-A25EDCA5348A}" type="datetime1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https://openstax.org/details/books/calculus-volume-1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3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Chapter 3 </a:t>
            </a:r>
            <a:br>
              <a:rPr lang="en-US" dirty="0"/>
            </a:br>
            <a:r>
              <a:rPr lang="en-US" dirty="0"/>
              <a:t>derivatives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D8AE1-1909-F99F-40FB-89A44B541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</p:spTree>
    <p:extLst>
      <p:ext uri="{BB962C8B-B14F-4D97-AF65-F5344CB8AC3E}">
        <p14:creationId xmlns:p14="http://schemas.microsoft.com/office/powerpoint/2010/main" val="1837823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1B784D-A88C-68D8-91E7-CC3888293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14" y="316679"/>
            <a:ext cx="105156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14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6E5D4C-33E8-A3C5-E0CE-FA929B981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82" y="352817"/>
            <a:ext cx="1047750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073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BFF65C-2ACB-91AF-AFEC-CB14C2670D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181" y="407446"/>
            <a:ext cx="1048702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30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4A3165-26C6-9F3B-0B03-14E0553E4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75" y="1266825"/>
            <a:ext cx="10458450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737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67182D-1E16-0D7D-5619-C5732F2F7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560" y="1567805"/>
            <a:ext cx="10369330" cy="40699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41F461E-A353-6FCC-9584-7A321EAC2315}"/>
              </a:ext>
            </a:extLst>
          </p:cNvPr>
          <p:cNvSpPr txBox="1"/>
          <p:nvPr/>
        </p:nvSpPr>
        <p:spPr>
          <a:xfrm>
            <a:off x="941560" y="841972"/>
            <a:ext cx="4445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Proof: Method of Implicit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590794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F91AB5-9D7F-A8A5-0C96-57349B73E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572540-5CFE-DFEB-7D22-8E4CF364E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80" y="1783910"/>
            <a:ext cx="10408968" cy="30325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E77749-B2B3-15BE-C9E5-E3C6DB3B471C}"/>
              </a:ext>
            </a:extLst>
          </p:cNvPr>
          <p:cNvSpPr txBox="1"/>
          <p:nvPr/>
        </p:nvSpPr>
        <p:spPr>
          <a:xfrm>
            <a:off x="941560" y="841972"/>
            <a:ext cx="4445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Proof: Using the Inverse Function Theorem</a:t>
            </a:r>
          </a:p>
        </p:txBody>
      </p:sp>
    </p:spTree>
    <p:extLst>
      <p:ext uri="{BB962C8B-B14F-4D97-AF65-F5344CB8AC3E}">
        <p14:creationId xmlns:p14="http://schemas.microsoft.com/office/powerpoint/2010/main" val="4110831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CCB8C2C-9F0A-FB7D-EF20-37D6BEEC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F5D088-E481-2504-1630-EFEB22457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90" y="451261"/>
            <a:ext cx="92487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70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14C49C-6F9C-5F74-9E3B-62018EE8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ADFF32-F50A-F7A7-2B6C-70784BF2F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93" y="379992"/>
            <a:ext cx="932497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67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21F460-804E-1986-C5DA-91AF6DB4E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C334FA-7D58-81E7-C549-B62F0768B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12" y="228600"/>
            <a:ext cx="9248775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284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796C16-11A6-6C9A-DBA4-A02EEFF1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A739BBC-75C7-CD18-7E7F-7AED1E5BC47A}"/>
                  </a:ext>
                </a:extLst>
              </p:cNvPr>
              <p:cNvSpPr txBox="1"/>
              <p:nvPr/>
            </p:nvSpPr>
            <p:spPr>
              <a:xfrm>
                <a:off x="690319" y="435779"/>
                <a:ext cx="2967672" cy="4288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/>
                  <a:t>Proof:</a:t>
                </a:r>
              </a:p>
              <a:p>
                <a:pPr marL="857250" indent="-857250">
                  <a:buFont typeface="+mj-lt"/>
                  <a:buAutoNum type="roman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800" dirty="0"/>
              </a:p>
              <a:p>
                <a:pPr marL="857250" indent="-857250">
                  <a:buAutoNum type="romanLcPeriod"/>
                </a:pPr>
                <a:endParaRPr lang="en-US" sz="3600" dirty="0"/>
              </a:p>
              <a:p>
                <a:pPr marL="857250" indent="-857250">
                  <a:buAutoNum type="romanLcPeriod"/>
                </a:pPr>
                <a:endParaRPr lang="en-US" sz="3600" dirty="0"/>
              </a:p>
              <a:p>
                <a:pPr marL="857250" indent="-857250">
                  <a:buAutoNum type="romanLcPeriod"/>
                </a:pPr>
                <a:endParaRPr lang="en-US" sz="3600" dirty="0"/>
              </a:p>
              <a:p>
                <a:pPr marL="857250" indent="-857250">
                  <a:buFontTx/>
                  <a:buAutoNum type="roman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(</m:t>
                    </m:r>
                    <m:sSup>
                      <m:sSup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800" dirty="0"/>
              </a:p>
              <a:p>
                <a:pPr marL="857250" indent="-857250">
                  <a:buAutoNum type="romanLcPeriod"/>
                </a:pPr>
                <a:endParaRPr lang="en-US" sz="36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A739BBC-75C7-CD18-7E7F-7AED1E5BC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19" y="435779"/>
                <a:ext cx="2967672" cy="4288097"/>
              </a:xfrm>
              <a:prstGeom prst="rect">
                <a:avLst/>
              </a:prstGeom>
              <a:blipFill>
                <a:blip r:embed="rId2"/>
                <a:stretch>
                  <a:fillRect l="-9240" t="-3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28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684" y="1638168"/>
            <a:ext cx="9144000" cy="3063240"/>
          </a:xfrm>
        </p:spPr>
        <p:txBody>
          <a:bodyPr>
            <a:normAutofit/>
          </a:bodyPr>
          <a:lstStyle/>
          <a:p>
            <a:r>
              <a:rPr lang="en-US" dirty="0"/>
              <a:t>Implicit differentiation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085AC-03CE-A3CB-1405-19BD6CFA6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98853" y="5167056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Section 3.8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E413D-3561-43AD-7841-6668991F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</p:spTree>
    <p:extLst>
      <p:ext uri="{BB962C8B-B14F-4D97-AF65-F5344CB8AC3E}">
        <p14:creationId xmlns:p14="http://schemas.microsoft.com/office/powerpoint/2010/main" val="1964437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5CD0D7-2729-AD5C-D9C9-A4C927CCD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97B17-F506-E29B-2A60-DCD9F3C42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219" y="582985"/>
            <a:ext cx="92964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2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A8855B-D911-721B-6571-5C1AA78C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CCA99F-21EA-6ED5-EF67-84DDADF3C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09" y="270846"/>
            <a:ext cx="928687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000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FDBCF79-8EC2-B26F-B244-FA01BE7A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F1AFC3-402D-C7F7-2464-B3404B959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403" y="1254835"/>
            <a:ext cx="91249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754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B33BE6-62A7-B7E7-B56D-F36598983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3FC42B-B1D8-E6BC-B813-360FBD8EA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415627"/>
            <a:ext cx="92678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840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68B178-7107-94B2-EAB5-4CD94B38B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31685E-09E1-FFBC-B822-FC221DDD2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595" y="442072"/>
            <a:ext cx="926782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20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ECF9E9-262B-C48F-A3D8-A2DAE0341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BDD667-E374-F354-786F-3826B26EA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369" y="294779"/>
            <a:ext cx="92964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296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656F5E-78B7-3303-7089-7A83E3CF0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36E3F0-E993-E2A5-5815-C6742A5BD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674" y="1904707"/>
            <a:ext cx="5986058" cy="179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920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6EE881-7243-A966-F3B0-81C2E6837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87" y="1400175"/>
            <a:ext cx="10334625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8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77230F-4DF0-25F3-5CC2-9D328BE9C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75" y="340826"/>
            <a:ext cx="103632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9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F2DA65-4500-4158-16D7-D575E8129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99" y="389853"/>
            <a:ext cx="10391775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0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FAD576-9BD5-4D27-C429-3E5BAA62D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94" y="333039"/>
            <a:ext cx="10401300" cy="2362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037278-1D38-441E-8010-DEFF886DA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6815" y="2695239"/>
            <a:ext cx="2992012" cy="2659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28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730D31-051A-D2D4-019E-3F7EEFAD8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74" y="233803"/>
            <a:ext cx="10410825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7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983" y="1509169"/>
            <a:ext cx="9144000" cy="30632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Derivatives of exponential and logarithmic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085AC-03CE-A3CB-1405-19BD6CFA6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98853" y="5167056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Section 3.9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2E5C6-7B29-A59B-36E9-37032B88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</p:spTree>
    <p:extLst>
      <p:ext uri="{BB962C8B-B14F-4D97-AF65-F5344CB8AC3E}">
        <p14:creationId xmlns:p14="http://schemas.microsoft.com/office/powerpoint/2010/main" val="136901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018212-33A9-BE62-317A-F8B435B9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2DA5D5-83E6-7CFC-C204-4F74C3064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25" y="1552575"/>
            <a:ext cx="1042035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1890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6015</TotalTime>
  <Words>324</Words>
  <Application>Microsoft Office PowerPoint</Application>
  <PresentationFormat>Widescreen</PresentationFormat>
  <Paragraphs>39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Cambria Math</vt:lpstr>
      <vt:lpstr>The Hand Bold</vt:lpstr>
      <vt:lpstr>The Serif Hand Black</vt:lpstr>
      <vt:lpstr>SketchyVTI</vt:lpstr>
      <vt:lpstr>Chapter 3  derivatives</vt:lpstr>
      <vt:lpstr>Implicit differentiation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Derivatives of exponential and logarithmic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derivatives</dc:title>
  <dc:creator>Susan Aydelotte</dc:creator>
  <cp:lastModifiedBy>Susan Aydelotte</cp:lastModifiedBy>
  <cp:revision>26</cp:revision>
  <dcterms:created xsi:type="dcterms:W3CDTF">2023-02-06T15:40:48Z</dcterms:created>
  <dcterms:modified xsi:type="dcterms:W3CDTF">2023-05-15T18:53:57Z</dcterms:modified>
</cp:coreProperties>
</file>