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7" r:id="rId2"/>
    <p:sldId id="265" r:id="rId3"/>
    <p:sldId id="263" r:id="rId4"/>
    <p:sldId id="351" r:id="rId5"/>
    <p:sldId id="349" r:id="rId6"/>
    <p:sldId id="350" r:id="rId7"/>
    <p:sldId id="352" r:id="rId8"/>
    <p:sldId id="353" r:id="rId9"/>
    <p:sldId id="354" r:id="rId10"/>
    <p:sldId id="355" r:id="rId11"/>
    <p:sldId id="356" r:id="rId12"/>
    <p:sldId id="357" r:id="rId13"/>
    <p:sldId id="358" r:id="rId14"/>
    <p:sldId id="359" r:id="rId15"/>
    <p:sldId id="361" r:id="rId16"/>
    <p:sldId id="360" r:id="rId17"/>
    <p:sldId id="287" r:id="rId18"/>
    <p:sldId id="363" r:id="rId19"/>
    <p:sldId id="362" r:id="rId20"/>
    <p:sldId id="386" r:id="rId21"/>
    <p:sldId id="387" r:id="rId22"/>
    <p:sldId id="365" r:id="rId23"/>
    <p:sldId id="366" r:id="rId24"/>
    <p:sldId id="367" r:id="rId25"/>
    <p:sldId id="369" r:id="rId26"/>
    <p:sldId id="368" r:id="rId27"/>
    <p:sldId id="370" r:id="rId28"/>
    <p:sldId id="371" r:id="rId29"/>
    <p:sldId id="372" r:id="rId30"/>
    <p:sldId id="373" r:id="rId31"/>
    <p:sldId id="374" r:id="rId32"/>
    <p:sldId id="306" r:id="rId33"/>
    <p:sldId id="381" r:id="rId34"/>
    <p:sldId id="375" r:id="rId35"/>
    <p:sldId id="376" r:id="rId36"/>
    <p:sldId id="377" r:id="rId37"/>
    <p:sldId id="378" r:id="rId38"/>
    <p:sldId id="382" r:id="rId39"/>
    <p:sldId id="379" r:id="rId40"/>
    <p:sldId id="384" r:id="rId41"/>
    <p:sldId id="383" r:id="rId42"/>
    <p:sldId id="380" r:id="rId43"/>
    <p:sldId id="385" r:id="rId44"/>
    <p:sldId id="392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6" autoAdjust="0"/>
    <p:restoredTop sz="96224" autoAdjust="0"/>
  </p:normalViewPr>
  <p:slideViewPr>
    <p:cSldViewPr snapToGrid="0">
      <p:cViewPr varScale="1">
        <p:scale>
          <a:sx n="106" d="100"/>
          <a:sy n="106" d="100"/>
        </p:scale>
        <p:origin x="198" y="96"/>
      </p:cViewPr>
      <p:guideLst/>
    </p:cSldViewPr>
  </p:slideViewPr>
  <p:outlineViewPr>
    <p:cViewPr>
      <p:scale>
        <a:sx n="33" d="100"/>
        <a:sy n="33" d="100"/>
      </p:scale>
      <p:origin x="0" y="-107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4T17:13:09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24575,'-4'0'0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18:06:07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24575,'0'4'0,"0"6"0,0 1-8191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18:16:24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24575,'0'4'0,"0"10"0,0 8 0,0 7 0,0 13 0,0 11 0,0 14 0,0 13 0,0 10 0,0 2 0,-4-1 0,-2-8 0,0-10 0,2-12 0,1-17-8191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3D5E1-EFBE-4824-A8EE-F840F2360E88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B10C6-7A1D-4F8B-A8DD-E3FCF8F0D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32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1E36-21DB-4D0E-AA49-909043863EA3}" type="datetime1">
              <a:rPr lang="en-US" smtClean="0"/>
              <a:t>5/15/2023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108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90EA-4379-4B2B-AE3B-40EF46F2D045}" type="datetime1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27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1C77-BCED-421F-9F71-07E176229677}" type="datetime1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88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2B02-6870-4E12-8E72-EE4A3D74C986}" type="datetime1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153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CD24-9BB0-4E1F-882A-80E44B58EDA6}" type="datetime1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992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17EA-3B55-4D87-B103-B72594913F84}" type="datetime1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44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EAE7-F380-4111-95F5-EE7823C59B30}" type="datetime1">
              <a:rPr lang="en-US" smtClean="0"/>
              <a:t>5/15/2023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021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3791-1173-4BDB-B959-31A7BA636AD3}" type="datetime1">
              <a:rPr lang="en-US" smtClean="0"/>
              <a:t>5/15/2023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944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E453-9C0C-4151-91B2-697A5FB0DE69}" type="datetime1">
              <a:rPr lang="en-US" smtClean="0"/>
              <a:t>5/15/2023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4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50AF-D403-4569-8B88-8D3AB2FBA666}" type="datetime1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34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5FF5-C9CF-483B-9DE9-A3A136707254}" type="datetime1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7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96401-247B-4BFF-ABF4-A25EDCA5348A}" type="datetime1">
              <a:rPr lang="en-US" smtClean="0"/>
              <a:t>5/15/2023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https://openstax.org/details/books/calculus-volume-1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83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9890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4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webspace.ship.edu/msrenault/GeoGebraCalculus/derivative_intuitive_chain_rule.html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5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31" Type="http://schemas.openxmlformats.org/officeDocument/2006/relationships/image" Target="../media/image390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AD35AE2F-5E3A-49D9-8DE1-8A333BA40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pic>
        <p:nvPicPr>
          <p:cNvPr id="19" name="Picture 3" descr="Triangular abstract background">
            <a:extLst>
              <a:ext uri="{FF2B5EF4-FFF2-40B4-BE49-F238E27FC236}">
                <a16:creationId xmlns:a16="http://schemas.microsoft.com/office/drawing/2014/main" id="{77EBFDAC-2B12-7424-0299-386B3FC7AC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09" r="-1" b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32CE4-9FEF-4047-69AE-4646FF38C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Chapter 3 </a:t>
            </a:r>
            <a:br>
              <a:rPr lang="en-US" dirty="0"/>
            </a:br>
            <a:r>
              <a:rPr lang="en-US" dirty="0"/>
              <a:t>derivatives</a:t>
            </a:r>
          </a:p>
        </p:txBody>
      </p:sp>
      <p:sp>
        <p:nvSpPr>
          <p:cNvPr id="38" name="Rectangle 6">
            <a:extLst>
              <a:ext uri="{FF2B5EF4-FFF2-40B4-BE49-F238E27FC236}">
                <a16:creationId xmlns:a16="http://schemas.microsoft.com/office/drawing/2014/main" id="{04D8AD8F-EF7F-481F-B99A-B85138970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sp>
        <p:nvSpPr>
          <p:cNvPr id="40" name="Rectangle 6">
            <a:extLst>
              <a:ext uri="{FF2B5EF4-FFF2-40B4-BE49-F238E27FC236}">
                <a16:creationId xmlns:a16="http://schemas.microsoft.com/office/drawing/2014/main" id="{79EB4626-023C-436D-9F57-9EB460809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902700 h 5416094"/>
              <a:gd name="connsiteX1" fmla="*/ 902700 w 10515600"/>
              <a:gd name="connsiteY1" fmla="*/ 0 h 5416094"/>
              <a:gd name="connsiteX2" fmla="*/ 1746919 w 10515600"/>
              <a:gd name="connsiteY2" fmla="*/ 0 h 5416094"/>
              <a:gd name="connsiteX3" fmla="*/ 2329833 w 10515600"/>
              <a:gd name="connsiteY3" fmla="*/ 0 h 5416094"/>
              <a:gd name="connsiteX4" fmla="*/ 2825644 w 10515600"/>
              <a:gd name="connsiteY4" fmla="*/ 0 h 5416094"/>
              <a:gd name="connsiteX5" fmla="*/ 3582762 w 10515600"/>
              <a:gd name="connsiteY5" fmla="*/ 0 h 5416094"/>
              <a:gd name="connsiteX6" fmla="*/ 4165675 w 10515600"/>
              <a:gd name="connsiteY6" fmla="*/ 0 h 5416094"/>
              <a:gd name="connsiteX7" fmla="*/ 5009894 w 10515600"/>
              <a:gd name="connsiteY7" fmla="*/ 0 h 5416094"/>
              <a:gd name="connsiteX8" fmla="*/ 5505706 w 10515600"/>
              <a:gd name="connsiteY8" fmla="*/ 0 h 5416094"/>
              <a:gd name="connsiteX9" fmla="*/ 6349925 w 10515600"/>
              <a:gd name="connsiteY9" fmla="*/ 0 h 5416094"/>
              <a:gd name="connsiteX10" fmla="*/ 6758634 w 10515600"/>
              <a:gd name="connsiteY10" fmla="*/ 0 h 5416094"/>
              <a:gd name="connsiteX11" fmla="*/ 7428650 w 10515600"/>
              <a:gd name="connsiteY11" fmla="*/ 0 h 5416094"/>
              <a:gd name="connsiteX12" fmla="*/ 8098665 w 10515600"/>
              <a:gd name="connsiteY12" fmla="*/ 0 h 5416094"/>
              <a:gd name="connsiteX13" fmla="*/ 8681579 w 10515600"/>
              <a:gd name="connsiteY13" fmla="*/ 0 h 5416094"/>
              <a:gd name="connsiteX14" fmla="*/ 9612900 w 10515600"/>
              <a:gd name="connsiteY14" fmla="*/ 0 h 5416094"/>
              <a:gd name="connsiteX15" fmla="*/ 10515600 w 10515600"/>
              <a:gd name="connsiteY15" fmla="*/ 902700 h 5416094"/>
              <a:gd name="connsiteX16" fmla="*/ 10515600 w 10515600"/>
              <a:gd name="connsiteY16" fmla="*/ 1504482 h 5416094"/>
              <a:gd name="connsiteX17" fmla="*/ 10515600 w 10515600"/>
              <a:gd name="connsiteY17" fmla="*/ 2178479 h 5416094"/>
              <a:gd name="connsiteX18" fmla="*/ 10515600 w 10515600"/>
              <a:gd name="connsiteY18" fmla="*/ 2780261 h 5416094"/>
              <a:gd name="connsiteX19" fmla="*/ 10515600 w 10515600"/>
              <a:gd name="connsiteY19" fmla="*/ 3273722 h 5416094"/>
              <a:gd name="connsiteX20" fmla="*/ 10515600 w 10515600"/>
              <a:gd name="connsiteY20" fmla="*/ 3803291 h 5416094"/>
              <a:gd name="connsiteX21" fmla="*/ 10515600 w 10515600"/>
              <a:gd name="connsiteY21" fmla="*/ 4513394 h 5416094"/>
              <a:gd name="connsiteX22" fmla="*/ 9612900 w 10515600"/>
              <a:gd name="connsiteY22" fmla="*/ 5416094 h 5416094"/>
              <a:gd name="connsiteX23" fmla="*/ 9117089 w 10515600"/>
              <a:gd name="connsiteY23" fmla="*/ 5416094 h 5416094"/>
              <a:gd name="connsiteX24" fmla="*/ 8708379 w 10515600"/>
              <a:gd name="connsiteY24" fmla="*/ 5416094 h 5416094"/>
              <a:gd name="connsiteX25" fmla="*/ 8299670 w 10515600"/>
              <a:gd name="connsiteY25" fmla="*/ 5416094 h 5416094"/>
              <a:gd name="connsiteX26" fmla="*/ 7629654 w 10515600"/>
              <a:gd name="connsiteY26" fmla="*/ 5416094 h 5416094"/>
              <a:gd name="connsiteX27" fmla="*/ 7133843 w 10515600"/>
              <a:gd name="connsiteY27" fmla="*/ 5416094 h 5416094"/>
              <a:gd name="connsiteX28" fmla="*/ 6376726 w 10515600"/>
              <a:gd name="connsiteY28" fmla="*/ 5416094 h 5416094"/>
              <a:gd name="connsiteX29" fmla="*/ 5880914 w 10515600"/>
              <a:gd name="connsiteY29" fmla="*/ 5416094 h 5416094"/>
              <a:gd name="connsiteX30" fmla="*/ 5123797 w 10515600"/>
              <a:gd name="connsiteY30" fmla="*/ 5416094 h 5416094"/>
              <a:gd name="connsiteX31" fmla="*/ 4715088 w 10515600"/>
              <a:gd name="connsiteY31" fmla="*/ 5416094 h 5416094"/>
              <a:gd name="connsiteX32" fmla="*/ 3957970 w 10515600"/>
              <a:gd name="connsiteY32" fmla="*/ 5416094 h 5416094"/>
              <a:gd name="connsiteX33" fmla="*/ 3462159 w 10515600"/>
              <a:gd name="connsiteY33" fmla="*/ 5416094 h 5416094"/>
              <a:gd name="connsiteX34" fmla="*/ 3053449 w 10515600"/>
              <a:gd name="connsiteY34" fmla="*/ 5416094 h 5416094"/>
              <a:gd name="connsiteX35" fmla="*/ 2557638 w 10515600"/>
              <a:gd name="connsiteY35" fmla="*/ 5416094 h 5416094"/>
              <a:gd name="connsiteX36" fmla="*/ 1800521 w 10515600"/>
              <a:gd name="connsiteY36" fmla="*/ 5416094 h 5416094"/>
              <a:gd name="connsiteX37" fmla="*/ 902700 w 10515600"/>
              <a:gd name="connsiteY37" fmla="*/ 5416094 h 5416094"/>
              <a:gd name="connsiteX38" fmla="*/ 0 w 10515600"/>
              <a:gd name="connsiteY38" fmla="*/ 4513394 h 5416094"/>
              <a:gd name="connsiteX39" fmla="*/ 0 w 10515600"/>
              <a:gd name="connsiteY39" fmla="*/ 3911612 h 5416094"/>
              <a:gd name="connsiteX40" fmla="*/ 0 w 10515600"/>
              <a:gd name="connsiteY40" fmla="*/ 3309829 h 5416094"/>
              <a:gd name="connsiteX41" fmla="*/ 0 w 10515600"/>
              <a:gd name="connsiteY41" fmla="*/ 2780261 h 5416094"/>
              <a:gd name="connsiteX42" fmla="*/ 0 w 10515600"/>
              <a:gd name="connsiteY42" fmla="*/ 2106265 h 5416094"/>
              <a:gd name="connsiteX43" fmla="*/ 0 w 10515600"/>
              <a:gd name="connsiteY43" fmla="*/ 1504482 h 5416094"/>
              <a:gd name="connsiteX44" fmla="*/ 0 w 10515600"/>
              <a:gd name="connsiteY44" fmla="*/ 90270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515600" h="5416094" extrusionOk="0">
                <a:moveTo>
                  <a:pt x="0" y="902700"/>
                </a:moveTo>
                <a:cubicBezTo>
                  <a:pt x="-57306" y="368805"/>
                  <a:pt x="305054" y="37193"/>
                  <a:pt x="902700" y="0"/>
                </a:cubicBezTo>
                <a:cubicBezTo>
                  <a:pt x="1280419" y="-35006"/>
                  <a:pt x="1407743" y="-35339"/>
                  <a:pt x="1746919" y="0"/>
                </a:cubicBezTo>
                <a:cubicBezTo>
                  <a:pt x="2086095" y="35339"/>
                  <a:pt x="2146539" y="-12333"/>
                  <a:pt x="2329833" y="0"/>
                </a:cubicBezTo>
                <a:cubicBezTo>
                  <a:pt x="2513127" y="12333"/>
                  <a:pt x="2706706" y="12952"/>
                  <a:pt x="2825644" y="0"/>
                </a:cubicBezTo>
                <a:cubicBezTo>
                  <a:pt x="2944582" y="-12952"/>
                  <a:pt x="3420817" y="-27100"/>
                  <a:pt x="3582762" y="0"/>
                </a:cubicBezTo>
                <a:cubicBezTo>
                  <a:pt x="3744707" y="27100"/>
                  <a:pt x="4023584" y="-9167"/>
                  <a:pt x="4165675" y="0"/>
                </a:cubicBezTo>
                <a:cubicBezTo>
                  <a:pt x="4307766" y="9167"/>
                  <a:pt x="4770188" y="27031"/>
                  <a:pt x="5009894" y="0"/>
                </a:cubicBezTo>
                <a:cubicBezTo>
                  <a:pt x="5249600" y="-27031"/>
                  <a:pt x="5349881" y="-194"/>
                  <a:pt x="5505706" y="0"/>
                </a:cubicBezTo>
                <a:cubicBezTo>
                  <a:pt x="5661531" y="194"/>
                  <a:pt x="6129254" y="-29363"/>
                  <a:pt x="6349925" y="0"/>
                </a:cubicBezTo>
                <a:cubicBezTo>
                  <a:pt x="6570596" y="29363"/>
                  <a:pt x="6581199" y="-14617"/>
                  <a:pt x="6758634" y="0"/>
                </a:cubicBezTo>
                <a:cubicBezTo>
                  <a:pt x="6936069" y="14617"/>
                  <a:pt x="7246491" y="25675"/>
                  <a:pt x="7428650" y="0"/>
                </a:cubicBezTo>
                <a:cubicBezTo>
                  <a:pt x="7610809" y="-25675"/>
                  <a:pt x="7825190" y="-17078"/>
                  <a:pt x="8098665" y="0"/>
                </a:cubicBezTo>
                <a:cubicBezTo>
                  <a:pt x="8372141" y="17078"/>
                  <a:pt x="8559625" y="-21568"/>
                  <a:pt x="8681579" y="0"/>
                </a:cubicBezTo>
                <a:cubicBezTo>
                  <a:pt x="8803533" y="21568"/>
                  <a:pt x="9307226" y="-46066"/>
                  <a:pt x="9612900" y="0"/>
                </a:cubicBezTo>
                <a:cubicBezTo>
                  <a:pt x="10119954" y="-10560"/>
                  <a:pt x="10418674" y="366684"/>
                  <a:pt x="10515600" y="902700"/>
                </a:cubicBezTo>
                <a:cubicBezTo>
                  <a:pt x="10494548" y="1140809"/>
                  <a:pt x="10524881" y="1252168"/>
                  <a:pt x="10515600" y="1504482"/>
                </a:cubicBezTo>
                <a:cubicBezTo>
                  <a:pt x="10506319" y="1756796"/>
                  <a:pt x="10494309" y="1995078"/>
                  <a:pt x="10515600" y="2178479"/>
                </a:cubicBezTo>
                <a:cubicBezTo>
                  <a:pt x="10536891" y="2361880"/>
                  <a:pt x="10522845" y="2487483"/>
                  <a:pt x="10515600" y="2780261"/>
                </a:cubicBezTo>
                <a:cubicBezTo>
                  <a:pt x="10508355" y="3073039"/>
                  <a:pt x="10533694" y="3138252"/>
                  <a:pt x="10515600" y="3273722"/>
                </a:cubicBezTo>
                <a:cubicBezTo>
                  <a:pt x="10497506" y="3409192"/>
                  <a:pt x="10514952" y="3569910"/>
                  <a:pt x="10515600" y="3803291"/>
                </a:cubicBezTo>
                <a:cubicBezTo>
                  <a:pt x="10516248" y="4036672"/>
                  <a:pt x="10499126" y="4317688"/>
                  <a:pt x="10515600" y="4513394"/>
                </a:cubicBezTo>
                <a:cubicBezTo>
                  <a:pt x="10585499" y="4997151"/>
                  <a:pt x="10115437" y="5453981"/>
                  <a:pt x="9612900" y="5416094"/>
                </a:cubicBezTo>
                <a:cubicBezTo>
                  <a:pt x="9473271" y="5418358"/>
                  <a:pt x="9316384" y="5423764"/>
                  <a:pt x="9117089" y="5416094"/>
                </a:cubicBezTo>
                <a:cubicBezTo>
                  <a:pt x="8917794" y="5408424"/>
                  <a:pt x="8902141" y="5433256"/>
                  <a:pt x="8708379" y="5416094"/>
                </a:cubicBezTo>
                <a:cubicBezTo>
                  <a:pt x="8514617" y="5398933"/>
                  <a:pt x="8454700" y="5422387"/>
                  <a:pt x="8299670" y="5416094"/>
                </a:cubicBezTo>
                <a:cubicBezTo>
                  <a:pt x="8144640" y="5409801"/>
                  <a:pt x="7907022" y="5398388"/>
                  <a:pt x="7629654" y="5416094"/>
                </a:cubicBezTo>
                <a:cubicBezTo>
                  <a:pt x="7352286" y="5433800"/>
                  <a:pt x="7244777" y="5409877"/>
                  <a:pt x="7133843" y="5416094"/>
                </a:cubicBezTo>
                <a:cubicBezTo>
                  <a:pt x="7022909" y="5422311"/>
                  <a:pt x="6748865" y="5379753"/>
                  <a:pt x="6376726" y="5416094"/>
                </a:cubicBezTo>
                <a:cubicBezTo>
                  <a:pt x="6004587" y="5452435"/>
                  <a:pt x="5991442" y="5438860"/>
                  <a:pt x="5880914" y="5416094"/>
                </a:cubicBezTo>
                <a:cubicBezTo>
                  <a:pt x="5770386" y="5393328"/>
                  <a:pt x="5294303" y="5440618"/>
                  <a:pt x="5123797" y="5416094"/>
                </a:cubicBezTo>
                <a:cubicBezTo>
                  <a:pt x="4953291" y="5391570"/>
                  <a:pt x="4828705" y="5430421"/>
                  <a:pt x="4715088" y="5416094"/>
                </a:cubicBezTo>
                <a:cubicBezTo>
                  <a:pt x="4601471" y="5401767"/>
                  <a:pt x="4227806" y="5381491"/>
                  <a:pt x="3957970" y="5416094"/>
                </a:cubicBezTo>
                <a:cubicBezTo>
                  <a:pt x="3688134" y="5450697"/>
                  <a:pt x="3670638" y="5425309"/>
                  <a:pt x="3462159" y="5416094"/>
                </a:cubicBezTo>
                <a:cubicBezTo>
                  <a:pt x="3253680" y="5406879"/>
                  <a:pt x="3167443" y="5432031"/>
                  <a:pt x="3053449" y="5416094"/>
                </a:cubicBezTo>
                <a:cubicBezTo>
                  <a:pt x="2939455" y="5400158"/>
                  <a:pt x="2701485" y="5433995"/>
                  <a:pt x="2557638" y="5416094"/>
                </a:cubicBezTo>
                <a:cubicBezTo>
                  <a:pt x="2413791" y="5398193"/>
                  <a:pt x="2168647" y="5424510"/>
                  <a:pt x="1800521" y="5416094"/>
                </a:cubicBezTo>
                <a:cubicBezTo>
                  <a:pt x="1432395" y="5407678"/>
                  <a:pt x="1261364" y="5454497"/>
                  <a:pt x="902700" y="5416094"/>
                </a:cubicBezTo>
                <a:cubicBezTo>
                  <a:pt x="519468" y="5419760"/>
                  <a:pt x="63003" y="5077223"/>
                  <a:pt x="0" y="4513394"/>
                </a:cubicBezTo>
                <a:cubicBezTo>
                  <a:pt x="-20265" y="4243495"/>
                  <a:pt x="27650" y="4053844"/>
                  <a:pt x="0" y="3911612"/>
                </a:cubicBezTo>
                <a:cubicBezTo>
                  <a:pt x="-27650" y="3769380"/>
                  <a:pt x="24988" y="3469350"/>
                  <a:pt x="0" y="3309829"/>
                </a:cubicBezTo>
                <a:cubicBezTo>
                  <a:pt x="-24988" y="3150308"/>
                  <a:pt x="-16973" y="2933511"/>
                  <a:pt x="0" y="2780261"/>
                </a:cubicBezTo>
                <a:cubicBezTo>
                  <a:pt x="16973" y="2627011"/>
                  <a:pt x="-11552" y="2315258"/>
                  <a:pt x="0" y="2106265"/>
                </a:cubicBezTo>
                <a:cubicBezTo>
                  <a:pt x="11552" y="1897272"/>
                  <a:pt x="-9167" y="1726905"/>
                  <a:pt x="0" y="1504482"/>
                </a:cubicBezTo>
                <a:cubicBezTo>
                  <a:pt x="9167" y="1282059"/>
                  <a:pt x="10972" y="1160784"/>
                  <a:pt x="0" y="902700"/>
                </a:cubicBezTo>
                <a:close/>
              </a:path>
            </a:pathLst>
          </a:custGeom>
          <a:noFill/>
          <a:ln w="60325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6D8AE1-1909-F99F-40FB-89A44B541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</p:spTree>
    <p:extLst>
      <p:ext uri="{BB962C8B-B14F-4D97-AF65-F5344CB8AC3E}">
        <p14:creationId xmlns:p14="http://schemas.microsoft.com/office/powerpoint/2010/main" val="18378234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18EC50-7F43-DBA9-8F8D-5C9322610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6A7514-D97C-9008-1FF7-24C56737C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64" y="438710"/>
            <a:ext cx="92773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35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18EC50-7F43-DBA9-8F8D-5C9322610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F86384-ED67-DE6A-7EF0-74B233874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60" y="470479"/>
            <a:ext cx="930592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100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F4991FC-70C7-5A1D-A7C1-0D254183E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80CF92-268F-FD4F-2A0E-5BF28D445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037" y="1014412"/>
            <a:ext cx="9305925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03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CAF59B4-1B1D-4C2D-EBB8-E61B63ACB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5CF498-FB3A-1EC5-AC64-DD253DBCE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525500"/>
            <a:ext cx="927735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121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457EC04-86C7-9900-32BA-B8E6D6291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CC937B-6FD4-84BA-C181-76B34EB4A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89" y="456192"/>
            <a:ext cx="93249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317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29CE79-4DBB-D4F4-A903-C6942D813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02806F-8DCC-4590-16FF-6CCB90FA7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051" y="711573"/>
            <a:ext cx="926782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406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BFC036-F09A-7F5C-994B-E1CE3ADFD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2B12E8-34BF-0710-1799-CA656C714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989" y="407334"/>
            <a:ext cx="9324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183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Triangular abstract background">
            <a:extLst>
              <a:ext uri="{FF2B5EF4-FFF2-40B4-BE49-F238E27FC236}">
                <a16:creationId xmlns:a16="http://schemas.microsoft.com/office/drawing/2014/main" id="{77EBFDAC-2B12-7424-0299-386B3FC7AC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09" r="-1" b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32CE4-9FEF-4047-69AE-4646FF38C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299882" y="1360091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 chain rule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B085AC-03CE-A3CB-1405-19BD6CFA69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298853" y="5167056"/>
            <a:ext cx="9144000" cy="1225296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Section 3.6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02E5C6-7B29-A59B-36E9-37032B88B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</p:spTree>
    <p:extLst>
      <p:ext uri="{BB962C8B-B14F-4D97-AF65-F5344CB8AC3E}">
        <p14:creationId xmlns:p14="http://schemas.microsoft.com/office/powerpoint/2010/main" val="1369019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15A5CD3-9E1D-1B4C-C1AF-9DCFBDBE3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E6430B-8A41-95EB-5A19-3BF3CACE8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646" y="673915"/>
            <a:ext cx="1895475" cy="4476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AF25FFE-D532-DC06-31FB-FD457975333F}"/>
                  </a:ext>
                </a:extLst>
              </p:cNvPr>
              <p:cNvSpPr txBox="1"/>
              <p:nvPr/>
            </p:nvSpPr>
            <p:spPr>
              <a:xfrm>
                <a:off x="660699" y="595876"/>
                <a:ext cx="609420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e Hand Bold"/>
                    <a:ea typeface="+mn-ea"/>
                    <a:cs typeface="+mn-cs"/>
                  </a:rPr>
                  <a:t>What is the derivative of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                  </m:t>
                    </m:r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e Hand Bold"/>
                    <a:ea typeface="+mn-ea"/>
                    <a:cs typeface="+mn-cs"/>
                  </a:rPr>
                  <a:t>?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AF25FFE-D532-DC06-31FB-FD45797533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99" y="595876"/>
                <a:ext cx="6094206" cy="584775"/>
              </a:xfrm>
              <a:prstGeom prst="rect">
                <a:avLst/>
              </a:prstGeom>
              <a:blipFill>
                <a:blip r:embed="rId3"/>
                <a:stretch>
                  <a:fillRect l="-2500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788F3A17-CA32-EC84-4753-A3CCDB0E08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699" y="1572358"/>
            <a:ext cx="3829050" cy="9334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8E1F89-F2F7-9DBF-9266-68E290165A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699" y="2566653"/>
            <a:ext cx="4953000" cy="11525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0FBF58E-F7FF-5BE5-D807-84FCAF3E3F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8163" y="3813561"/>
            <a:ext cx="3924300" cy="914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2B7D72B-42EA-60D0-D26A-BDEBE41807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996" y="3813561"/>
            <a:ext cx="4829175" cy="1828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4BDAB3D-EEEE-E9A1-FE07-15B5D05A76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87763" y="5762105"/>
            <a:ext cx="32004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44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F58F372-7B35-7732-17EA-B5A2F64F7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7CA363-6E2B-409D-0896-08B0731A48C7}"/>
              </a:ext>
            </a:extLst>
          </p:cNvPr>
          <p:cNvSpPr txBox="1"/>
          <p:nvPr/>
        </p:nvSpPr>
        <p:spPr>
          <a:xfrm>
            <a:off x="1174096" y="4993445"/>
            <a:ext cx="94652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The Chain Rule states that the derivative of a composite function is the derivative of the outer function evaluated at the inner function times the derivative of the inner function.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B9EDF5-C6AF-54CD-85D2-9259664D8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096" y="488184"/>
            <a:ext cx="9305925" cy="42195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74B1543-9209-CA35-B5A4-80E232817ACA}"/>
                  </a:ext>
                </a:extLst>
              </p14:cNvPr>
              <p14:cNvContentPartPr/>
              <p14:nvPr/>
            </p14:nvContentPartPr>
            <p14:xfrm>
              <a:off x="4778316" y="3738465"/>
              <a:ext cx="180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74B1543-9209-CA35-B5A4-80E232817AC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69316" y="3729465"/>
                <a:ext cx="1944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4176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Triangular abstract background">
            <a:extLst>
              <a:ext uri="{FF2B5EF4-FFF2-40B4-BE49-F238E27FC236}">
                <a16:creationId xmlns:a16="http://schemas.microsoft.com/office/drawing/2014/main" id="{77EBFDAC-2B12-7424-0299-386B3FC7AC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09" r="-1" b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32CE4-9FEF-4047-69AE-4646FF38C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5684" y="1638168"/>
            <a:ext cx="9144000" cy="3063240"/>
          </a:xfrm>
        </p:spPr>
        <p:txBody>
          <a:bodyPr>
            <a:normAutofit/>
          </a:bodyPr>
          <a:lstStyle/>
          <a:p>
            <a:r>
              <a:rPr lang="en-US" dirty="0"/>
              <a:t>Derivatives of trigonometric functions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B085AC-03CE-A3CB-1405-19BD6CFA69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298853" y="5167056"/>
            <a:ext cx="9144000" cy="1225296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Section 3.5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9E413D-3561-43AD-7841-6668991F8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</p:spTree>
    <p:extLst>
      <p:ext uri="{BB962C8B-B14F-4D97-AF65-F5344CB8AC3E}">
        <p14:creationId xmlns:p14="http://schemas.microsoft.com/office/powerpoint/2010/main" val="1964437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6486E2D-26B5-4BD3-1962-855B2C9DE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AA9A35-E9CA-8FD3-6D05-D9126EDFB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219" y="317625"/>
            <a:ext cx="9159561" cy="562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6365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7408F9-12EE-A2AA-286C-ECE563B78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683639-5C58-0655-1F97-8F56F6BE8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465" y="1039794"/>
            <a:ext cx="8509299" cy="398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712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BD76B53-49CB-CB3A-EF13-571D7D80C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AF0D4020-6D2E-EEDB-E7A4-61C7A22C3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048" y="1590794"/>
            <a:ext cx="10385928" cy="11330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EA795F-E55B-1AD0-68AD-D2F3E0BA122A}"/>
              </a:ext>
            </a:extLst>
          </p:cNvPr>
          <p:cNvSpPr txBox="1"/>
          <p:nvPr/>
        </p:nvSpPr>
        <p:spPr>
          <a:xfrm>
            <a:off x="957431" y="4141694"/>
            <a:ext cx="8832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hlinkClick r:id="rId2"/>
              </a:rPr>
              <a:t>http://webspace.ship.edu/msrenault/GeoGebraCalculus/derivative_intuitive_chain_rule.htm</a:t>
            </a:r>
            <a:r>
              <a:rPr lang="en-US" dirty="0"/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1206156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752E9DD-1329-9F29-9AB1-862B70F54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B9746A-382C-470A-0707-D904CB87A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458" y="1608399"/>
            <a:ext cx="10969083" cy="265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2647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E040BB5-B237-C8BC-3673-D71427F3C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F3FB79-36EE-37E1-70DF-B663AD476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96" y="447170"/>
            <a:ext cx="1037272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3446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BE4244-FFDB-F65E-D961-B622C07A5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0E6E5A-8284-1C9D-7521-FF76E7091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68" y="498326"/>
            <a:ext cx="1042035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0817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80EBCF4-2B08-B5D6-F7CD-BEBE0BF87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D17475-89E0-15C7-5B65-27330CE11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25" y="1928812"/>
            <a:ext cx="1049655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7071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085DAE0-0044-35B1-26CB-3483AF76F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FF3DDE-F826-B07D-4F0D-261D88D6F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55" y="326203"/>
            <a:ext cx="10448925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008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3B9712-B4D9-2AFD-61EF-9A06F53BB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AD85AC-BE44-BA8D-BF84-81B756CFC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1700212"/>
            <a:ext cx="1047750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9074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B4920D-C552-64B1-8D44-98C2A881E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CBA473-25FD-DECE-D9A6-DB5242E43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38" y="527068"/>
            <a:ext cx="1049655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907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072F1EC-9EF7-3201-3A75-CC17E3BED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81D497-AF30-3D91-D843-99081A288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859" y="1948237"/>
            <a:ext cx="2943225" cy="7810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4773C0-2956-39D7-8CE1-B23B836F7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902" y="3398272"/>
            <a:ext cx="3848100" cy="838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74FE377-5070-DABB-3767-033C999C5F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2650" y="862012"/>
            <a:ext cx="5753100" cy="5133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75435F5-3DAB-6ED1-A46E-088D0F24972C}"/>
                  </a:ext>
                </a:extLst>
              </p:cNvPr>
              <p:cNvSpPr txBox="1"/>
              <p:nvPr/>
            </p:nvSpPr>
            <p:spPr>
              <a:xfrm>
                <a:off x="618031" y="756670"/>
                <a:ext cx="387888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/>
                  <a:t>What is the derivative of</a:t>
                </a:r>
                <a:r>
                  <a:rPr lang="en-US" sz="3200" dirty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1" dirty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200" b="1" dirty="0"/>
                  <a:t>?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75435F5-3DAB-6ED1-A46E-088D0F2497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031" y="756670"/>
                <a:ext cx="3878882" cy="584775"/>
              </a:xfrm>
              <a:prstGeom prst="rect">
                <a:avLst/>
              </a:prstGeom>
              <a:blipFill>
                <a:blip r:embed="rId5"/>
                <a:stretch>
                  <a:fillRect l="-3925" t="-13542" r="-78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73209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D31ED27-8D47-A5B1-7E63-0ECAACA8E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BFEB19-D097-6E73-D7E8-694CAEBE1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12" y="2386012"/>
            <a:ext cx="10467975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530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B358A92-E204-C57B-8F36-3491CA34D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33145D-7ADB-11A5-EF63-6E4CA3EBF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05" y="329901"/>
            <a:ext cx="1044892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0711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Triangular abstract background">
            <a:extLst>
              <a:ext uri="{FF2B5EF4-FFF2-40B4-BE49-F238E27FC236}">
                <a16:creationId xmlns:a16="http://schemas.microsoft.com/office/drawing/2014/main" id="{77EBFDAC-2B12-7424-0299-386B3FC7AC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09" r="-1" b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32CE4-9FEF-4047-69AE-4646FF38C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4938" y="1443880"/>
            <a:ext cx="9144000" cy="3063240"/>
          </a:xfrm>
        </p:spPr>
        <p:txBody>
          <a:bodyPr>
            <a:normAutofit/>
          </a:bodyPr>
          <a:lstStyle/>
          <a:p>
            <a:r>
              <a:rPr lang="en-US" dirty="0"/>
              <a:t>Derivatives of </a:t>
            </a:r>
            <a:br>
              <a:rPr lang="en-US" dirty="0"/>
            </a:br>
            <a:r>
              <a:rPr lang="en-US" dirty="0"/>
              <a:t>inverse functions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B085AC-03CE-A3CB-1405-19BD6CFA69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298853" y="5167056"/>
            <a:ext cx="9144000" cy="1225296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Section 3.7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02E5C6-7B29-A59B-36E9-37032B88B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he Hand Bold"/>
                <a:ea typeface="+mn-ea"/>
                <a:cs typeface="+mn-cs"/>
              </a:rPr>
              <a:t>https://openstax.org/details/books/calculus-volume-1</a:t>
            </a:r>
          </a:p>
        </p:txBody>
      </p:sp>
    </p:spTree>
    <p:extLst>
      <p:ext uri="{BB962C8B-B14F-4D97-AF65-F5344CB8AC3E}">
        <p14:creationId xmlns:p14="http://schemas.microsoft.com/office/powerpoint/2010/main" val="40454306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65CC0D-BABF-4DCD-CFA2-6054A8215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he Hand Bold"/>
                <a:ea typeface="+mn-ea"/>
                <a:cs typeface="+mn-cs"/>
              </a:rPr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1E1A0C-4107-7A2D-134A-BC62215F0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35" y="1479862"/>
            <a:ext cx="6088549" cy="44711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D15B94-353E-F690-19CB-58F3977AD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000" y="598282"/>
            <a:ext cx="5772150" cy="4762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946007-61E5-AE7D-E5A7-D806C9A16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7689" y="3429000"/>
            <a:ext cx="275272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4833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65CC0D-BABF-4DCD-CFA2-6054A8215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1082B9-7620-1B44-8882-9D39D82BC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04912"/>
            <a:ext cx="10515600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4823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65CC0D-BABF-4DCD-CFA2-6054A8215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he Hand Bold"/>
                <a:ea typeface="+mn-ea"/>
                <a:cs typeface="+mn-cs"/>
              </a:rPr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81FCBA-F525-5876-C993-62D11860D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98" y="243111"/>
            <a:ext cx="10410825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318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65CC0D-BABF-4DCD-CFA2-6054A8215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he Hand Bold"/>
                <a:ea typeface="+mn-ea"/>
                <a:cs typeface="+mn-cs"/>
              </a:rPr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B391FC-D090-EAC5-12BB-49D1AA25A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72" y="358476"/>
            <a:ext cx="1051560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0464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65CC0D-BABF-4DCD-CFA2-6054A8215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he Hand Bold"/>
                <a:ea typeface="+mn-ea"/>
                <a:cs typeface="+mn-cs"/>
              </a:rPr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095F63-14A0-6EEC-C3E9-725FD37F4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87" y="1466850"/>
            <a:ext cx="10487025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0889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8C9334B-8BE3-1533-1E8D-404096D37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A45725-F559-EC0C-5EA4-E44CD2F0F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" y="738187"/>
            <a:ext cx="10687050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4020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65CC0D-BABF-4DCD-CFA2-6054A8215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he Hand Bold"/>
                <a:ea typeface="+mn-ea"/>
                <a:cs typeface="+mn-cs"/>
              </a:rPr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934C1E-3C56-6578-6750-2E9BDBC32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08" y="475745"/>
            <a:ext cx="10458450" cy="19907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FF874EB-4C97-BDED-A155-F014474595AD}"/>
                  </a:ext>
                </a:extLst>
              </p14:cNvPr>
              <p14:cNvContentPartPr/>
              <p14:nvPr/>
            </p14:nvContentPartPr>
            <p14:xfrm>
              <a:off x="6165036" y="443385"/>
              <a:ext cx="360" cy="9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FF874EB-4C97-BDED-A155-F014474595A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56036" y="434385"/>
                <a:ext cx="18000" cy="2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880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2C918B7-EEC5-D97C-4A5F-E4023DB03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80FF32-ED7E-7105-1BE4-081C27FF4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512" y="1714500"/>
            <a:ext cx="93249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0063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65CC0D-BABF-4DCD-CFA2-6054A8215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he Hand Bold"/>
                <a:ea typeface="+mn-ea"/>
                <a:cs typeface="+mn-cs"/>
              </a:rPr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AC62C1-964B-3FA1-86EA-D291DA32E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78" y="255661"/>
            <a:ext cx="10525125" cy="19145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02" name="Ink 401">
                <a:extLst>
                  <a:ext uri="{FF2B5EF4-FFF2-40B4-BE49-F238E27FC236}">
                    <a16:creationId xmlns:a16="http://schemas.microsoft.com/office/drawing/2014/main" id="{CB9982FB-B105-62A0-373A-044976AA812E}"/>
                  </a:ext>
                </a:extLst>
              </p14:cNvPr>
              <p14:cNvContentPartPr/>
              <p14:nvPr/>
            </p14:nvContentPartPr>
            <p14:xfrm>
              <a:off x="12313116" y="5042025"/>
              <a:ext cx="8640" cy="304560"/>
            </p14:xfrm>
          </p:contentPart>
        </mc:Choice>
        <mc:Fallback xmlns="">
          <p:pic>
            <p:nvPicPr>
              <p:cNvPr id="402" name="Ink 401">
                <a:extLst>
                  <a:ext uri="{FF2B5EF4-FFF2-40B4-BE49-F238E27FC236}">
                    <a16:creationId xmlns:a16="http://schemas.microsoft.com/office/drawing/2014/main" id="{CB9982FB-B105-62A0-373A-044976AA812E}"/>
                  </a:ext>
                </a:extLst>
              </p:cNvPr>
              <p:cNvPicPr/>
              <p:nvPr/>
            </p:nvPicPr>
            <p:blipFill>
              <a:blip r:embed="rId631"/>
              <a:stretch>
                <a:fillRect/>
              </a:stretch>
            </p:blipFill>
            <p:spPr>
              <a:xfrm>
                <a:off x="12304476" y="5033385"/>
                <a:ext cx="26280" cy="32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69679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0AD311-23AF-3F3B-98BC-54790AC2E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8B68CC-5044-8721-2D73-753C5A3D6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426" y="136525"/>
            <a:ext cx="7637426" cy="604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017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65CC0D-BABF-4DCD-CFA2-6054A8215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he Hand Bold"/>
                <a:ea typeface="+mn-ea"/>
                <a:cs typeface="+mn-cs"/>
              </a:rPr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7A78E0-89FA-09FD-9664-080F1797C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392" y="427784"/>
            <a:ext cx="104298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908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65CC0D-BABF-4DCD-CFA2-6054A8215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he Hand Bold"/>
                <a:ea typeface="+mn-ea"/>
                <a:cs typeface="+mn-cs"/>
              </a:rPr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F6B7BA-EA98-C47E-423A-A1C0AFA6A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06" y="628482"/>
            <a:ext cx="1032510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5975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0F2F6D-F076-7941-FC4E-EC391389C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AA9CEE-9435-8E3E-2041-AC1A99412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674" y="2493183"/>
            <a:ext cx="6230652" cy="18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546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4F9D715-E26A-132D-6D74-093227124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C375ED-3A8F-138E-070F-6F2F5B129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287" y="1755882"/>
            <a:ext cx="1495425" cy="819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511964-837D-19C7-DC36-46CD945C6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0815" y="1755882"/>
            <a:ext cx="1628775" cy="6667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6E2BEE-862C-05A2-29B2-60340CBB92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8372" y="2534054"/>
            <a:ext cx="3430680" cy="32262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A9622C-79CD-290C-FAD2-F5E4971E5E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3238" y="2905006"/>
            <a:ext cx="3633203" cy="31533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571DFE3-A37C-59F7-651E-6AB61EB782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0261" y="921760"/>
            <a:ext cx="3514725" cy="4762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1485FC4-5267-426D-9312-6B6C3B5C988A}"/>
              </a:ext>
            </a:extLst>
          </p:cNvPr>
          <p:cNvSpPr txBox="1"/>
          <p:nvPr/>
        </p:nvSpPr>
        <p:spPr>
          <a:xfrm>
            <a:off x="944429" y="398540"/>
            <a:ext cx="7713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Recall:</a:t>
            </a:r>
          </a:p>
        </p:txBody>
      </p:sp>
    </p:spTree>
    <p:extLst>
      <p:ext uri="{BB962C8B-B14F-4D97-AF65-F5344CB8AC3E}">
        <p14:creationId xmlns:p14="http://schemas.microsoft.com/office/powerpoint/2010/main" val="1609701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5B74B9-5880-3D56-14E4-0BBC86DF6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0B99EB-3E70-4F3E-FC20-86D1E0DB6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837" y="1923489"/>
            <a:ext cx="10220325" cy="3333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61941C-CB37-C5AD-B257-5A9397608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477" y="901233"/>
            <a:ext cx="104775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29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C21F1DF-3C76-F8F8-8397-75C50F730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8E27ED-119C-B768-DDA6-04F507338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655" y="1060076"/>
            <a:ext cx="5428690" cy="450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65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D1DC6A5-9B51-7419-45A7-DAC2898FE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E2C71D-BA08-1B79-A035-80DD37207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769" y="450196"/>
            <a:ext cx="931545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99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91A344-EF27-D2B7-F92A-01BB6BC0D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7860BF-2FDD-4950-E280-D32E72B19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77" y="500455"/>
            <a:ext cx="93345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707004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5921</TotalTime>
  <Words>575</Words>
  <Application>Microsoft Office PowerPoint</Application>
  <PresentationFormat>Widescreen</PresentationFormat>
  <Paragraphs>56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Cambria Math</vt:lpstr>
      <vt:lpstr>The Hand Bold</vt:lpstr>
      <vt:lpstr>The Serif Hand Black</vt:lpstr>
      <vt:lpstr>SketchyVTI</vt:lpstr>
      <vt:lpstr>Chapter 3  derivatives</vt:lpstr>
      <vt:lpstr>Derivatives of trigonometric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chain rule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Derivatives of  inverse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3: derivatives</dc:title>
  <dc:creator>Susan Aydelotte</dc:creator>
  <cp:lastModifiedBy>Susan Aydelotte</cp:lastModifiedBy>
  <cp:revision>20</cp:revision>
  <dcterms:created xsi:type="dcterms:W3CDTF">2023-02-06T15:40:48Z</dcterms:created>
  <dcterms:modified xsi:type="dcterms:W3CDTF">2023-05-15T18:43:13Z</dcterms:modified>
</cp:coreProperties>
</file>