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80" r:id="rId3"/>
    <p:sldId id="292" r:id="rId4"/>
    <p:sldId id="291" r:id="rId5"/>
    <p:sldId id="290" r:id="rId6"/>
    <p:sldId id="289" r:id="rId7"/>
    <p:sldId id="288" r:id="rId8"/>
    <p:sldId id="285" r:id="rId9"/>
    <p:sldId id="287" r:id="rId10"/>
    <p:sldId id="286" r:id="rId11"/>
    <p:sldId id="298" r:id="rId12"/>
    <p:sldId id="297" r:id="rId13"/>
    <p:sldId id="296" r:id="rId14"/>
    <p:sldId id="295" r:id="rId15"/>
    <p:sldId id="294" r:id="rId16"/>
    <p:sldId id="299" r:id="rId17"/>
    <p:sldId id="304" r:id="rId18"/>
    <p:sldId id="303" r:id="rId19"/>
    <p:sldId id="302" r:id="rId20"/>
    <p:sldId id="301" r:id="rId21"/>
    <p:sldId id="300" r:id="rId22"/>
    <p:sldId id="309" r:id="rId23"/>
    <p:sldId id="307" r:id="rId24"/>
    <p:sldId id="306" r:id="rId25"/>
    <p:sldId id="305" r:id="rId26"/>
    <p:sldId id="310" r:id="rId27"/>
    <p:sldId id="313" r:id="rId28"/>
    <p:sldId id="281" r:id="rId29"/>
    <p:sldId id="32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1E18B-DAD7-417F-9F65-836F759EC815}"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18910-D961-4504-9C24-5FEE25DE1ED7}" type="slidenum">
              <a:rPr lang="en-US" smtClean="0"/>
              <a:t>‹#›</a:t>
            </a:fld>
            <a:endParaRPr lang="en-US"/>
          </a:p>
        </p:txBody>
      </p:sp>
    </p:spTree>
    <p:extLst>
      <p:ext uri="{BB962C8B-B14F-4D97-AF65-F5344CB8AC3E}">
        <p14:creationId xmlns:p14="http://schemas.microsoft.com/office/powerpoint/2010/main" val="97536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7190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12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4836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91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6983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778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9868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176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697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424242"/>
                </a:solidFill>
                <a:effectLst/>
                <a:latin typeface="Neue Helvetica W01"/>
              </a:rPr>
              <a:t>Solve quadratic equations by factoring.</a:t>
            </a:r>
          </a:p>
          <a:p>
            <a:pPr algn="l">
              <a:buFont typeface="Arial" panose="020B0604020202020204" pitchFamily="34" charset="0"/>
              <a:buChar char="•"/>
            </a:pPr>
            <a:r>
              <a:rPr lang="en-US" b="0" i="0" dirty="0">
                <a:solidFill>
                  <a:srgbClr val="424242"/>
                </a:solidFill>
                <a:effectLst/>
                <a:latin typeface="Neue Helvetica W01"/>
              </a:rPr>
              <a:t>Solve quadratic equations by the square root property.</a:t>
            </a:r>
          </a:p>
          <a:p>
            <a:pPr algn="l">
              <a:buFont typeface="Arial" panose="020B0604020202020204" pitchFamily="34" charset="0"/>
              <a:buChar char="•"/>
            </a:pPr>
            <a:r>
              <a:rPr lang="en-US" b="0" i="0" dirty="0">
                <a:solidFill>
                  <a:srgbClr val="424242"/>
                </a:solidFill>
                <a:effectLst/>
                <a:latin typeface="Neue Helvetica W01"/>
              </a:rPr>
              <a:t>Solve quadratic equations by completing the square.</a:t>
            </a:r>
          </a:p>
          <a:p>
            <a:pPr algn="l">
              <a:buFont typeface="Arial" panose="020B0604020202020204" pitchFamily="34" charset="0"/>
              <a:buChar char="•"/>
            </a:pPr>
            <a:r>
              <a:rPr lang="en-US" b="0" i="0" dirty="0">
                <a:solidFill>
                  <a:srgbClr val="424242"/>
                </a:solidFill>
                <a:effectLst/>
                <a:latin typeface="Neue Helvetica W01"/>
              </a:rPr>
              <a:t>Solve quadratic equations by using the quadratic formula.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424242"/>
                </a:solidFill>
                <a:latin typeface="Neue Helvetica W01"/>
              </a:rPr>
              <a:t>Use the Pythagorean Theorem.</a:t>
            </a:r>
            <a:endParaRPr lang="en-US" sz="1200" b="0" i="0" dirty="0">
              <a:solidFill>
                <a:srgbClr val="424242"/>
              </a:solidFill>
              <a:effectLst/>
              <a:latin typeface="Neue Helvetica W01"/>
            </a:endParaRPr>
          </a:p>
          <a:p>
            <a:pPr algn="l">
              <a:buFont typeface="Arial" panose="020B0604020202020204" pitchFamily="34" charset="0"/>
              <a:buNone/>
            </a:pPr>
            <a:endParaRPr lang="en-US" b="0" i="0" dirty="0">
              <a:solidFill>
                <a:srgbClr val="424242"/>
              </a:solidFill>
              <a:effectLst/>
              <a:latin typeface="Neue Helvetica W01"/>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170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0790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1340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7810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5062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422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072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4741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97030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07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79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7861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133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61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5204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85BB75DA-20A7-4043-9498-8042D7FFDC4A}" type="datetime1">
              <a:rPr lang="en-US" smtClean="0"/>
              <a:t>12/8/2023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326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903E8973-9055-4952-981E-8812CBF4A708}" type="datetime1">
              <a:rPr lang="en-US" smtClean="0"/>
              <a:t>12/8/2023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431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2BEC46BA-DC38-440B-A51C-788BCA3B32D3}" type="datetime1">
              <a:rPr lang="en-US" smtClean="0"/>
              <a:t>12/8/2023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0495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8361451A-CFA5-4FFC-B918-734CB1FED670}" type="datetime1">
              <a:rPr lang="en-US" smtClean="0"/>
              <a:t>12/8/2023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1656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9B6825CF-EF9B-4DE4-A234-A10023EC1A3E}" type="datetime1">
              <a:rPr lang="en-US" smtClean="0"/>
              <a:t>12/8/2023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1528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D541208D-B44C-4233-841D-9E8CFA5F70A0}" type="datetime1">
              <a:rPr lang="en-US" smtClean="0"/>
              <a:t>12/8/2023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4528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FEE6C495-331A-4221-870F-E220793F001F}" type="datetime1">
              <a:rPr lang="en-US" smtClean="0"/>
              <a:t>12/8/2023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r>
              <a:rPr lang="en-US"/>
              <a:t>https://openstax.org/details/books/algebra-and-trigonometry-2e</a:t>
            </a:r>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9432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D5B5E82D-A968-4F91-830C-263177116E66}" type="datetime1">
              <a:rPr lang="en-US" smtClean="0"/>
              <a:t>12/8/2023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r>
              <a:rPr lang="en-US"/>
              <a:t>https://openstax.org/details/books/algebra-and-trigonometry-2e</a:t>
            </a:r>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5201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FEC6FBB8-2C26-48E5-ACBF-3D35893C729F}" type="datetime1">
              <a:rPr lang="en-US" smtClean="0"/>
              <a:t>12/8/2023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r>
              <a:rPr lang="en-US"/>
              <a:t>https://openstax.org/details/books/algebra-and-trigonometry-2e</a:t>
            </a:r>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0902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9C98E87-6C6E-49A5-AEDA-8F9EEACAC649}" type="datetime1">
              <a:rPr lang="en-US" smtClean="0"/>
              <a:t>12/8/2023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4236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81B15F85-0F88-4E52-8E05-40819EDF5115}" type="datetime1">
              <a:rPr lang="en-US" smtClean="0"/>
              <a:t>12/8/2023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2035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A25B89A0-E26E-4328-838E-AB32FC45EAF9}" type="datetime1">
              <a:rPr lang="en-US" smtClean="0"/>
              <a:t>12/8/2023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894067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3" name="Rectangle 12">
            <a:extLst>
              <a:ext uri="{FF2B5EF4-FFF2-40B4-BE49-F238E27FC236}">
                <a16:creationId xmlns:a16="http://schemas.microsoft.com/office/drawing/2014/main" id="{60E728E6-A07E-4A6C-AB92-D56E1402F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10255" y="1386"/>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solidFill>
                  <a:srgbClr val="FFFFFF"/>
                </a:solidFill>
              </a:rPr>
              <a:t>Equations and Inequalities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315137"/>
            <a:ext cx="9781327" cy="2056617"/>
          </a:xfrm>
        </p:spPr>
        <p:txBody>
          <a:bodyPr anchor="t">
            <a:normAutofit/>
          </a:bodyPr>
          <a:lstStyle/>
          <a:p>
            <a:r>
              <a:rPr lang="en-US" sz="2200" dirty="0">
                <a:solidFill>
                  <a:srgbClr val="FFFFFF"/>
                </a:solidFill>
              </a:rPr>
              <a:t>Chapter 2</a:t>
            </a:r>
          </a:p>
          <a:p>
            <a:r>
              <a:rPr lang="en-US" sz="2200" dirty="0">
                <a:solidFill>
                  <a:srgbClr val="FFFFFF"/>
                </a:solidFill>
              </a:rPr>
              <a:t>Algebra and Trigonometry 2e</a:t>
            </a:r>
          </a:p>
          <a:p>
            <a:r>
              <a:rPr lang="en-US" sz="2200" dirty="0">
                <a:solidFill>
                  <a:srgbClr val="FFFFFF"/>
                </a:solidFill>
              </a:rPr>
              <a:t>OpenStax</a:t>
            </a:r>
          </a:p>
          <a:p>
            <a:r>
              <a:rPr lang="en-US" sz="2200" dirty="0">
                <a:solidFill>
                  <a:srgbClr val="FFFFFF"/>
                </a:solidFill>
              </a:rPr>
              <a:t>Jay Abramson</a:t>
            </a:r>
          </a:p>
        </p:txBody>
      </p:sp>
      <p:grpSp>
        <p:nvGrpSpPr>
          <p:cNvPr id="15"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6" name="Freeform: Shape 15">
              <a:extLst>
                <a:ext uri="{FF2B5EF4-FFF2-40B4-BE49-F238E27FC236}">
                  <a16:creationId xmlns:a16="http://schemas.microsoft.com/office/drawing/2014/main" id="{7180CB2C-161F-4538-9214-24AF97B01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7" name="Freeform: Shape 16">
              <a:extLst>
                <a:ext uri="{FF2B5EF4-FFF2-40B4-BE49-F238E27FC236}">
                  <a16:creationId xmlns:a16="http://schemas.microsoft.com/office/drawing/2014/main" id="{EE25AFBE-8731-4348-B66F-FD7E38F7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8" name="Freeform: Shape 17">
              <a:extLst>
                <a:ext uri="{FF2B5EF4-FFF2-40B4-BE49-F238E27FC236}">
                  <a16:creationId xmlns:a16="http://schemas.microsoft.com/office/drawing/2014/main" id="{5F6C27D8-4E47-470F-B6B5-407CE7D1D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9" name="Freeform: Shape 18">
              <a:extLst>
                <a:ext uri="{FF2B5EF4-FFF2-40B4-BE49-F238E27FC236}">
                  <a16:creationId xmlns:a16="http://schemas.microsoft.com/office/drawing/2014/main" id="{66348964-B561-445E-A6A4-730FBA428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0" name="Freeform: Shape 19">
              <a:extLst>
                <a:ext uri="{FF2B5EF4-FFF2-40B4-BE49-F238E27FC236}">
                  <a16:creationId xmlns:a16="http://schemas.microsoft.com/office/drawing/2014/main" id="{C5D1A3FD-B031-4670-8F09-29E8E38D45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1" name="Freeform: Shape 20">
              <a:extLst>
                <a:ext uri="{FF2B5EF4-FFF2-40B4-BE49-F238E27FC236}">
                  <a16:creationId xmlns:a16="http://schemas.microsoft.com/office/drawing/2014/main" id="{80BD3287-1860-4987-8CA5-8728EDBB6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2" name="Freeform: Shape 21">
              <a:extLst>
                <a:ext uri="{FF2B5EF4-FFF2-40B4-BE49-F238E27FC236}">
                  <a16:creationId xmlns:a16="http://schemas.microsoft.com/office/drawing/2014/main" id="{E1FEEEA6-82B5-4005-A3D5-FC2A152F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24" name="Group 23">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3216" y="3924272"/>
            <a:ext cx="118872" cy="118872"/>
            <a:chOff x="1175347" y="3733800"/>
            <a:chExt cx="118872" cy="118872"/>
          </a:xfrm>
        </p:grpSpPr>
        <p:cxnSp>
          <p:nvCxnSpPr>
            <p:cNvPr id="25" name="Straight Connector 24">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8"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9"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1" name="Freeform: Shape 30">
                <a:extLst>
                  <a:ext uri="{FF2B5EF4-FFF2-40B4-BE49-F238E27FC236}">
                    <a16:creationId xmlns:a16="http://schemas.microsoft.com/office/drawing/2014/main" id="{9B992201-AA48-4BE7-ADC2-908B16934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2" name="Freeform: Shape 31">
                <a:extLst>
                  <a:ext uri="{FF2B5EF4-FFF2-40B4-BE49-F238E27FC236}">
                    <a16:creationId xmlns:a16="http://schemas.microsoft.com/office/drawing/2014/main" id="{840E3649-4ED2-4501-AF92-DEC3DFF5C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3" name="Freeform: Shape 32">
                <a:extLst>
                  <a:ext uri="{FF2B5EF4-FFF2-40B4-BE49-F238E27FC236}">
                    <a16:creationId xmlns:a16="http://schemas.microsoft.com/office/drawing/2014/main" id="{68B38FD5-4195-4693-8AB7-D01C58D2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4" name="Freeform: Shape 33">
                <a:extLst>
                  <a:ext uri="{FF2B5EF4-FFF2-40B4-BE49-F238E27FC236}">
                    <a16:creationId xmlns:a16="http://schemas.microsoft.com/office/drawing/2014/main" id="{F0635352-3FD2-43A8-832C-705F1CB91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5" name="Freeform: Shape 34">
                <a:extLst>
                  <a:ext uri="{FF2B5EF4-FFF2-40B4-BE49-F238E27FC236}">
                    <a16:creationId xmlns:a16="http://schemas.microsoft.com/office/drawing/2014/main" id="{FBEAF61E-74F7-41BA-9576-39B196150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6" name="Freeform: Shape 35">
                <a:extLst>
                  <a:ext uri="{FF2B5EF4-FFF2-40B4-BE49-F238E27FC236}">
                    <a16:creationId xmlns:a16="http://schemas.microsoft.com/office/drawing/2014/main" id="{AB31D9B5-1401-4F40-BEE6-D49291995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7" name="Freeform: Shape 36">
                <a:extLst>
                  <a:ext uri="{FF2B5EF4-FFF2-40B4-BE49-F238E27FC236}">
                    <a16:creationId xmlns:a16="http://schemas.microsoft.com/office/drawing/2014/main" id="{8EDD38F5-BC63-401D-8C72-8D41A360A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0" name="Freeform: Shape 29">
              <a:extLst>
                <a:ext uri="{FF2B5EF4-FFF2-40B4-BE49-F238E27FC236}">
                  <a16:creationId xmlns:a16="http://schemas.microsoft.com/office/drawing/2014/main" id="{05CE5B18-7300-438F-80EB-4F4E431C8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5E439F54-28D6-593B-8B5C-E7ADCD359288}"/>
              </a:ext>
            </a:extLst>
          </p:cNvPr>
          <p:cNvPicPr>
            <a:picLocks noChangeAspect="1"/>
          </p:cNvPicPr>
          <p:nvPr/>
        </p:nvPicPr>
        <p:blipFill>
          <a:blip r:embed="rId3"/>
          <a:stretch>
            <a:fillRect/>
          </a:stretch>
        </p:blipFill>
        <p:spPr>
          <a:xfrm>
            <a:off x="336278" y="261007"/>
            <a:ext cx="10448925" cy="3057525"/>
          </a:xfrm>
          <a:prstGeom prst="rect">
            <a:avLst/>
          </a:prstGeom>
        </p:spPr>
      </p:pic>
    </p:spTree>
    <p:extLst>
      <p:ext uri="{BB962C8B-B14F-4D97-AF65-F5344CB8AC3E}">
        <p14:creationId xmlns:p14="http://schemas.microsoft.com/office/powerpoint/2010/main" val="258478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ED7E6A7-AE4F-3397-4822-75ABC26A81B6}"/>
              </a:ext>
            </a:extLst>
          </p:cNvPr>
          <p:cNvPicPr>
            <a:picLocks noChangeAspect="1"/>
          </p:cNvPicPr>
          <p:nvPr/>
        </p:nvPicPr>
        <p:blipFill>
          <a:blip r:embed="rId3"/>
          <a:stretch>
            <a:fillRect/>
          </a:stretch>
        </p:blipFill>
        <p:spPr>
          <a:xfrm>
            <a:off x="533209" y="405193"/>
            <a:ext cx="10448925" cy="1457325"/>
          </a:xfrm>
          <a:prstGeom prst="rect">
            <a:avLst/>
          </a:prstGeom>
        </p:spPr>
      </p:pic>
    </p:spTree>
    <p:extLst>
      <p:ext uri="{BB962C8B-B14F-4D97-AF65-F5344CB8AC3E}">
        <p14:creationId xmlns:p14="http://schemas.microsoft.com/office/powerpoint/2010/main" val="370502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AB15138-5175-45F7-263A-C89081CA294C}"/>
              </a:ext>
            </a:extLst>
          </p:cNvPr>
          <p:cNvPicPr>
            <a:picLocks noChangeAspect="1"/>
          </p:cNvPicPr>
          <p:nvPr/>
        </p:nvPicPr>
        <p:blipFill>
          <a:blip r:embed="rId3"/>
          <a:stretch>
            <a:fillRect/>
          </a:stretch>
        </p:blipFill>
        <p:spPr>
          <a:xfrm>
            <a:off x="295846" y="216979"/>
            <a:ext cx="10429875" cy="3095625"/>
          </a:xfrm>
          <a:prstGeom prst="rect">
            <a:avLst/>
          </a:prstGeom>
        </p:spPr>
      </p:pic>
    </p:spTree>
    <p:extLst>
      <p:ext uri="{BB962C8B-B14F-4D97-AF65-F5344CB8AC3E}">
        <p14:creationId xmlns:p14="http://schemas.microsoft.com/office/powerpoint/2010/main" val="3954018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916A324-AF60-B79D-87CB-381AE2B074FC}"/>
              </a:ext>
            </a:extLst>
          </p:cNvPr>
          <p:cNvPicPr>
            <a:picLocks noChangeAspect="1"/>
          </p:cNvPicPr>
          <p:nvPr/>
        </p:nvPicPr>
        <p:blipFill>
          <a:blip r:embed="rId3"/>
          <a:stretch>
            <a:fillRect/>
          </a:stretch>
        </p:blipFill>
        <p:spPr>
          <a:xfrm>
            <a:off x="426998" y="313976"/>
            <a:ext cx="10401300" cy="1457325"/>
          </a:xfrm>
          <a:prstGeom prst="rect">
            <a:avLst/>
          </a:prstGeom>
        </p:spPr>
      </p:pic>
    </p:spTree>
    <p:extLst>
      <p:ext uri="{BB962C8B-B14F-4D97-AF65-F5344CB8AC3E}">
        <p14:creationId xmlns:p14="http://schemas.microsoft.com/office/powerpoint/2010/main" val="42548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FCE5A3E-BCE4-0918-0E5C-D002295AF402}"/>
              </a:ext>
            </a:extLst>
          </p:cNvPr>
          <p:cNvPicPr>
            <a:picLocks noChangeAspect="1"/>
          </p:cNvPicPr>
          <p:nvPr/>
        </p:nvPicPr>
        <p:blipFill>
          <a:blip r:embed="rId3"/>
          <a:stretch>
            <a:fillRect/>
          </a:stretch>
        </p:blipFill>
        <p:spPr>
          <a:xfrm>
            <a:off x="579979" y="568131"/>
            <a:ext cx="10429875" cy="1952625"/>
          </a:xfrm>
          <a:prstGeom prst="rect">
            <a:avLst/>
          </a:prstGeom>
        </p:spPr>
      </p:pic>
    </p:spTree>
    <p:extLst>
      <p:ext uri="{BB962C8B-B14F-4D97-AF65-F5344CB8AC3E}">
        <p14:creationId xmlns:p14="http://schemas.microsoft.com/office/powerpoint/2010/main" val="2232590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6490753-02EE-A34C-E3C1-618FFFAEB8FF}"/>
              </a:ext>
            </a:extLst>
          </p:cNvPr>
          <p:cNvPicPr>
            <a:picLocks noChangeAspect="1"/>
          </p:cNvPicPr>
          <p:nvPr/>
        </p:nvPicPr>
        <p:blipFill>
          <a:blip r:embed="rId3"/>
          <a:stretch>
            <a:fillRect/>
          </a:stretch>
        </p:blipFill>
        <p:spPr>
          <a:xfrm>
            <a:off x="395171" y="291790"/>
            <a:ext cx="10420350" cy="1524000"/>
          </a:xfrm>
          <a:prstGeom prst="rect">
            <a:avLst/>
          </a:prstGeom>
        </p:spPr>
      </p:pic>
    </p:spTree>
    <p:extLst>
      <p:ext uri="{BB962C8B-B14F-4D97-AF65-F5344CB8AC3E}">
        <p14:creationId xmlns:p14="http://schemas.microsoft.com/office/powerpoint/2010/main" val="380478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2B2A10D-ACA7-48B7-16F4-B7D6525560D7}"/>
              </a:ext>
            </a:extLst>
          </p:cNvPr>
          <p:cNvPicPr>
            <a:picLocks noChangeAspect="1"/>
          </p:cNvPicPr>
          <p:nvPr/>
        </p:nvPicPr>
        <p:blipFill>
          <a:blip r:embed="rId3"/>
          <a:stretch>
            <a:fillRect/>
          </a:stretch>
        </p:blipFill>
        <p:spPr>
          <a:xfrm>
            <a:off x="363576" y="301957"/>
            <a:ext cx="10467975" cy="2019300"/>
          </a:xfrm>
          <a:prstGeom prst="rect">
            <a:avLst/>
          </a:prstGeom>
        </p:spPr>
      </p:pic>
    </p:spTree>
    <p:extLst>
      <p:ext uri="{BB962C8B-B14F-4D97-AF65-F5344CB8AC3E}">
        <p14:creationId xmlns:p14="http://schemas.microsoft.com/office/powerpoint/2010/main" val="613184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66846E2-1FD6-BFDB-3B62-DF701D91E7C2}"/>
              </a:ext>
            </a:extLst>
          </p:cNvPr>
          <p:cNvPicPr>
            <a:picLocks noChangeAspect="1"/>
          </p:cNvPicPr>
          <p:nvPr/>
        </p:nvPicPr>
        <p:blipFill>
          <a:blip r:embed="rId3"/>
          <a:stretch>
            <a:fillRect/>
          </a:stretch>
        </p:blipFill>
        <p:spPr>
          <a:xfrm>
            <a:off x="433387" y="535374"/>
            <a:ext cx="10410825" cy="1438275"/>
          </a:xfrm>
          <a:prstGeom prst="rect">
            <a:avLst/>
          </a:prstGeom>
        </p:spPr>
      </p:pic>
    </p:spTree>
    <p:extLst>
      <p:ext uri="{BB962C8B-B14F-4D97-AF65-F5344CB8AC3E}">
        <p14:creationId xmlns:p14="http://schemas.microsoft.com/office/powerpoint/2010/main" val="3032615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780E5D32-B221-1E05-93CB-4ADF0030B7A0}"/>
              </a:ext>
            </a:extLst>
          </p:cNvPr>
          <p:cNvSpPr txBox="1"/>
          <p:nvPr/>
        </p:nvSpPr>
        <p:spPr>
          <a:xfrm>
            <a:off x="1494263" y="1248936"/>
            <a:ext cx="8500129" cy="2185214"/>
          </a:xfrm>
          <a:prstGeom prst="rect">
            <a:avLst/>
          </a:prstGeom>
          <a:noFill/>
        </p:spPr>
        <p:txBody>
          <a:bodyPr wrap="square" rtlCol="0">
            <a:spAutoFit/>
          </a:bodyPr>
          <a:lstStyle/>
          <a:p>
            <a:pPr algn="l"/>
            <a:r>
              <a:rPr lang="en-US" sz="2800" b="1" i="0" dirty="0">
                <a:solidFill>
                  <a:srgbClr val="333333"/>
                </a:solidFill>
                <a:effectLst/>
                <a:latin typeface="Neue Helvetica W01"/>
              </a:rPr>
              <a:t>Understanding Compound Inequalities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A </a:t>
            </a:r>
            <a:r>
              <a:rPr lang="en-US" b="1" i="0" dirty="0">
                <a:solidFill>
                  <a:srgbClr val="424242"/>
                </a:solidFill>
                <a:effectLst/>
                <a:latin typeface="Neue Helvetica W01"/>
              </a:rPr>
              <a:t>compound inequality</a:t>
            </a:r>
            <a:r>
              <a:rPr lang="en-US" b="0" i="0" dirty="0">
                <a:solidFill>
                  <a:srgbClr val="424242"/>
                </a:solidFill>
                <a:effectLst/>
                <a:latin typeface="Neue Helvetica W01"/>
              </a:rPr>
              <a:t> includes two inequalities in one statement.</a:t>
            </a:r>
          </a:p>
          <a:p>
            <a:endParaRPr lang="en-US" dirty="0"/>
          </a:p>
          <a:p>
            <a:r>
              <a:rPr lang="en-US" b="0" i="0" dirty="0">
                <a:solidFill>
                  <a:srgbClr val="424242"/>
                </a:solidFill>
                <a:effectLst/>
                <a:latin typeface="Neue Helvetica W01"/>
              </a:rPr>
              <a:t>There are two ways to solve compound inequalities: separating them into two separate inequalities or leaving the compound inequality intact and performing operations on all three parts at the same time. We will illustrate both methods.</a:t>
            </a:r>
            <a:endParaRPr lang="en-US" dirty="0"/>
          </a:p>
        </p:txBody>
      </p:sp>
    </p:spTree>
    <p:extLst>
      <p:ext uri="{BB962C8B-B14F-4D97-AF65-F5344CB8AC3E}">
        <p14:creationId xmlns:p14="http://schemas.microsoft.com/office/powerpoint/2010/main" val="4093447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0201A5D-C07F-22FB-2989-1C48A1DCD77F}"/>
              </a:ext>
            </a:extLst>
          </p:cNvPr>
          <p:cNvPicPr>
            <a:picLocks noChangeAspect="1"/>
          </p:cNvPicPr>
          <p:nvPr/>
        </p:nvPicPr>
        <p:blipFill>
          <a:blip r:embed="rId3"/>
          <a:stretch>
            <a:fillRect/>
          </a:stretch>
        </p:blipFill>
        <p:spPr>
          <a:xfrm>
            <a:off x="397545" y="451949"/>
            <a:ext cx="10429875" cy="1924050"/>
          </a:xfrm>
          <a:prstGeom prst="rect">
            <a:avLst/>
          </a:prstGeom>
        </p:spPr>
      </p:pic>
    </p:spTree>
    <p:extLst>
      <p:ext uri="{BB962C8B-B14F-4D97-AF65-F5344CB8AC3E}">
        <p14:creationId xmlns:p14="http://schemas.microsoft.com/office/powerpoint/2010/main" val="2024535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3" name="Rectangle 10">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4"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000000">
                  <a:tint val="75000"/>
                </a:srgbClr>
              </a:solidFill>
              <a:effectLst/>
              <a:uLnTx/>
              <a:uFillTx/>
              <a:latin typeface="Segoe UI Semilight" panose="020B0402040204020203" pitchFamily="34" charset="0"/>
              <a:ea typeface="+mn-ea"/>
              <a:cs typeface="Segoe UI Semilight" panose="020B0402040204020203" pitchFamily="34" charset="0"/>
            </a:endParaRPr>
          </a:p>
        </p:txBody>
      </p:sp>
      <p:grpSp>
        <p:nvGrpSpPr>
          <p:cNvPr id="85" name="Top Left">
            <a:extLst>
              <a:ext uri="{FF2B5EF4-FFF2-40B4-BE49-F238E27FC236}">
                <a16:creationId xmlns:a16="http://schemas.microsoft.com/office/drawing/2014/main" id="{FC280B3D-FC68-4DDC-950C-506B5C6838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86" name="Freeform: Shape 15">
              <a:extLst>
                <a:ext uri="{FF2B5EF4-FFF2-40B4-BE49-F238E27FC236}">
                  <a16:creationId xmlns:a16="http://schemas.microsoft.com/office/drawing/2014/main" id="{4EA2AE61-06D9-484D-8DD1-BACA157CC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7" name="Freeform: Shape 16">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88" name="Freeform: Shape 17">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89" name="Freeform: Shape 18">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0" name="Freeform: Shape 19">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1" name="Freeform: Shape 20">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2" name="Freeform: Shape 21">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2" name="Freeform: Shape 22">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4" name="Freeform: Shape 23">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5" name="Freeform: Shape 24">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6" name="Freeform: Shape 25">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3" name="Freeform: Shape 26">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4" name="Freeform: Shape 27">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5" name="Freeform: Shape 28">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6" name="Freeform: Shape 29">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7" name="Freeform: Shape 30">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Freeform: Shape 31">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9" name="Freeform: Shape 32">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35" name="Bottom Right">
            <a:extLst>
              <a:ext uri="{FF2B5EF4-FFF2-40B4-BE49-F238E27FC236}">
                <a16:creationId xmlns:a16="http://schemas.microsoft.com/office/drawing/2014/main" id="{88540B56-6256-419C-AC81-7B56D0DD7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36" name="Freeform: Shape 35">
              <a:extLst>
                <a:ext uri="{FF2B5EF4-FFF2-40B4-BE49-F238E27FC236}">
                  <a16:creationId xmlns:a16="http://schemas.microsoft.com/office/drawing/2014/main" id="{EB5E9C2F-6749-4023-8E94-45C1C3FC6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grpSp>
          <p:nvGrpSpPr>
            <p:cNvPr id="37" name="Graphic 157">
              <a:extLst>
                <a:ext uri="{FF2B5EF4-FFF2-40B4-BE49-F238E27FC236}">
                  <a16:creationId xmlns:a16="http://schemas.microsoft.com/office/drawing/2014/main" id="{D87C11F9-4A6E-44BC-BF6C-0468EFD71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9" name="Freeform: Shape 38">
                <a:extLst>
                  <a:ext uri="{FF2B5EF4-FFF2-40B4-BE49-F238E27FC236}">
                    <a16:creationId xmlns:a16="http://schemas.microsoft.com/office/drawing/2014/main" id="{2B1B9F72-6727-48A7-A229-1B9E8620C6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0" name="Freeform: Shape 39">
                <a:extLst>
                  <a:ext uri="{FF2B5EF4-FFF2-40B4-BE49-F238E27FC236}">
                    <a16:creationId xmlns:a16="http://schemas.microsoft.com/office/drawing/2014/main" id="{F112D38F-1CDF-4293-96FC-2190D0395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1" name="Freeform: Shape 40">
                <a:extLst>
                  <a:ext uri="{FF2B5EF4-FFF2-40B4-BE49-F238E27FC236}">
                    <a16:creationId xmlns:a16="http://schemas.microsoft.com/office/drawing/2014/main" id="{CF3E4DE9-57D9-4C4C-BE4E-7F081A1B3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2" name="Freeform: Shape 41">
                <a:extLst>
                  <a:ext uri="{FF2B5EF4-FFF2-40B4-BE49-F238E27FC236}">
                    <a16:creationId xmlns:a16="http://schemas.microsoft.com/office/drawing/2014/main" id="{6BB673C9-C994-4CA3-B78E-F65C5F8C61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3" name="Freeform: Shape 42">
                <a:extLst>
                  <a:ext uri="{FF2B5EF4-FFF2-40B4-BE49-F238E27FC236}">
                    <a16:creationId xmlns:a16="http://schemas.microsoft.com/office/drawing/2014/main" id="{9B6FF51D-0B4A-4C30-AEC8-D66E88C98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4" name="Freeform: Shape 43">
                <a:extLst>
                  <a:ext uri="{FF2B5EF4-FFF2-40B4-BE49-F238E27FC236}">
                    <a16:creationId xmlns:a16="http://schemas.microsoft.com/office/drawing/2014/main" id="{DCF516A0-FBBD-4A87-9E93-708625DE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5" name="Freeform: Shape 44">
                <a:extLst>
                  <a:ext uri="{FF2B5EF4-FFF2-40B4-BE49-F238E27FC236}">
                    <a16:creationId xmlns:a16="http://schemas.microsoft.com/office/drawing/2014/main" id="{6F1EDD83-3119-40A9-B093-626EB1B12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8" name="Freeform: Shape 37">
              <a:extLst>
                <a:ext uri="{FF2B5EF4-FFF2-40B4-BE49-F238E27FC236}">
                  <a16:creationId xmlns:a16="http://schemas.microsoft.com/office/drawing/2014/main" id="{BA5F46DB-9B25-49AD-BC98-191E88919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994404" y="731041"/>
            <a:ext cx="10191942" cy="3173034"/>
          </a:xfrm>
        </p:spPr>
        <p:txBody>
          <a:bodyPr>
            <a:normAutofit/>
          </a:bodyPr>
          <a:lstStyle/>
          <a:p>
            <a:r>
              <a:rPr lang="en-US" sz="6600" dirty="0">
                <a:latin typeface="Baskerville Old Face" panose="02020602080505020303" pitchFamily="18" charset="0"/>
              </a:rPr>
              <a:t>Linear Inequalities and Absolute Value Inequalities</a:t>
            </a:r>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a:xfrm>
            <a:off x="1524000" y="4069354"/>
            <a:ext cx="9144000" cy="1265285"/>
          </a:xfrm>
        </p:spPr>
        <p:txBody>
          <a:bodyPr>
            <a:normAutofit/>
          </a:bodyPr>
          <a:lstStyle/>
          <a:p>
            <a:r>
              <a:rPr lang="en-US" sz="2200" dirty="0"/>
              <a:t>Section 2.7</a:t>
            </a:r>
          </a:p>
        </p:txBody>
      </p:sp>
      <p:grpSp>
        <p:nvGrpSpPr>
          <p:cNvPr id="47"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8" name="Straight Connector 47">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FD82310-953D-ADE3-1D37-582990534E3C}"/>
              </a:ext>
            </a:extLst>
          </p:cNvPr>
          <p:cNvPicPr>
            <a:picLocks noChangeAspect="1"/>
          </p:cNvPicPr>
          <p:nvPr/>
        </p:nvPicPr>
        <p:blipFill>
          <a:blip r:embed="rId3"/>
          <a:stretch>
            <a:fillRect/>
          </a:stretch>
        </p:blipFill>
        <p:spPr>
          <a:xfrm>
            <a:off x="528986" y="525850"/>
            <a:ext cx="10420350" cy="1457325"/>
          </a:xfrm>
          <a:prstGeom prst="rect">
            <a:avLst/>
          </a:prstGeom>
        </p:spPr>
      </p:pic>
    </p:spTree>
    <p:extLst>
      <p:ext uri="{BB962C8B-B14F-4D97-AF65-F5344CB8AC3E}">
        <p14:creationId xmlns:p14="http://schemas.microsoft.com/office/powerpoint/2010/main" val="1200165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B264114-1FF8-2C20-FB1E-999FCC047084}"/>
              </a:ext>
            </a:extLst>
          </p:cNvPr>
          <p:cNvPicPr>
            <a:picLocks noChangeAspect="1"/>
          </p:cNvPicPr>
          <p:nvPr/>
        </p:nvPicPr>
        <p:blipFill>
          <a:blip r:embed="rId3"/>
          <a:stretch>
            <a:fillRect/>
          </a:stretch>
        </p:blipFill>
        <p:spPr>
          <a:xfrm>
            <a:off x="436640" y="399236"/>
            <a:ext cx="10448925" cy="1933575"/>
          </a:xfrm>
          <a:prstGeom prst="rect">
            <a:avLst/>
          </a:prstGeom>
        </p:spPr>
      </p:pic>
    </p:spTree>
    <p:extLst>
      <p:ext uri="{BB962C8B-B14F-4D97-AF65-F5344CB8AC3E}">
        <p14:creationId xmlns:p14="http://schemas.microsoft.com/office/powerpoint/2010/main" val="418930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0316E3E-43F9-0AE9-EF24-1B5FD331F20A}"/>
              </a:ext>
            </a:extLst>
          </p:cNvPr>
          <p:cNvPicPr>
            <a:picLocks noChangeAspect="1"/>
          </p:cNvPicPr>
          <p:nvPr/>
        </p:nvPicPr>
        <p:blipFill>
          <a:blip r:embed="rId3"/>
          <a:stretch>
            <a:fillRect/>
          </a:stretch>
        </p:blipFill>
        <p:spPr>
          <a:xfrm>
            <a:off x="521208" y="406717"/>
            <a:ext cx="10363200" cy="1381125"/>
          </a:xfrm>
          <a:prstGeom prst="rect">
            <a:avLst/>
          </a:prstGeom>
        </p:spPr>
      </p:pic>
    </p:spTree>
    <p:extLst>
      <p:ext uri="{BB962C8B-B14F-4D97-AF65-F5344CB8AC3E}">
        <p14:creationId xmlns:p14="http://schemas.microsoft.com/office/powerpoint/2010/main" val="1806598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4BE6805-A959-CA85-AFCA-24078CB841F4}"/>
              </a:ext>
            </a:extLst>
          </p:cNvPr>
          <p:cNvPicPr>
            <a:picLocks noChangeAspect="1"/>
          </p:cNvPicPr>
          <p:nvPr/>
        </p:nvPicPr>
        <p:blipFill>
          <a:blip r:embed="rId3"/>
          <a:stretch>
            <a:fillRect/>
          </a:stretch>
        </p:blipFill>
        <p:spPr>
          <a:xfrm>
            <a:off x="505057" y="386459"/>
            <a:ext cx="10401300" cy="1914525"/>
          </a:xfrm>
          <a:prstGeom prst="rect">
            <a:avLst/>
          </a:prstGeom>
        </p:spPr>
      </p:pic>
    </p:spTree>
    <p:extLst>
      <p:ext uri="{BB962C8B-B14F-4D97-AF65-F5344CB8AC3E}">
        <p14:creationId xmlns:p14="http://schemas.microsoft.com/office/powerpoint/2010/main" val="1007177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E9F954F-D1DF-4054-10BA-84578583988D}"/>
              </a:ext>
            </a:extLst>
          </p:cNvPr>
          <p:cNvPicPr>
            <a:picLocks noChangeAspect="1"/>
          </p:cNvPicPr>
          <p:nvPr/>
        </p:nvPicPr>
        <p:blipFill>
          <a:blip r:embed="rId3"/>
          <a:stretch>
            <a:fillRect/>
          </a:stretch>
        </p:blipFill>
        <p:spPr>
          <a:xfrm>
            <a:off x="422236" y="441403"/>
            <a:ext cx="10410825" cy="1447800"/>
          </a:xfrm>
          <a:prstGeom prst="rect">
            <a:avLst/>
          </a:prstGeom>
        </p:spPr>
      </p:pic>
    </p:spTree>
    <p:extLst>
      <p:ext uri="{BB962C8B-B14F-4D97-AF65-F5344CB8AC3E}">
        <p14:creationId xmlns:p14="http://schemas.microsoft.com/office/powerpoint/2010/main" val="1995053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E241D5A-886C-85CE-1AB6-5032F671E99D}"/>
              </a:ext>
            </a:extLst>
          </p:cNvPr>
          <p:cNvPicPr>
            <a:picLocks noChangeAspect="1"/>
          </p:cNvPicPr>
          <p:nvPr/>
        </p:nvPicPr>
        <p:blipFill>
          <a:blip r:embed="rId3"/>
          <a:stretch>
            <a:fillRect/>
          </a:stretch>
        </p:blipFill>
        <p:spPr>
          <a:xfrm>
            <a:off x="419100" y="317373"/>
            <a:ext cx="10439400" cy="1962150"/>
          </a:xfrm>
          <a:prstGeom prst="rect">
            <a:avLst/>
          </a:prstGeom>
        </p:spPr>
      </p:pic>
    </p:spTree>
    <p:extLst>
      <p:ext uri="{BB962C8B-B14F-4D97-AF65-F5344CB8AC3E}">
        <p14:creationId xmlns:p14="http://schemas.microsoft.com/office/powerpoint/2010/main" val="3826954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1DBCA11-66F0-9C67-806B-FFCFAEE74854}"/>
              </a:ext>
            </a:extLst>
          </p:cNvPr>
          <p:cNvPicPr>
            <a:picLocks noChangeAspect="1"/>
          </p:cNvPicPr>
          <p:nvPr/>
        </p:nvPicPr>
        <p:blipFill>
          <a:blip r:embed="rId3"/>
          <a:stretch>
            <a:fillRect/>
          </a:stretch>
        </p:blipFill>
        <p:spPr>
          <a:xfrm>
            <a:off x="435013" y="354631"/>
            <a:ext cx="10429875" cy="1933575"/>
          </a:xfrm>
          <a:prstGeom prst="rect">
            <a:avLst/>
          </a:prstGeom>
        </p:spPr>
      </p:pic>
    </p:spTree>
    <p:extLst>
      <p:ext uri="{BB962C8B-B14F-4D97-AF65-F5344CB8AC3E}">
        <p14:creationId xmlns:p14="http://schemas.microsoft.com/office/powerpoint/2010/main" val="958321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73D30F7-EF2E-146B-AF72-EBC01A6F7D42}"/>
              </a:ext>
            </a:extLst>
          </p:cNvPr>
          <p:cNvPicPr>
            <a:picLocks noChangeAspect="1"/>
          </p:cNvPicPr>
          <p:nvPr/>
        </p:nvPicPr>
        <p:blipFill>
          <a:blip r:embed="rId3"/>
          <a:stretch>
            <a:fillRect/>
          </a:stretch>
        </p:blipFill>
        <p:spPr>
          <a:xfrm>
            <a:off x="607044" y="596009"/>
            <a:ext cx="10420350" cy="1495425"/>
          </a:xfrm>
          <a:prstGeom prst="rect">
            <a:avLst/>
          </a:prstGeom>
        </p:spPr>
      </p:pic>
    </p:spTree>
    <p:extLst>
      <p:ext uri="{BB962C8B-B14F-4D97-AF65-F5344CB8AC3E}">
        <p14:creationId xmlns:p14="http://schemas.microsoft.com/office/powerpoint/2010/main" val="818804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800638" y="1347850"/>
            <a:ext cx="7027052" cy="440120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Arial"/>
            </a:endParaRPr>
          </a:p>
          <a:p>
            <a:pPr algn="l">
              <a:buFont typeface="Arial" panose="020B0604020202020204" pitchFamily="34" charset="0"/>
              <a:buChar char="•"/>
            </a:pPr>
            <a:r>
              <a:rPr lang="en-US" sz="2800" b="0" i="0" dirty="0">
                <a:solidFill>
                  <a:srgbClr val="424242"/>
                </a:solidFill>
                <a:effectLst/>
                <a:latin typeface="Neue Helvetica W01"/>
              </a:rPr>
              <a:t>Use interval notation</a:t>
            </a:r>
          </a:p>
          <a:p>
            <a:pPr algn="l">
              <a:buFont typeface="Arial" panose="020B0604020202020204" pitchFamily="34" charset="0"/>
              <a:buChar char="•"/>
            </a:pPr>
            <a:r>
              <a:rPr lang="en-US" sz="2800" b="0" i="0" dirty="0">
                <a:solidFill>
                  <a:srgbClr val="424242"/>
                </a:solidFill>
                <a:effectLst/>
                <a:latin typeface="Neue Helvetica W01"/>
              </a:rPr>
              <a:t>Use properties of inequalities.</a:t>
            </a:r>
          </a:p>
          <a:p>
            <a:pPr algn="l">
              <a:buFont typeface="Arial" panose="020B0604020202020204" pitchFamily="34" charset="0"/>
              <a:buChar char="•"/>
            </a:pPr>
            <a:r>
              <a:rPr lang="en-US" sz="2800" b="0" i="0" dirty="0">
                <a:solidFill>
                  <a:srgbClr val="424242"/>
                </a:solidFill>
                <a:effectLst/>
                <a:latin typeface="Neue Helvetica W01"/>
              </a:rPr>
              <a:t>Solve inequalities in one variable algebraically.</a:t>
            </a:r>
          </a:p>
          <a:p>
            <a:pPr algn="l">
              <a:buFont typeface="Arial" panose="020B0604020202020204" pitchFamily="34" charset="0"/>
              <a:buChar char="•"/>
            </a:pPr>
            <a:r>
              <a:rPr lang="en-US" sz="2800" b="0" i="0" dirty="0">
                <a:solidFill>
                  <a:srgbClr val="424242"/>
                </a:solidFill>
                <a:effectLst/>
                <a:latin typeface="Neue Helvetica W01"/>
              </a:rPr>
              <a:t>Solve absolute value inequalities.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05423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094FABC-C274-D3EF-24EF-DACDB2E2992B}"/>
              </a:ext>
            </a:extLst>
          </p:cNvPr>
          <p:cNvSpPr txBox="1"/>
          <p:nvPr/>
        </p:nvSpPr>
        <p:spPr>
          <a:xfrm>
            <a:off x="2734167" y="1779774"/>
            <a:ext cx="7390335"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What are the skills discussed in this section?</a:t>
            </a:r>
          </a:p>
          <a:p>
            <a:endParaRPr lang="en-US" sz="2400" dirty="0">
              <a:solidFill>
                <a:srgbClr val="424242"/>
              </a:solidFill>
              <a:effectLst/>
            </a:endParaRPr>
          </a:p>
          <a:p>
            <a:pPr>
              <a:buFont typeface="Arial" panose="020B0604020202020204" pitchFamily="34" charset="0"/>
              <a:buChar char="•"/>
            </a:pPr>
            <a:r>
              <a:rPr lang="en-US" sz="2400" dirty="0">
                <a:solidFill>
                  <a:srgbClr val="424242"/>
                </a:solidFill>
                <a:effectLst/>
              </a:rPr>
              <a:t>Use interval notation</a:t>
            </a:r>
          </a:p>
          <a:p>
            <a:pPr>
              <a:buFont typeface="Arial" panose="020B0604020202020204" pitchFamily="34" charset="0"/>
              <a:buChar char="•"/>
            </a:pPr>
            <a:r>
              <a:rPr lang="en-US" sz="2400" dirty="0">
                <a:solidFill>
                  <a:srgbClr val="424242"/>
                </a:solidFill>
                <a:effectLst/>
              </a:rPr>
              <a:t>Use properties of inequalities.</a:t>
            </a:r>
          </a:p>
          <a:p>
            <a:pPr>
              <a:buFont typeface="Arial" panose="020B0604020202020204" pitchFamily="34" charset="0"/>
              <a:buChar char="•"/>
            </a:pPr>
            <a:r>
              <a:rPr lang="en-US" sz="2400" dirty="0">
                <a:solidFill>
                  <a:srgbClr val="424242"/>
                </a:solidFill>
                <a:effectLst/>
              </a:rPr>
              <a:t>Solve inequalities in one variable algebraically.</a:t>
            </a:r>
          </a:p>
          <a:p>
            <a:pPr>
              <a:buFont typeface="Arial" panose="020B0604020202020204" pitchFamily="34" charset="0"/>
              <a:buChar char="•"/>
            </a:pPr>
            <a:r>
              <a:rPr lang="en-US" sz="2400" dirty="0">
                <a:solidFill>
                  <a:srgbClr val="424242"/>
                </a:solidFill>
                <a:effectLst/>
              </a:rPr>
              <a:t>Solve absolute value inequalities.</a:t>
            </a:r>
          </a:p>
        </p:txBody>
      </p:sp>
    </p:spTree>
    <p:extLst>
      <p:ext uri="{BB962C8B-B14F-4D97-AF65-F5344CB8AC3E}">
        <p14:creationId xmlns:p14="http://schemas.microsoft.com/office/powerpoint/2010/main" val="295105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DCF654F8-BCB0-B1CD-6CD1-C6701A5B675A}"/>
              </a:ext>
            </a:extLst>
          </p:cNvPr>
          <p:cNvSpPr txBox="1"/>
          <p:nvPr/>
        </p:nvSpPr>
        <p:spPr>
          <a:xfrm>
            <a:off x="518211" y="502600"/>
            <a:ext cx="6527428" cy="800219"/>
          </a:xfrm>
          <a:prstGeom prst="rect">
            <a:avLst/>
          </a:prstGeom>
          <a:noFill/>
        </p:spPr>
        <p:txBody>
          <a:bodyPr wrap="none" rtlCol="0">
            <a:spAutoFit/>
          </a:bodyPr>
          <a:lstStyle/>
          <a:p>
            <a:r>
              <a:rPr lang="en-US" sz="2800" b="1" i="0" dirty="0">
                <a:solidFill>
                  <a:srgbClr val="333333"/>
                </a:solidFill>
                <a:effectLst/>
                <a:latin typeface="Neue Helvetica W01"/>
              </a:rPr>
              <a:t>Set-Builder Notation and Interval Notation</a:t>
            </a:r>
          </a:p>
          <a:p>
            <a:endParaRPr lang="en-US" dirty="0"/>
          </a:p>
        </p:txBody>
      </p:sp>
      <p:pic>
        <p:nvPicPr>
          <p:cNvPr id="5" name="Picture 4">
            <a:extLst>
              <a:ext uri="{FF2B5EF4-FFF2-40B4-BE49-F238E27FC236}">
                <a16:creationId xmlns:a16="http://schemas.microsoft.com/office/drawing/2014/main" id="{F37976F1-FDF4-23DB-F90C-13A94C6532CE}"/>
              </a:ext>
            </a:extLst>
          </p:cNvPr>
          <p:cNvPicPr>
            <a:picLocks noChangeAspect="1"/>
          </p:cNvPicPr>
          <p:nvPr/>
        </p:nvPicPr>
        <p:blipFill>
          <a:blip r:embed="rId3"/>
          <a:stretch>
            <a:fillRect/>
          </a:stretch>
        </p:blipFill>
        <p:spPr>
          <a:xfrm>
            <a:off x="1279574" y="1302819"/>
            <a:ext cx="8452233" cy="4795017"/>
          </a:xfrm>
          <a:prstGeom prst="rect">
            <a:avLst/>
          </a:prstGeom>
        </p:spPr>
      </p:pic>
    </p:spTree>
    <p:extLst>
      <p:ext uri="{BB962C8B-B14F-4D97-AF65-F5344CB8AC3E}">
        <p14:creationId xmlns:p14="http://schemas.microsoft.com/office/powerpoint/2010/main" val="135783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2F55EE4-71B8-1676-E759-0557296356BF}"/>
              </a:ext>
            </a:extLst>
          </p:cNvPr>
          <p:cNvPicPr>
            <a:picLocks noChangeAspect="1"/>
          </p:cNvPicPr>
          <p:nvPr/>
        </p:nvPicPr>
        <p:blipFill>
          <a:blip r:embed="rId3"/>
          <a:stretch>
            <a:fillRect/>
          </a:stretch>
        </p:blipFill>
        <p:spPr>
          <a:xfrm>
            <a:off x="396798" y="349870"/>
            <a:ext cx="10439400" cy="1943100"/>
          </a:xfrm>
          <a:prstGeom prst="rect">
            <a:avLst/>
          </a:prstGeom>
        </p:spPr>
      </p:pic>
    </p:spTree>
    <p:extLst>
      <p:ext uri="{BB962C8B-B14F-4D97-AF65-F5344CB8AC3E}">
        <p14:creationId xmlns:p14="http://schemas.microsoft.com/office/powerpoint/2010/main" val="191922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4E88BAD-A90C-33F1-516E-C58A2F5A8D94}"/>
              </a:ext>
            </a:extLst>
          </p:cNvPr>
          <p:cNvPicPr>
            <a:picLocks noChangeAspect="1"/>
          </p:cNvPicPr>
          <p:nvPr/>
        </p:nvPicPr>
        <p:blipFill>
          <a:blip r:embed="rId3"/>
          <a:stretch>
            <a:fillRect/>
          </a:stretch>
        </p:blipFill>
        <p:spPr>
          <a:xfrm>
            <a:off x="471604" y="406438"/>
            <a:ext cx="10401300" cy="1495425"/>
          </a:xfrm>
          <a:prstGeom prst="rect">
            <a:avLst/>
          </a:prstGeom>
        </p:spPr>
      </p:pic>
    </p:spTree>
    <p:extLst>
      <p:ext uri="{BB962C8B-B14F-4D97-AF65-F5344CB8AC3E}">
        <p14:creationId xmlns:p14="http://schemas.microsoft.com/office/powerpoint/2010/main" val="283688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8E4E25D-AB42-E366-4593-030ABF83A2FD}"/>
              </a:ext>
            </a:extLst>
          </p:cNvPr>
          <p:cNvPicPr>
            <a:picLocks noChangeAspect="1"/>
          </p:cNvPicPr>
          <p:nvPr/>
        </p:nvPicPr>
        <p:blipFill>
          <a:blip r:embed="rId3"/>
          <a:stretch>
            <a:fillRect/>
          </a:stretch>
        </p:blipFill>
        <p:spPr>
          <a:xfrm>
            <a:off x="372869" y="331168"/>
            <a:ext cx="10420350" cy="2181225"/>
          </a:xfrm>
          <a:prstGeom prst="rect">
            <a:avLst/>
          </a:prstGeom>
        </p:spPr>
      </p:pic>
    </p:spTree>
    <p:extLst>
      <p:ext uri="{BB962C8B-B14F-4D97-AF65-F5344CB8AC3E}">
        <p14:creationId xmlns:p14="http://schemas.microsoft.com/office/powerpoint/2010/main" val="4161028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B3802ED2-BC88-5F9D-6924-5769450532A3}"/>
              </a:ext>
            </a:extLst>
          </p:cNvPr>
          <p:cNvPicPr>
            <a:picLocks noChangeAspect="1"/>
          </p:cNvPicPr>
          <p:nvPr/>
        </p:nvPicPr>
        <p:blipFill>
          <a:blip r:embed="rId3"/>
          <a:stretch>
            <a:fillRect/>
          </a:stretch>
        </p:blipFill>
        <p:spPr>
          <a:xfrm>
            <a:off x="427114" y="387273"/>
            <a:ext cx="10467975" cy="1466850"/>
          </a:xfrm>
          <a:prstGeom prst="rect">
            <a:avLst/>
          </a:prstGeom>
        </p:spPr>
      </p:pic>
    </p:spTree>
    <p:extLst>
      <p:ext uri="{BB962C8B-B14F-4D97-AF65-F5344CB8AC3E}">
        <p14:creationId xmlns:p14="http://schemas.microsoft.com/office/powerpoint/2010/main" val="353495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F90DE23F-9648-A0FB-3B92-C23602103212}"/>
              </a:ext>
            </a:extLst>
          </p:cNvPr>
          <p:cNvSpPr txBox="1"/>
          <p:nvPr/>
        </p:nvSpPr>
        <p:spPr>
          <a:xfrm>
            <a:off x="691822" y="358622"/>
            <a:ext cx="10399850" cy="1631216"/>
          </a:xfrm>
          <a:prstGeom prst="rect">
            <a:avLst/>
          </a:prstGeom>
          <a:noFill/>
        </p:spPr>
        <p:txBody>
          <a:bodyPr wrap="square" rtlCol="0">
            <a:spAutoFit/>
          </a:bodyPr>
          <a:lstStyle/>
          <a:p>
            <a:pPr algn="l"/>
            <a:r>
              <a:rPr lang="en-US" sz="2800" b="1" i="0" dirty="0">
                <a:solidFill>
                  <a:srgbClr val="333333"/>
                </a:solidFill>
                <a:effectLst/>
                <a:latin typeface="Neue Helvetica W01"/>
              </a:rPr>
              <a:t>Using the Properties of Inequalities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When we work with inequalities, we can usually treat them similarly to but not exactly as we treat equalities. We can use the addition property and the multiplication property to help us solve them. The one exception is when we multiply or divide by a negative number; doing so reverses the inequality symbol.</a:t>
            </a:r>
          </a:p>
        </p:txBody>
      </p:sp>
      <p:pic>
        <p:nvPicPr>
          <p:cNvPr id="6" name="Picture 5">
            <a:extLst>
              <a:ext uri="{FF2B5EF4-FFF2-40B4-BE49-F238E27FC236}">
                <a16:creationId xmlns:a16="http://schemas.microsoft.com/office/drawing/2014/main" id="{C578EF3F-AE09-7BF3-FC12-143456F467E2}"/>
              </a:ext>
            </a:extLst>
          </p:cNvPr>
          <p:cNvPicPr>
            <a:picLocks noChangeAspect="1"/>
          </p:cNvPicPr>
          <p:nvPr/>
        </p:nvPicPr>
        <p:blipFill>
          <a:blip r:embed="rId3"/>
          <a:stretch>
            <a:fillRect/>
          </a:stretch>
        </p:blipFill>
        <p:spPr>
          <a:xfrm>
            <a:off x="801550" y="2505978"/>
            <a:ext cx="10171250" cy="2485122"/>
          </a:xfrm>
          <a:prstGeom prst="rect">
            <a:avLst/>
          </a:prstGeom>
        </p:spPr>
      </p:pic>
    </p:spTree>
    <p:extLst>
      <p:ext uri="{BB962C8B-B14F-4D97-AF65-F5344CB8AC3E}">
        <p14:creationId xmlns:p14="http://schemas.microsoft.com/office/powerpoint/2010/main" val="2540433317"/>
      </p:ext>
    </p:extLst>
  </p:cSld>
  <p:clrMapOvr>
    <a:masterClrMapping/>
  </p:clrMapOvr>
</p:sld>
</file>

<file path=ppt/theme/theme1.xml><?xml version="1.0" encoding="utf-8"?>
<a:theme xmlns:a="http://schemas.openxmlformats.org/drawingml/2006/main" name="Explore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818</Words>
  <Application>Microsoft Office PowerPoint</Application>
  <PresentationFormat>Widescreen</PresentationFormat>
  <Paragraphs>122</Paragraphs>
  <Slides>29</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Avenir Next LT Pro</vt:lpstr>
      <vt:lpstr>AvenirNext LT Pro Medium</vt:lpstr>
      <vt:lpstr>Baskerville Old Face</vt:lpstr>
      <vt:lpstr>Calibri</vt:lpstr>
      <vt:lpstr>Neue Helvetica W01</vt:lpstr>
      <vt:lpstr>Sagona Book</vt:lpstr>
      <vt:lpstr>Segoe UI Semilight</vt:lpstr>
      <vt:lpstr>ExploreVTI</vt:lpstr>
      <vt:lpstr>Equations and Inequalities</vt:lpstr>
      <vt:lpstr>Linear Inequalities and Absolute Value Inequalities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cp:revision>
  <dcterms:created xsi:type="dcterms:W3CDTF">2023-11-20T21:32:17Z</dcterms:created>
  <dcterms:modified xsi:type="dcterms:W3CDTF">2023-12-08T21:00:25Z</dcterms:modified>
</cp:coreProperties>
</file>