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456" r:id="rId2"/>
    <p:sldId id="459" r:id="rId3"/>
    <p:sldId id="460" r:id="rId4"/>
    <p:sldId id="461" r:id="rId5"/>
    <p:sldId id="450" r:id="rId6"/>
    <p:sldId id="451" r:id="rId7"/>
    <p:sldId id="452" r:id="rId8"/>
    <p:sldId id="453" r:id="rId9"/>
    <p:sldId id="454" r:id="rId10"/>
    <p:sldId id="455" r:id="rId11"/>
    <p:sldId id="446" r:id="rId12"/>
    <p:sldId id="445" r:id="rId13"/>
    <p:sldId id="447" r:id="rId14"/>
    <p:sldId id="448"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96" autoAdjust="0"/>
    <p:restoredTop sz="94660"/>
  </p:normalViewPr>
  <p:slideViewPr>
    <p:cSldViewPr snapToGrid="0">
      <p:cViewPr varScale="1">
        <p:scale>
          <a:sx n="66" d="100"/>
          <a:sy n="66" d="100"/>
        </p:scale>
        <p:origin x="93" y="45"/>
      </p:cViewPr>
      <p:guideLst/>
    </p:cSldViewPr>
  </p:slideViewPr>
  <p:notesTextViewPr>
    <p:cViewPr>
      <p:scale>
        <a:sx n="1" d="1"/>
        <a:sy n="1" d="1"/>
      </p:scale>
      <p:origin x="0" y="0"/>
    </p:cViewPr>
  </p:notesTextViewPr>
  <p:notesViewPr>
    <p:cSldViewPr snapToGrid="0">
      <p:cViewPr varScale="1">
        <p:scale>
          <a:sx n="84" d="100"/>
          <a:sy n="84" d="100"/>
        </p:scale>
        <p:origin x="167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AF228CA-E891-8965-6720-2DC9CDBC1A9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51926C8-35F3-9506-DACF-2C45D2ACD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02C088-B274-4BB8-A99F-9347A276CDF1}" type="datetimeFigureOut">
              <a:rPr lang="en-US" smtClean="0"/>
              <a:t>7/1/2024</a:t>
            </a:fld>
            <a:endParaRPr lang="en-US"/>
          </a:p>
        </p:txBody>
      </p:sp>
      <p:sp>
        <p:nvSpPr>
          <p:cNvPr id="4" name="Footer Placeholder 3">
            <a:extLst>
              <a:ext uri="{FF2B5EF4-FFF2-40B4-BE49-F238E27FC236}">
                <a16:creationId xmlns:a16="http://schemas.microsoft.com/office/drawing/2014/main" id="{8CE4DA95-060F-57BD-DC51-8CA5B85DAA03}"/>
              </a:ext>
            </a:extLst>
          </p:cNvPr>
          <p:cNvSpPr>
            <a:spLocks noGrp="1"/>
          </p:cNvSpPr>
          <p:nvPr>
            <p:ph type="ftr" sz="quarter" idx="2"/>
          </p:nvPr>
        </p:nvSpPr>
        <p:spPr>
          <a:xfrm>
            <a:off x="0" y="8685213"/>
            <a:ext cx="4743450" cy="458787"/>
          </a:xfrm>
          <a:prstGeom prst="rect">
            <a:avLst/>
          </a:prstGeom>
        </p:spPr>
        <p:txBody>
          <a:bodyPr vert="horz" lIns="91440" tIns="45720" rIns="91440" bIns="45720" rtlCol="0" anchor="b"/>
          <a:lstStyle>
            <a:lvl1pPr algn="l">
              <a:defRPr sz="1200"/>
            </a:lvl1pPr>
          </a:lstStyle>
          <a:p>
            <a:r>
              <a:rPr lang="en-US" dirty="0"/>
              <a:t>https://openstax.org/details/books/contemporary-mathematics</a:t>
            </a:r>
          </a:p>
        </p:txBody>
      </p:sp>
      <p:sp>
        <p:nvSpPr>
          <p:cNvPr id="5" name="Slide Number Placeholder 4">
            <a:extLst>
              <a:ext uri="{FF2B5EF4-FFF2-40B4-BE49-F238E27FC236}">
                <a16:creationId xmlns:a16="http://schemas.microsoft.com/office/drawing/2014/main" id="{72BED5E5-940D-6BF2-2EE0-9CEF3EDDDC5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3BF93A0-46D2-43C2-B8B9-8F84A0A2F74A}" type="slidenum">
              <a:rPr lang="en-US" smtClean="0"/>
              <a:t>‹#›</a:t>
            </a:fld>
            <a:endParaRPr lang="en-US"/>
          </a:p>
        </p:txBody>
      </p:sp>
    </p:spTree>
    <p:extLst>
      <p:ext uri="{BB962C8B-B14F-4D97-AF65-F5344CB8AC3E}">
        <p14:creationId xmlns:p14="http://schemas.microsoft.com/office/powerpoint/2010/main" val="1016573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249252-2F5A-43F0-9694-E907F0544114}" type="datetimeFigureOut">
              <a:rPr lang="en-US" smtClean="0"/>
              <a:t>7/1/2024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6ADBF-2CE8-41C2-AE4D-0D4CDDD48420}" type="slidenum">
              <a:rPr lang="en-US" smtClean="0"/>
              <a:t>‹#›</a:t>
            </a:fld>
            <a:endParaRPr lang="en-US"/>
          </a:p>
        </p:txBody>
      </p:sp>
    </p:spTree>
    <p:extLst>
      <p:ext uri="{BB962C8B-B14F-4D97-AF65-F5344CB8AC3E}">
        <p14:creationId xmlns:p14="http://schemas.microsoft.com/office/powerpoint/2010/main" val="3078792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498249"/>
            <a:ext cx="9144000" cy="1011237"/>
          </a:xfrm>
        </p:spPr>
        <p:txBody>
          <a:bodyPr anchor="b"/>
          <a:lstStyle>
            <a:lvl1pPr algn="ctr">
              <a:defRPr sz="6000"/>
            </a:lvl1pPr>
          </a:lstStyle>
          <a:p>
            <a:r>
              <a:rPr lang="en-US" dirty="0"/>
              <a:t>Title of the Book</a:t>
            </a:r>
          </a:p>
        </p:txBody>
      </p:sp>
      <p:sp>
        <p:nvSpPr>
          <p:cNvPr id="5" name="Footer Placeholder 4"/>
          <p:cNvSpPr>
            <a:spLocks noGrp="1"/>
          </p:cNvSpPr>
          <p:nvPr>
            <p:ph type="ftr" sz="quarter" idx="11"/>
          </p:nvPr>
        </p:nvSpPr>
        <p:spPr>
          <a:xfrm>
            <a:off x="1523999" y="6356350"/>
            <a:ext cx="8549898" cy="354416"/>
          </a:xfrm>
        </p:spPr>
        <p:txBody>
          <a:bodyPr/>
          <a:lstStyle/>
          <a:p>
            <a:r>
              <a:rPr lang="en-US"/>
              <a:t>https://openstax.org/details/books/contemporary-mathematics</a:t>
            </a:r>
            <a:endParaRPr lang="en-US" dirty="0"/>
          </a:p>
        </p:txBody>
      </p:sp>
      <p:sp>
        <p:nvSpPr>
          <p:cNvPr id="9" name="Picture Placeholder 8"/>
          <p:cNvSpPr>
            <a:spLocks noGrp="1"/>
          </p:cNvSpPr>
          <p:nvPr>
            <p:ph type="pic" sz="quarter" idx="13"/>
          </p:nvPr>
        </p:nvSpPr>
        <p:spPr>
          <a:xfrm>
            <a:off x="3983831" y="2390620"/>
            <a:ext cx="4224337" cy="3851130"/>
          </a:xfrm>
        </p:spPr>
        <p:txBody>
          <a:bodyPr>
            <a:normAutofit/>
          </a:bodyPr>
          <a:lstStyle>
            <a:lvl1pPr marL="0" indent="0">
              <a:buNone/>
              <a:defRPr sz="1200"/>
            </a:lvl1pPr>
          </a:lstStyle>
          <a:p>
            <a:endParaRPr lang="en-US" dirty="0"/>
          </a:p>
        </p:txBody>
      </p:sp>
      <p:sp>
        <p:nvSpPr>
          <p:cNvPr id="10" name="Title 1"/>
          <p:cNvSpPr txBox="1">
            <a:spLocks/>
          </p:cNvSpPr>
          <p:nvPr userDrawn="1"/>
        </p:nvSpPr>
        <p:spPr>
          <a:xfrm>
            <a:off x="1523999" y="1509485"/>
            <a:ext cx="9144000" cy="672883"/>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accent6"/>
                </a:solidFill>
                <a:latin typeface="+mj-lt"/>
                <a:ea typeface="+mj-ea"/>
                <a:cs typeface="+mj-cs"/>
              </a:defRPr>
            </a:lvl1pPr>
          </a:lstStyle>
          <a:p>
            <a:endParaRPr lang="en-US" sz="6400" dirty="0">
              <a:solidFill>
                <a:schemeClr val="accent5"/>
              </a:solidFill>
            </a:endParaRPr>
          </a:p>
        </p:txBody>
      </p:sp>
      <p:sp>
        <p:nvSpPr>
          <p:cNvPr id="11" name="Text Placeholder 10"/>
          <p:cNvSpPr>
            <a:spLocks noGrp="1"/>
          </p:cNvSpPr>
          <p:nvPr>
            <p:ph type="body" sz="quarter" idx="14" hasCustomPrompt="1"/>
          </p:nvPr>
        </p:nvSpPr>
        <p:spPr>
          <a:xfrm>
            <a:off x="1524000" y="1509713"/>
            <a:ext cx="9144000" cy="443778"/>
          </a:xfrm>
        </p:spPr>
        <p:txBody>
          <a:bodyPr/>
          <a:lstStyle>
            <a:lvl1pPr marL="0" indent="0" algn="ctr">
              <a:buNone/>
              <a:defRPr baseline="0">
                <a:solidFill>
                  <a:schemeClr val="accent5"/>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Chapter # CHAPTER TITLE</a:t>
            </a:r>
          </a:p>
        </p:txBody>
      </p:sp>
    </p:spTree>
    <p:extLst>
      <p:ext uri="{BB962C8B-B14F-4D97-AF65-F5344CB8AC3E}">
        <p14:creationId xmlns:p14="http://schemas.microsoft.com/office/powerpoint/2010/main" val="998215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r>
              <a:rPr lang="en-US"/>
              <a:t>https://openstax.org/details/books/contemporary-mathematics</a:t>
            </a:r>
            <a:endParaRPr lang="en-US" dirty="0"/>
          </a:p>
        </p:txBody>
      </p:sp>
      <p:sp>
        <p:nvSpPr>
          <p:cNvPr id="5" name="Content Placeholder 4"/>
          <p:cNvSpPr>
            <a:spLocks noGrp="1"/>
          </p:cNvSpPr>
          <p:nvPr>
            <p:ph sz="quarter" idx="11" hasCustomPrompt="1"/>
          </p:nvPr>
        </p:nvSpPr>
        <p:spPr>
          <a:xfrm>
            <a:off x="838200" y="1010661"/>
            <a:ext cx="10515600" cy="5155579"/>
          </a:xfrm>
        </p:spPr>
        <p:txBody>
          <a:bodyPr>
            <a:noAutofit/>
          </a:bodyPr>
          <a:lstStyle>
            <a:lvl1pPr marL="514350" indent="-514350">
              <a:buFont typeface="+mj-lt"/>
              <a:buAutoNum type="arabicPeriod"/>
              <a:defRPr/>
            </a:lvl1pPr>
            <a:lvl2pPr marL="914400" marR="0" indent="-457200" algn="l" defTabSz="914400" rtl="0" eaLnBrk="1" fontAlgn="auto" latinLnBrk="0" hangingPunct="1">
              <a:lnSpc>
                <a:spcPct val="90000"/>
              </a:lnSpc>
              <a:spcBef>
                <a:spcPts val="500"/>
              </a:spcBef>
              <a:spcAft>
                <a:spcPts val="0"/>
              </a:spcAft>
              <a:buClrTx/>
              <a:buSzTx/>
              <a:buFont typeface="+mj-lt"/>
              <a:buAutoNum type="alphaLcPeriod"/>
              <a:tabLst/>
              <a:defRPr/>
            </a:lvl2pPr>
          </a:lstStyle>
          <a:p>
            <a:pPr lvl="0"/>
            <a:r>
              <a:rPr lang="en-US" dirty="0"/>
              <a:t>Discussion question 1</a:t>
            </a:r>
          </a:p>
          <a:p>
            <a:pPr lvl="1"/>
            <a:r>
              <a:rPr lang="en-US" dirty="0"/>
              <a:t>Distractor (optional)</a:t>
            </a:r>
          </a:p>
          <a:p>
            <a:pPr lvl="1"/>
            <a:r>
              <a:rPr lang="en-US" dirty="0"/>
              <a:t>Distractor (optional)</a:t>
            </a:r>
          </a:p>
          <a:p>
            <a:pPr lvl="1"/>
            <a:r>
              <a:rPr lang="en-US" dirty="0"/>
              <a:t>Distractor (optional)</a:t>
            </a:r>
          </a:p>
          <a:p>
            <a:pPr lvl="1"/>
            <a:r>
              <a:rPr lang="en-US" dirty="0"/>
              <a:t>Distractor (optional)</a:t>
            </a:r>
          </a:p>
          <a:p>
            <a:pPr lvl="0"/>
            <a:r>
              <a:rPr lang="en-US" dirty="0"/>
              <a:t>Discussion question 2</a:t>
            </a:r>
          </a:p>
          <a:p>
            <a:pPr lvl="1"/>
            <a:r>
              <a:rPr lang="en-US" dirty="0"/>
              <a:t>Distractor (optional)</a:t>
            </a:r>
          </a:p>
          <a:p>
            <a:pPr lvl="1"/>
            <a:r>
              <a:rPr lang="en-US" dirty="0"/>
              <a:t>Distractor (optional)</a:t>
            </a:r>
          </a:p>
          <a:p>
            <a:pPr marL="914400" marR="0" lvl="1" indent="-457200" algn="l" defTabSz="914400" rtl="0" eaLnBrk="1" fontAlgn="auto" latinLnBrk="0" hangingPunct="1">
              <a:lnSpc>
                <a:spcPct val="90000"/>
              </a:lnSpc>
              <a:spcBef>
                <a:spcPts val="500"/>
              </a:spcBef>
              <a:spcAft>
                <a:spcPts val="0"/>
              </a:spcAft>
              <a:buClrTx/>
              <a:buSzTx/>
              <a:buFont typeface="+mj-lt"/>
              <a:buAutoNum type="alphaLcPeriod"/>
              <a:tabLst/>
              <a:defRPr/>
            </a:pPr>
            <a:r>
              <a:rPr lang="en-US" dirty="0"/>
              <a:t>Distractor (optional)</a:t>
            </a:r>
          </a:p>
          <a:p>
            <a:pPr lvl="1"/>
            <a:r>
              <a:rPr lang="en-US" dirty="0"/>
              <a:t>Distractor (optional)</a:t>
            </a:r>
          </a:p>
        </p:txBody>
      </p:sp>
    </p:spTree>
    <p:extLst>
      <p:ext uri="{BB962C8B-B14F-4D97-AF65-F5344CB8AC3E}">
        <p14:creationId xmlns:p14="http://schemas.microsoft.com/office/powerpoint/2010/main" val="2715633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D2334A-736E-D4CA-BB75-3DEB4B770B56}"/>
              </a:ext>
            </a:extLst>
          </p:cNvPr>
          <p:cNvSpPr>
            <a:spLocks noGrp="1"/>
          </p:cNvSpPr>
          <p:nvPr>
            <p:ph type="dt" sz="half" idx="10"/>
          </p:nvPr>
        </p:nvSpPr>
        <p:spPr/>
        <p:txBody>
          <a:bodyPr/>
          <a:lstStyle/>
          <a:p>
            <a:fld id="{C0D7D29C-5448-44B8-8095-E574016D84EF}" type="datetime1">
              <a:rPr lang="en-US" smtClean="0"/>
              <a:t>7/1/2024</a:t>
            </a:fld>
            <a:endParaRPr lang="en-US"/>
          </a:p>
        </p:txBody>
      </p:sp>
      <p:sp>
        <p:nvSpPr>
          <p:cNvPr id="3" name="Footer Placeholder 2">
            <a:extLst>
              <a:ext uri="{FF2B5EF4-FFF2-40B4-BE49-F238E27FC236}">
                <a16:creationId xmlns:a16="http://schemas.microsoft.com/office/drawing/2014/main" id="{63DB769B-BDD5-7799-E929-B7B7EF3B335D}"/>
              </a:ext>
            </a:extLst>
          </p:cNvPr>
          <p:cNvSpPr>
            <a:spLocks noGrp="1"/>
          </p:cNvSpPr>
          <p:nvPr>
            <p:ph type="ftr" sz="quarter" idx="11"/>
          </p:nvPr>
        </p:nvSpPr>
        <p:spPr/>
        <p:txBody>
          <a:bodyPr/>
          <a:lstStyle/>
          <a:p>
            <a:r>
              <a:rPr lang="en-US"/>
              <a:t>https://openstax.org/details/books/calculus-volume-1</a:t>
            </a:r>
          </a:p>
        </p:txBody>
      </p:sp>
      <p:sp>
        <p:nvSpPr>
          <p:cNvPr id="4" name="Slide Number Placeholder 3">
            <a:extLst>
              <a:ext uri="{FF2B5EF4-FFF2-40B4-BE49-F238E27FC236}">
                <a16:creationId xmlns:a16="http://schemas.microsoft.com/office/drawing/2014/main" id="{B2A3097B-5570-F1F3-A69C-0E1179C5A091}"/>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953976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8961120" cy="457200"/>
          </a:xfrm>
        </p:spPr>
        <p:txBody>
          <a:bodyPr wrap="square" anchor="ctr" anchorCtr="0">
            <a:noAutofit/>
          </a:bodyPr>
          <a:lstStyle>
            <a:lvl1pPr>
              <a:defRPr sz="2800" b="1"/>
            </a:lvl1pPr>
          </a:lstStyle>
          <a:p>
            <a:r>
              <a:rPr lang="en-US" dirty="0"/>
              <a:t>Title</a:t>
            </a:r>
          </a:p>
        </p:txBody>
      </p:sp>
      <p:sp>
        <p:nvSpPr>
          <p:cNvPr id="3" name="Content Placeholder 2"/>
          <p:cNvSpPr>
            <a:spLocks noGrp="1"/>
          </p:cNvSpPr>
          <p:nvPr>
            <p:ph idx="1" hasCustomPrompt="1"/>
          </p:nvPr>
        </p:nvSpPr>
        <p:spPr>
          <a:xfrm>
            <a:off x="838200" y="1010661"/>
            <a:ext cx="10515600" cy="3796145"/>
          </a:xfrm>
        </p:spPr>
        <p:txBody>
          <a:bodyPr wrap="square" anchor="t" anchorCtr="0">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200" y="6356350"/>
            <a:ext cx="9428018" cy="365125"/>
          </a:xfrm>
        </p:spPr>
        <p:txBody>
          <a:bodyPr wrap="square" anchor="t" anchorCtr="0">
            <a:noAutofit/>
          </a:bodyPr>
          <a:lstStyle/>
          <a:p>
            <a:r>
              <a:rPr lang="en-US"/>
              <a:t>https://openstax.org/details/books/contemporary-mathematics</a:t>
            </a:r>
            <a:endParaRPr lang="en-US" dirty="0"/>
          </a:p>
        </p:txBody>
      </p:sp>
      <p:sp>
        <p:nvSpPr>
          <p:cNvPr id="7" name="Content Placeholder 2"/>
          <p:cNvSpPr>
            <a:spLocks noGrp="1"/>
          </p:cNvSpPr>
          <p:nvPr>
            <p:ph idx="13" hasCustomPrompt="1"/>
          </p:nvPr>
        </p:nvSpPr>
        <p:spPr>
          <a:xfrm>
            <a:off x="838200" y="4918364"/>
            <a:ext cx="10515600" cy="1271731"/>
          </a:xfrm>
        </p:spPr>
        <p:txBody>
          <a:bodyPr wrap="square" anchor="t" anchorCtr="0">
            <a:noAutofit/>
          </a:bodyPr>
          <a:lstStyle>
            <a:lvl1pPr marL="0" indent="0">
              <a:buNone/>
              <a:defRPr sz="1600"/>
            </a:lvl1pPr>
          </a:lstStyle>
          <a:p>
            <a:pPr lvl="0"/>
            <a:r>
              <a:rPr lang="en-US" dirty="0"/>
              <a:t>Caption</a:t>
            </a:r>
          </a:p>
        </p:txBody>
      </p:sp>
    </p:spTree>
    <p:extLst>
      <p:ext uri="{BB962C8B-B14F-4D97-AF65-F5344CB8AC3E}">
        <p14:creationId xmlns:p14="http://schemas.microsoft.com/office/powerpoint/2010/main" val="3610452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5166302"/>
          </a:xfrm>
        </p:spPr>
        <p:txBody>
          <a:bodyPr>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5166302"/>
          </a:xfrm>
        </p:spPr>
        <p:txBody>
          <a:bodyPr>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r>
              <a:rPr lang="en-US"/>
              <a:t>https://openstax.org/details/books/contemporary-mathematics</a:t>
            </a:r>
            <a:endParaRPr lang="en-US" dirty="0"/>
          </a:p>
        </p:txBody>
      </p:sp>
    </p:spTree>
    <p:extLst>
      <p:ext uri="{BB962C8B-B14F-4D97-AF65-F5344CB8AC3E}">
        <p14:creationId xmlns:p14="http://schemas.microsoft.com/office/powerpoint/2010/main" val="199479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7417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7402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r>
              <a:rPr lang="en-US"/>
              <a:t>https://openstax.org/details/books/contemporary-mathematics</a:t>
            </a:r>
            <a:endParaRPr lang="en-US" dirty="0"/>
          </a:p>
        </p:txBody>
      </p:sp>
    </p:spTree>
    <p:extLst>
      <p:ext uri="{BB962C8B-B14F-4D97-AF65-F5344CB8AC3E}">
        <p14:creationId xmlns:p14="http://schemas.microsoft.com/office/powerpoint/2010/main" val="3961660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2845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2830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r>
              <a:rPr lang="en-US"/>
              <a:t>https://openstax.org/details/books/contemporary-mathematics</a:t>
            </a:r>
            <a:endParaRPr lang="en-US" dirty="0"/>
          </a:p>
        </p:txBody>
      </p:sp>
    </p:spTree>
    <p:extLst>
      <p:ext uri="{BB962C8B-B14F-4D97-AF65-F5344CB8AC3E}">
        <p14:creationId xmlns:p14="http://schemas.microsoft.com/office/powerpoint/2010/main" val="9296805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1602337"/>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1600837"/>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21793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21793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2707356"/>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2707356"/>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3">
            <a:extLst>
              <a:ext uri="{FF2B5EF4-FFF2-40B4-BE49-F238E27FC236}">
                <a16:creationId xmlns:a16="http://schemas.microsoft.com/office/drawing/2014/main" id="{54AFDC58-D6C9-463F-9FDD-B55165B38F15}"/>
              </a:ext>
            </a:extLst>
          </p:cNvPr>
          <p:cNvSpPr>
            <a:spLocks noGrp="1"/>
          </p:cNvSpPr>
          <p:nvPr>
            <p:ph sz="half" idx="18" hasCustomPrompt="1"/>
          </p:nvPr>
        </p:nvSpPr>
        <p:spPr>
          <a:xfrm>
            <a:off x="838200" y="3328348"/>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3">
            <a:extLst>
              <a:ext uri="{FF2B5EF4-FFF2-40B4-BE49-F238E27FC236}">
                <a16:creationId xmlns:a16="http://schemas.microsoft.com/office/drawing/2014/main" id="{CE0B2FCF-79FA-4B8E-B79C-49255369F8A1}"/>
              </a:ext>
            </a:extLst>
          </p:cNvPr>
          <p:cNvSpPr>
            <a:spLocks noGrp="1"/>
          </p:cNvSpPr>
          <p:nvPr>
            <p:ph sz="half" idx="19" hasCustomPrompt="1"/>
          </p:nvPr>
        </p:nvSpPr>
        <p:spPr>
          <a:xfrm>
            <a:off x="6172200" y="3328348"/>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3">
            <a:extLst>
              <a:ext uri="{FF2B5EF4-FFF2-40B4-BE49-F238E27FC236}">
                <a16:creationId xmlns:a16="http://schemas.microsoft.com/office/drawing/2014/main" id="{9244364F-608F-4419-8B09-10C32B4BB65F}"/>
              </a:ext>
            </a:extLst>
          </p:cNvPr>
          <p:cNvSpPr>
            <a:spLocks noGrp="1"/>
          </p:cNvSpPr>
          <p:nvPr>
            <p:ph sz="half" idx="20" hasCustomPrompt="1"/>
          </p:nvPr>
        </p:nvSpPr>
        <p:spPr>
          <a:xfrm>
            <a:off x="838200" y="3922680"/>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3">
            <a:extLst>
              <a:ext uri="{FF2B5EF4-FFF2-40B4-BE49-F238E27FC236}">
                <a16:creationId xmlns:a16="http://schemas.microsoft.com/office/drawing/2014/main" id="{3DFD55A7-A894-4BD5-83E5-8AE5847BA1E0}"/>
              </a:ext>
            </a:extLst>
          </p:cNvPr>
          <p:cNvSpPr>
            <a:spLocks noGrp="1"/>
          </p:cNvSpPr>
          <p:nvPr>
            <p:ph sz="half" idx="21" hasCustomPrompt="1"/>
          </p:nvPr>
        </p:nvSpPr>
        <p:spPr>
          <a:xfrm>
            <a:off x="6172200" y="3922680"/>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3">
            <a:extLst>
              <a:ext uri="{FF2B5EF4-FFF2-40B4-BE49-F238E27FC236}">
                <a16:creationId xmlns:a16="http://schemas.microsoft.com/office/drawing/2014/main" id="{0CE35DE5-8AEB-4D55-B888-CCC248800954}"/>
              </a:ext>
            </a:extLst>
          </p:cNvPr>
          <p:cNvSpPr>
            <a:spLocks noGrp="1"/>
          </p:cNvSpPr>
          <p:nvPr>
            <p:ph sz="half" idx="22" hasCustomPrompt="1"/>
          </p:nvPr>
        </p:nvSpPr>
        <p:spPr>
          <a:xfrm>
            <a:off x="838200" y="4476589"/>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3">
            <a:extLst>
              <a:ext uri="{FF2B5EF4-FFF2-40B4-BE49-F238E27FC236}">
                <a16:creationId xmlns:a16="http://schemas.microsoft.com/office/drawing/2014/main" id="{4F0ED8C7-D189-4847-B5A3-D9B38F97C5E4}"/>
              </a:ext>
            </a:extLst>
          </p:cNvPr>
          <p:cNvSpPr>
            <a:spLocks noGrp="1"/>
          </p:cNvSpPr>
          <p:nvPr>
            <p:ph sz="half" idx="23" hasCustomPrompt="1"/>
          </p:nvPr>
        </p:nvSpPr>
        <p:spPr>
          <a:xfrm>
            <a:off x="6172200" y="4476589"/>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3">
            <a:extLst>
              <a:ext uri="{FF2B5EF4-FFF2-40B4-BE49-F238E27FC236}">
                <a16:creationId xmlns:a16="http://schemas.microsoft.com/office/drawing/2014/main" id="{2C2BEFE3-216A-4FB6-A820-65D36DB93BAA}"/>
              </a:ext>
            </a:extLst>
          </p:cNvPr>
          <p:cNvSpPr>
            <a:spLocks noGrp="1"/>
          </p:cNvSpPr>
          <p:nvPr>
            <p:ph sz="half" idx="24" hasCustomPrompt="1"/>
          </p:nvPr>
        </p:nvSpPr>
        <p:spPr>
          <a:xfrm>
            <a:off x="838200" y="495663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3">
            <a:extLst>
              <a:ext uri="{FF2B5EF4-FFF2-40B4-BE49-F238E27FC236}">
                <a16:creationId xmlns:a16="http://schemas.microsoft.com/office/drawing/2014/main" id="{B7D14B78-1676-41BF-8439-E5AE177E9D74}"/>
              </a:ext>
            </a:extLst>
          </p:cNvPr>
          <p:cNvSpPr>
            <a:spLocks noGrp="1"/>
          </p:cNvSpPr>
          <p:nvPr>
            <p:ph sz="half" idx="25" hasCustomPrompt="1"/>
          </p:nvPr>
        </p:nvSpPr>
        <p:spPr>
          <a:xfrm>
            <a:off x="6172200" y="495663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Content Placeholder 3">
            <a:extLst>
              <a:ext uri="{FF2B5EF4-FFF2-40B4-BE49-F238E27FC236}">
                <a16:creationId xmlns:a16="http://schemas.microsoft.com/office/drawing/2014/main" id="{E035D0A6-283D-4ECE-9106-6FF7D4C7CD4F}"/>
              </a:ext>
            </a:extLst>
          </p:cNvPr>
          <p:cNvSpPr>
            <a:spLocks noGrp="1"/>
          </p:cNvSpPr>
          <p:nvPr>
            <p:ph sz="half" idx="26" hasCustomPrompt="1"/>
          </p:nvPr>
        </p:nvSpPr>
        <p:spPr>
          <a:xfrm>
            <a:off x="838200" y="54364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Content Placeholder 3">
            <a:extLst>
              <a:ext uri="{FF2B5EF4-FFF2-40B4-BE49-F238E27FC236}">
                <a16:creationId xmlns:a16="http://schemas.microsoft.com/office/drawing/2014/main" id="{E2BC6F6D-BCE6-4E74-A7EA-F420B251174C}"/>
              </a:ext>
            </a:extLst>
          </p:cNvPr>
          <p:cNvSpPr>
            <a:spLocks noGrp="1"/>
          </p:cNvSpPr>
          <p:nvPr>
            <p:ph sz="half" idx="27" hasCustomPrompt="1"/>
          </p:nvPr>
        </p:nvSpPr>
        <p:spPr>
          <a:xfrm>
            <a:off x="6172200" y="5436495"/>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Content Placeholder 3">
            <a:extLst>
              <a:ext uri="{FF2B5EF4-FFF2-40B4-BE49-F238E27FC236}">
                <a16:creationId xmlns:a16="http://schemas.microsoft.com/office/drawing/2014/main" id="{60CD288B-516E-4F2E-BD50-058FEB5DEC64}"/>
              </a:ext>
            </a:extLst>
          </p:cNvPr>
          <p:cNvSpPr>
            <a:spLocks noGrp="1"/>
          </p:cNvSpPr>
          <p:nvPr>
            <p:ph sz="half" idx="28" hasCustomPrompt="1"/>
          </p:nvPr>
        </p:nvSpPr>
        <p:spPr>
          <a:xfrm>
            <a:off x="838200" y="587615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Content Placeholder 3">
            <a:extLst>
              <a:ext uri="{FF2B5EF4-FFF2-40B4-BE49-F238E27FC236}">
                <a16:creationId xmlns:a16="http://schemas.microsoft.com/office/drawing/2014/main" id="{C05DF7E0-9648-43C8-8D03-DD672CB3C8C5}"/>
              </a:ext>
            </a:extLst>
          </p:cNvPr>
          <p:cNvSpPr>
            <a:spLocks noGrp="1"/>
          </p:cNvSpPr>
          <p:nvPr>
            <p:ph sz="half" idx="29" hasCustomPrompt="1"/>
          </p:nvPr>
        </p:nvSpPr>
        <p:spPr>
          <a:xfrm>
            <a:off x="6172200" y="5876151"/>
            <a:ext cx="5181600" cy="365760"/>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r>
              <a:rPr lang="en-US"/>
              <a:t>https://openstax.org/details/books/contemporary-mathematics</a:t>
            </a:r>
            <a:endParaRPr lang="en-US" dirty="0"/>
          </a:p>
        </p:txBody>
      </p:sp>
    </p:spTree>
    <p:extLst>
      <p:ext uri="{BB962C8B-B14F-4D97-AF65-F5344CB8AC3E}">
        <p14:creationId xmlns:p14="http://schemas.microsoft.com/office/powerpoint/2010/main" val="2051510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7417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7402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5">
            <a:extLst>
              <a:ext uri="{FF2B5EF4-FFF2-40B4-BE49-F238E27FC236}">
                <a16:creationId xmlns:a16="http://schemas.microsoft.com/office/drawing/2014/main" id="{B3A1F791-C97D-4F30-85DC-EEC2CE30F101}"/>
              </a:ext>
            </a:extLst>
          </p:cNvPr>
          <p:cNvSpPr>
            <a:spLocks noGrp="1"/>
          </p:cNvSpPr>
          <p:nvPr>
            <p:ph type="body" sz="quarter" idx="16"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3336610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rmAutofit/>
          </a:bodyPr>
          <a:lstStyle>
            <a:lvl1pPr>
              <a:defRPr sz="2800" b="1" baseline="0"/>
            </a:lvl1pPr>
          </a:lstStyle>
          <a:p>
            <a:r>
              <a:rPr lang="en-US" dirty="0"/>
              <a:t>Title</a:t>
            </a:r>
          </a:p>
        </p:txBody>
      </p:sp>
      <p:sp>
        <p:nvSpPr>
          <p:cNvPr id="7" name="Content Placeholder 6"/>
          <p:cNvSpPr>
            <a:spLocks noGrp="1"/>
          </p:cNvSpPr>
          <p:nvPr>
            <p:ph sz="quarter" idx="12" hasCustomPrompt="1"/>
          </p:nvPr>
        </p:nvSpPr>
        <p:spPr>
          <a:xfrm>
            <a:off x="838200" y="1011383"/>
            <a:ext cx="10515600" cy="3255818"/>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6"/>
          <p:cNvSpPr>
            <a:spLocks noGrp="1"/>
          </p:cNvSpPr>
          <p:nvPr>
            <p:ph sz="quarter" idx="13" hasCustomPrompt="1"/>
          </p:nvPr>
        </p:nvSpPr>
        <p:spPr>
          <a:xfrm>
            <a:off x="838200" y="4378037"/>
            <a:ext cx="10515600" cy="1627909"/>
          </a:xfrm>
        </p:spPr>
        <p:txBody>
          <a:bodyPr>
            <a:noAutofit/>
          </a:bodyPr>
          <a:lstStyle>
            <a:lvl1pPr marL="0" indent="0">
              <a:buNone/>
              <a:defRPr sz="1600"/>
            </a:lvl1pPr>
          </a:lstStyle>
          <a:p>
            <a:pPr lvl="0"/>
            <a:r>
              <a:rPr lang="en-US" dirty="0"/>
              <a:t>Caption</a:t>
            </a:r>
          </a:p>
        </p:txBody>
      </p:sp>
      <p:sp>
        <p:nvSpPr>
          <p:cNvPr id="6" name="Text Placeholder 5">
            <a:extLst>
              <a:ext uri="{FF2B5EF4-FFF2-40B4-BE49-F238E27FC236}">
                <a16:creationId xmlns:a16="http://schemas.microsoft.com/office/drawing/2014/main" id="{6E14F94F-1E52-2B42-BC75-C0C106E8BEC0}"/>
              </a:ext>
            </a:extLst>
          </p:cNvPr>
          <p:cNvSpPr>
            <a:spLocks noGrp="1"/>
          </p:cNvSpPr>
          <p:nvPr>
            <p:ph type="body" sz="quarter" idx="14"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2119427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noAutofit/>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r>
              <a:rPr lang="en-US"/>
              <a:t>https://openstax.org/details/books/contemporary-mathematics</a:t>
            </a:r>
            <a:endParaRPr lang="en-US" dirty="0"/>
          </a:p>
        </p:txBody>
      </p:sp>
      <p:sp>
        <p:nvSpPr>
          <p:cNvPr id="5" name="Content Placeholder 4"/>
          <p:cNvSpPr>
            <a:spLocks noGrp="1"/>
          </p:cNvSpPr>
          <p:nvPr>
            <p:ph sz="quarter" idx="11" hasCustomPrompt="1"/>
          </p:nvPr>
        </p:nvSpPr>
        <p:spPr>
          <a:xfrm>
            <a:off x="838200" y="1010661"/>
            <a:ext cx="10515600" cy="5155580"/>
          </a:xfrm>
        </p:spPr>
        <p:txBody>
          <a:bodyPr>
            <a:noAutofit/>
          </a:bodyPr>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1337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434975"/>
          </a:xfrm>
          <a:prstGeom prst="rect">
            <a:avLst/>
          </a:prstGeom>
        </p:spPr>
        <p:txBody>
          <a:bodyPr vert="horz" lIns="91440" tIns="45720" rIns="91440" bIns="45720" rtlCol="0" anchor="ctr">
            <a:normAutofit/>
          </a:bodyPr>
          <a:lstStyle/>
          <a:p>
            <a:r>
              <a:rPr lang="en-US" dirty="0"/>
              <a:t>Title (optional)</a:t>
            </a:r>
          </a:p>
        </p:txBody>
      </p:sp>
      <p:sp>
        <p:nvSpPr>
          <p:cNvPr id="3" name="Text Placeholder 2"/>
          <p:cNvSpPr>
            <a:spLocks noGrp="1"/>
          </p:cNvSpPr>
          <p:nvPr>
            <p:ph type="body" idx="1"/>
          </p:nvPr>
        </p:nvSpPr>
        <p:spPr>
          <a:xfrm>
            <a:off x="838200" y="990601"/>
            <a:ext cx="10515600" cy="521913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838200" y="6356350"/>
            <a:ext cx="1051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https://openstax.org/details/books/contemporary-mathematics</a:t>
            </a:r>
            <a:endParaRPr lang="en-US" dirty="0"/>
          </a:p>
        </p:txBody>
      </p:sp>
      <p:sp>
        <p:nvSpPr>
          <p:cNvPr id="4" name="Slide Number Placeholder 3">
            <a:extLst>
              <a:ext uri="{FF2B5EF4-FFF2-40B4-BE49-F238E27FC236}">
                <a16:creationId xmlns:a16="http://schemas.microsoft.com/office/drawing/2014/main" id="{95599AE0-B13C-E741-A969-DCDFA4F7E3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677BF-C91A-CA46-9BF6-A28F3D13AFBD}" type="slidenum">
              <a:rPr lang="en-US" smtClean="0"/>
              <a:t>‹#›</a:t>
            </a:fld>
            <a:endParaRPr lang="en-US" dirty="0"/>
          </a:p>
        </p:txBody>
      </p:sp>
    </p:spTree>
    <p:extLst>
      <p:ext uri="{BB962C8B-B14F-4D97-AF65-F5344CB8AC3E}">
        <p14:creationId xmlns:p14="http://schemas.microsoft.com/office/powerpoint/2010/main" val="37997084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2800" b="1" kern="1200">
          <a:solidFill>
            <a:schemeClr val="accent6">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accent3"/>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BA4C2D"/>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accent3"/>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5A59F003-E00A-43F9-91DC-CC54E3B874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blue and red smoke&#10;&#10;Description automatically generated">
            <a:extLst>
              <a:ext uri="{FF2B5EF4-FFF2-40B4-BE49-F238E27FC236}">
                <a16:creationId xmlns:a16="http://schemas.microsoft.com/office/drawing/2014/main" id="{9B852500-D5BA-9CE2-7ABC-AEFBE239DF97}"/>
              </a:ext>
            </a:extLst>
          </p:cNvPr>
          <p:cNvPicPr>
            <a:picLocks noChangeAspect="1"/>
          </p:cNvPicPr>
          <p:nvPr/>
        </p:nvPicPr>
        <p:blipFill rotWithShape="1">
          <a:blip r:embed="rId2"/>
          <a:srcRect l="4720" t="27466" r="4371"/>
          <a:stretch/>
        </p:blipFill>
        <p:spPr>
          <a:xfrm>
            <a:off x="19" y="-87529"/>
            <a:ext cx="12191981" cy="6857990"/>
          </a:xfrm>
          <a:prstGeom prst="rect">
            <a:avLst/>
          </a:prstGeom>
        </p:spPr>
      </p:pic>
      <p:sp>
        <p:nvSpPr>
          <p:cNvPr id="22" name="Rectangle 21">
            <a:extLst>
              <a:ext uri="{FF2B5EF4-FFF2-40B4-BE49-F238E27FC236}">
                <a16:creationId xmlns:a16="http://schemas.microsoft.com/office/drawing/2014/main" id="{D74A4382-E3AD-430A-9A1F-DFA3E0E77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799865" y="-1524511"/>
            <a:ext cx="4592270" cy="12192001"/>
          </a:xfrm>
          <a:prstGeom prst="rect">
            <a:avLst/>
          </a:prstGeom>
          <a:gradFill>
            <a:gsLst>
              <a:gs pos="35000">
                <a:schemeClr val="tx1">
                  <a:alpha val="46000"/>
                </a:schemeClr>
              </a:gs>
              <a:gs pos="21000">
                <a:schemeClr val="tx1">
                  <a:alpha val="30000"/>
                </a:schemeClr>
              </a:gs>
              <a:gs pos="0">
                <a:schemeClr val="tx1">
                  <a:alpha val="0"/>
                </a:schemeClr>
              </a:gs>
              <a:gs pos="100000">
                <a:schemeClr val="tx1">
                  <a:alpha val="9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4A6E15E-4C67-C568-FED9-C5955C908E42}"/>
              </a:ext>
            </a:extLst>
          </p:cNvPr>
          <p:cNvSpPr>
            <a:spLocks noGrp="1"/>
          </p:cNvSpPr>
          <p:nvPr>
            <p:ph type="ctrTitle"/>
          </p:nvPr>
        </p:nvSpPr>
        <p:spPr>
          <a:xfrm>
            <a:off x="404553" y="1709929"/>
            <a:ext cx="9078562" cy="2387600"/>
          </a:xfrm>
        </p:spPr>
        <p:txBody>
          <a:bodyPr vert="horz" lIns="91440" tIns="45720" rIns="91440" bIns="45720" rtlCol="0" anchor="b">
            <a:normAutofit/>
          </a:bodyPr>
          <a:lstStyle/>
          <a:p>
            <a:pPr algn="l"/>
            <a:r>
              <a:rPr lang="en-US" sz="6600">
                <a:solidFill>
                  <a:schemeClr val="bg1"/>
                </a:solidFill>
              </a:rPr>
              <a:t>Inductive and Deductive Reasoning</a:t>
            </a:r>
            <a:endParaRPr lang="en-US" sz="6600" dirty="0">
              <a:solidFill>
                <a:schemeClr val="bg1"/>
              </a:solidFill>
            </a:endParaRPr>
          </a:p>
        </p:txBody>
      </p:sp>
      <p:sp>
        <p:nvSpPr>
          <p:cNvPr id="24" name="Rectangle: Rounded Corners 23">
            <a:extLst>
              <a:ext uri="{FF2B5EF4-FFF2-40B4-BE49-F238E27FC236}">
                <a16:creationId xmlns:a16="http://schemas.microsoft.com/office/drawing/2014/main" id="{79F40191-0F44-4FD1-82CC-ACB507C14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575039"/>
            <a:ext cx="9785897" cy="685800"/>
          </a:xfrm>
          <a:prstGeom prst="roundRect">
            <a:avLst>
              <a:gd name="adj"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 Placeholder 4">
            <a:extLst>
              <a:ext uri="{FF2B5EF4-FFF2-40B4-BE49-F238E27FC236}">
                <a16:creationId xmlns:a16="http://schemas.microsoft.com/office/drawing/2014/main" id="{3ED19B64-EC8A-55F2-54BA-2EE3B6106300}"/>
              </a:ext>
            </a:extLst>
          </p:cNvPr>
          <p:cNvSpPr>
            <a:spLocks noGrp="1"/>
          </p:cNvSpPr>
          <p:nvPr>
            <p:ph type="body" sz="quarter" idx="14"/>
          </p:nvPr>
        </p:nvSpPr>
        <p:spPr>
          <a:xfrm>
            <a:off x="404553" y="4838198"/>
            <a:ext cx="9078562" cy="592975"/>
          </a:xfrm>
        </p:spPr>
        <p:txBody>
          <a:bodyPr vert="horz" lIns="91440" tIns="45720" rIns="91440" bIns="45720" rtlCol="0" anchor="ctr">
            <a:normAutofit/>
          </a:bodyPr>
          <a:lstStyle/>
          <a:p>
            <a:pPr algn="l"/>
            <a:r>
              <a:rPr lang="en-US" sz="2400">
                <a:solidFill>
                  <a:schemeClr val="bg1"/>
                </a:solidFill>
              </a:rPr>
              <a:t>LibreTexts Ideas of Mathematics</a:t>
            </a:r>
            <a:endParaRPr lang="en-US" sz="2400" dirty="0">
              <a:solidFill>
                <a:schemeClr val="bg1"/>
              </a:solidFill>
            </a:endParaRPr>
          </a:p>
        </p:txBody>
      </p:sp>
      <p:sp>
        <p:nvSpPr>
          <p:cNvPr id="3" name="Footer Placeholder 2">
            <a:extLst>
              <a:ext uri="{FF2B5EF4-FFF2-40B4-BE49-F238E27FC236}">
                <a16:creationId xmlns:a16="http://schemas.microsoft.com/office/drawing/2014/main" id="{8E41BCF9-E01D-D9B3-D95A-50365F0B82E5}"/>
              </a:ext>
            </a:extLst>
          </p:cNvPr>
          <p:cNvSpPr>
            <a:spLocks noGrp="1"/>
          </p:cNvSpPr>
          <p:nvPr>
            <p:ph type="ftr" sz="quarter" idx="11"/>
          </p:nvPr>
        </p:nvSpPr>
        <p:spPr>
          <a:xfrm>
            <a:off x="404553" y="5807458"/>
            <a:ext cx="8884413" cy="189140"/>
          </a:xfrm>
        </p:spPr>
        <p:txBody>
          <a:bodyPr vert="horz" lIns="91440" tIns="45720" rIns="91440" bIns="45720" rtlCol="0" anchor="ctr">
            <a:noAutofit/>
          </a:bodyPr>
          <a:lstStyle/>
          <a:p>
            <a:pPr>
              <a:spcAft>
                <a:spcPts val="600"/>
              </a:spcAft>
              <a:defRPr/>
            </a:pPr>
            <a:r>
              <a:rPr lang="en-US" sz="1600" kern="1200">
                <a:solidFill>
                  <a:schemeClr val="bg1"/>
                </a:solidFill>
                <a:latin typeface="Calibri" panose="020F0502020204030204"/>
                <a:ea typeface="+mn-ea"/>
                <a:cs typeface="+mn-cs"/>
              </a:rPr>
              <a:t>https://batch.libretexts.org/print/url=https://math.libretexts.org/Courses/Mt._San_Jacinto_College/Ideas_of_Mathematics/03:_Set_Theory_and_Logic/3.04:_Inductive_and_Deductive_Reasoning.pdf</a:t>
            </a:r>
            <a:endParaRPr lang="en-US" sz="1600" kern="1200" dirty="0">
              <a:solidFill>
                <a:schemeClr val="bg1"/>
              </a:solidFill>
              <a:latin typeface="Calibri" panose="020F0502020204030204"/>
              <a:ea typeface="+mn-ea"/>
              <a:cs typeface="+mn-cs"/>
            </a:endParaRPr>
          </a:p>
        </p:txBody>
      </p:sp>
    </p:spTree>
    <p:extLst>
      <p:ext uri="{BB962C8B-B14F-4D97-AF65-F5344CB8AC3E}">
        <p14:creationId xmlns:p14="http://schemas.microsoft.com/office/powerpoint/2010/main" val="732520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9BCDEA6-074A-5AA0-D1BC-D599B0CE62D8}"/>
              </a:ext>
            </a:extLst>
          </p:cNvPr>
          <p:cNvSpPr>
            <a:spLocks noGrp="1"/>
          </p:cNvSpPr>
          <p:nvPr>
            <p:ph type="title"/>
          </p:nvPr>
        </p:nvSpPr>
        <p:spPr>
          <a:xfrm>
            <a:off x="1901162" y="3050434"/>
            <a:ext cx="3722933" cy="757130"/>
          </a:xfrm>
          <a:ln w="25400" cap="sq">
            <a:solidFill>
              <a:srgbClr val="FFFFFF"/>
            </a:solidFill>
            <a:miter lim="800000"/>
          </a:ln>
        </p:spPr>
        <p:txBody>
          <a:bodyPr wrap="square">
            <a:normAutofit fontScale="90000"/>
          </a:bodyPr>
          <a:lstStyle/>
          <a:p>
            <a:pPr algn="ctr"/>
            <a:r>
              <a:rPr lang="en-US" dirty="0">
                <a:solidFill>
                  <a:srgbClr val="FFFFFF"/>
                </a:solidFill>
              </a:rPr>
              <a:t>Problem Solving Strategies</a:t>
            </a:r>
          </a:p>
        </p:txBody>
      </p:sp>
      <p:sp>
        <p:nvSpPr>
          <p:cNvPr id="14" name="Rectangle 13">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3ACEC01-96EC-F4C8-8F48-7C1BA0AF9D87}"/>
              </a:ext>
            </a:extLst>
          </p:cNvPr>
          <p:cNvSpPr>
            <a:spLocks noGrp="1"/>
          </p:cNvSpPr>
          <p:nvPr>
            <p:ph sz="half" idx="1"/>
          </p:nvPr>
        </p:nvSpPr>
        <p:spPr>
          <a:xfrm>
            <a:off x="6574536" y="1460810"/>
            <a:ext cx="5053066" cy="4638872"/>
          </a:xfrm>
        </p:spPr>
        <p:txBody>
          <a:bodyPr>
            <a:normAutofit/>
          </a:bodyPr>
          <a:lstStyle/>
          <a:p>
            <a:pPr lvl="1">
              <a:spcBef>
                <a:spcPts val="1000"/>
              </a:spcBef>
              <a:defRPr/>
            </a:pPr>
            <a:endParaRPr kumimoji="0" lang="en-US" b="0" i="0" u="none" strike="noStrike" kern="1200" cap="none" spc="0" normalizeH="0" baseline="0" noProof="0" dirty="0">
              <a:ln>
                <a:noFill/>
              </a:ln>
              <a:solidFill>
                <a:srgbClr val="464846"/>
              </a:solidFill>
              <a:effectLst/>
              <a:uLnTx/>
              <a:uFillTx/>
              <a:latin typeface="Alliance Black"/>
              <a:ea typeface="+mn-ea"/>
              <a:cs typeface="+mn-cs"/>
            </a:endParaRPr>
          </a:p>
          <a:p>
            <a:pPr lvl="1">
              <a:spcBef>
                <a:spcPts val="1000"/>
              </a:spcBef>
              <a:defRPr/>
            </a:pPr>
            <a:endParaRPr lang="en-US" dirty="0">
              <a:solidFill>
                <a:srgbClr val="464846"/>
              </a:solidFill>
              <a:latin typeface="Alliance Black"/>
            </a:endParaRPr>
          </a:p>
          <a:p>
            <a:pPr marL="457200" lvl="1" indent="0">
              <a:spcBef>
                <a:spcPts val="1000"/>
              </a:spcBef>
              <a:buNone/>
              <a:defRPr/>
            </a:pPr>
            <a:r>
              <a:rPr kumimoji="0" lang="en-US" sz="3200" b="0" i="0" u="none" strike="noStrike" kern="1200" cap="none" spc="0" normalizeH="0" baseline="0" noProof="0" dirty="0">
                <a:ln>
                  <a:noFill/>
                </a:ln>
                <a:solidFill>
                  <a:srgbClr val="464846"/>
                </a:solidFill>
                <a:effectLst/>
                <a:uLnTx/>
                <a:uFillTx/>
                <a:latin typeface="Alliance Black"/>
                <a:ea typeface="+mn-ea"/>
                <a:cs typeface="+mn-cs"/>
              </a:rPr>
              <a:t>Practice makes progress</a:t>
            </a:r>
          </a:p>
          <a:p>
            <a:endParaRPr lang="en-US" sz="1400" b="0" i="0" dirty="0">
              <a:effectLst/>
              <a:latin typeface="Alliance Bold"/>
            </a:endParaRPr>
          </a:p>
          <a:p>
            <a:pPr marL="457200" indent="-457200">
              <a:buFont typeface="+mj-lt"/>
              <a:buAutoNum type="arabicPeriod"/>
            </a:pPr>
            <a:endParaRPr lang="en-US" sz="2000" dirty="0"/>
          </a:p>
        </p:txBody>
      </p:sp>
      <p:sp>
        <p:nvSpPr>
          <p:cNvPr id="5" name="Footer Placeholder 4">
            <a:extLst>
              <a:ext uri="{FF2B5EF4-FFF2-40B4-BE49-F238E27FC236}">
                <a16:creationId xmlns:a16="http://schemas.microsoft.com/office/drawing/2014/main" id="{2EBB3DE4-59C1-5D96-5FB1-69537B6773DD}"/>
              </a:ext>
            </a:extLst>
          </p:cNvPr>
          <p:cNvSpPr>
            <a:spLocks noGrp="1"/>
          </p:cNvSpPr>
          <p:nvPr>
            <p:ph type="ftr" sz="quarter" idx="11"/>
          </p:nvPr>
        </p:nvSpPr>
        <p:spPr>
          <a:xfrm>
            <a:off x="6490010" y="6318821"/>
            <a:ext cx="4085165" cy="320040"/>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en-US" sz="1050" b="0" i="0" u="none" strike="noStrike" kern="1200" cap="none" spc="0" normalizeH="0" baseline="0" noProof="0" dirty="0">
                <a:ln>
                  <a:noFill/>
                </a:ln>
                <a:solidFill>
                  <a:srgbClr val="000000">
                    <a:lumMod val="65000"/>
                    <a:lumOff val="35000"/>
                  </a:srgbClr>
                </a:solidFill>
                <a:effectLst/>
                <a:uLnTx/>
                <a:uFillTx/>
                <a:latin typeface="Calibri" panose="020F0502020204030204"/>
                <a:ea typeface="+mn-ea"/>
                <a:cs typeface="+mn-cs"/>
              </a:rPr>
              <a:t>https://mathminds.com.au/maths-problem-solving-strategies/</a:t>
            </a:r>
          </a:p>
        </p:txBody>
      </p:sp>
    </p:spTree>
    <p:extLst>
      <p:ext uri="{BB962C8B-B14F-4D97-AF65-F5344CB8AC3E}">
        <p14:creationId xmlns:p14="http://schemas.microsoft.com/office/powerpoint/2010/main" val="102002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B9FF99BD-075F-4761-A995-6FC574BD25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A7B21A54-9BA3-4EA9-B460-5A829ADD90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6FA8F714-B9D8-488A-8CCA-E9948FF91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643468"/>
            <a:ext cx="10905067" cy="55710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Placeholder 2">
            <a:extLst>
              <a:ext uri="{FF2B5EF4-FFF2-40B4-BE49-F238E27FC236}">
                <a16:creationId xmlns:a16="http://schemas.microsoft.com/office/drawing/2014/main" id="{0F1E18ED-FDAD-4C46-A2CD-D2ED77832A05}"/>
              </a:ext>
            </a:extLst>
          </p:cNvPr>
          <p:cNvSpPr>
            <a:spLocks/>
          </p:cNvSpPr>
          <p:nvPr/>
        </p:nvSpPr>
        <p:spPr>
          <a:xfrm>
            <a:off x="6519655" y="2561682"/>
            <a:ext cx="3943584" cy="1728488"/>
          </a:xfrm>
          <a:prstGeom prst="rect">
            <a:avLst/>
          </a:prstGeom>
          <a:solidFill>
            <a:schemeClr val="bg1">
              <a:lumMod val="85000"/>
            </a:schemeClr>
          </a:solidFill>
        </p:spPr>
        <p:txBody>
          <a:bodyPr>
            <a:noAutofit/>
          </a:bodyPr>
          <a:lstStyle/>
          <a:p>
            <a:pPr defTabSz="850392">
              <a:spcAft>
                <a:spcPts val="600"/>
              </a:spcAft>
            </a:pPr>
            <a:r>
              <a:rPr lang="en-US" sz="2976" kern="1200" dirty="0">
                <a:solidFill>
                  <a:schemeClr val="tx1">
                    <a:lumMod val="65000"/>
                    <a:lumOff val="35000"/>
                  </a:schemeClr>
                </a:solidFill>
                <a:latin typeface="+mn-lt"/>
                <a:ea typeface="+mn-ea"/>
                <a:cs typeface="+mn-cs"/>
              </a:rPr>
              <a:t>Chapter 3 </a:t>
            </a:r>
          </a:p>
          <a:p>
            <a:pPr defTabSz="850392">
              <a:spcAft>
                <a:spcPts val="600"/>
              </a:spcAft>
            </a:pPr>
            <a:r>
              <a:rPr lang="en-US" sz="2976" kern="1200" dirty="0">
                <a:solidFill>
                  <a:schemeClr val="tx1">
                    <a:lumMod val="65000"/>
                    <a:lumOff val="35000"/>
                  </a:schemeClr>
                </a:solidFill>
                <a:latin typeface="+mn-lt"/>
                <a:ea typeface="+mn-ea"/>
                <a:cs typeface="+mn-cs"/>
              </a:rPr>
              <a:t>REAL NUMBER SYSTEMS AND NUMBER THEORY</a:t>
            </a:r>
            <a:endParaRPr lang="en-US" sz="3200" noProof="0" dirty="0">
              <a:solidFill>
                <a:schemeClr val="tx1">
                  <a:lumMod val="65000"/>
                  <a:lumOff val="35000"/>
                </a:schemeClr>
              </a:solidFill>
            </a:endParaRPr>
          </a:p>
        </p:txBody>
      </p:sp>
      <p:pic>
        <p:nvPicPr>
          <p:cNvPr id="2" name="Picture 1">
            <a:extLst>
              <a:ext uri="{FF2B5EF4-FFF2-40B4-BE49-F238E27FC236}">
                <a16:creationId xmlns:a16="http://schemas.microsoft.com/office/drawing/2014/main" id="{4B944BF2-A2E5-85E4-68C9-93BA9607167B}"/>
              </a:ext>
            </a:extLst>
          </p:cNvPr>
          <p:cNvPicPr>
            <a:picLocks noChangeAspect="1"/>
          </p:cNvPicPr>
          <p:nvPr/>
        </p:nvPicPr>
        <p:blipFill>
          <a:blip r:embed="rId2"/>
          <a:stretch>
            <a:fillRect/>
          </a:stretch>
        </p:blipFill>
        <p:spPr>
          <a:xfrm>
            <a:off x="999040" y="874195"/>
            <a:ext cx="3943584" cy="5103462"/>
          </a:xfrm>
          <a:prstGeom prst="rect">
            <a:avLst/>
          </a:prstGeom>
          <a:effectLst>
            <a:outerShdw blurRad="362356" dist="150926" dir="1740000" sx="105794" sy="105794" algn="ctr" rotWithShape="0">
              <a:srgbClr val="000000">
                <a:alpha val="51241"/>
              </a:srgbClr>
            </a:outerShdw>
          </a:effectLst>
        </p:spPr>
      </p:pic>
      <p:sp>
        <p:nvSpPr>
          <p:cNvPr id="5" name="Footer Placeholder 4">
            <a:extLst>
              <a:ext uri="{FF2B5EF4-FFF2-40B4-BE49-F238E27FC236}">
                <a16:creationId xmlns:a16="http://schemas.microsoft.com/office/drawing/2014/main" id="{6AEBA98B-396B-977F-23AE-7C40874BF87C}"/>
              </a:ext>
            </a:extLst>
          </p:cNvPr>
          <p:cNvSpPr>
            <a:spLocks noGrp="1"/>
          </p:cNvSpPr>
          <p:nvPr>
            <p:ph type="ftr" sz="quarter" idx="11"/>
          </p:nvPr>
        </p:nvSpPr>
        <p:spPr/>
        <p:txBody>
          <a:bodyPr/>
          <a:lstStyle/>
          <a:p>
            <a:r>
              <a:rPr lang="en-US" dirty="0">
                <a:solidFill>
                  <a:schemeClr val="tx1"/>
                </a:solidFill>
              </a:rPr>
              <a:t>https://openstax.org/details/books/contemporary-mathematics</a:t>
            </a:r>
          </a:p>
        </p:txBody>
      </p:sp>
    </p:spTree>
    <p:extLst>
      <p:ext uri="{BB962C8B-B14F-4D97-AF65-F5344CB8AC3E}">
        <p14:creationId xmlns:p14="http://schemas.microsoft.com/office/powerpoint/2010/main" val="2119115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35A04CF-97D4-4FF7-B359-C546B1F6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le 1">
            <a:extLst>
              <a:ext uri="{FF2B5EF4-FFF2-40B4-BE49-F238E27FC236}">
                <a16:creationId xmlns:a16="http://schemas.microsoft.com/office/drawing/2014/main" id="{73E2E277-5F6E-4376-9452-0F0FC75F1503}"/>
              </a:ext>
            </a:extLst>
          </p:cNvPr>
          <p:cNvSpPr>
            <a:spLocks noGrp="1"/>
          </p:cNvSpPr>
          <p:nvPr>
            <p:ph type="title"/>
          </p:nvPr>
        </p:nvSpPr>
        <p:spPr>
          <a:xfrm>
            <a:off x="804672" y="1412489"/>
            <a:ext cx="2871095" cy="2156621"/>
          </a:xfrm>
        </p:spPr>
        <p:txBody>
          <a:bodyPr anchor="t">
            <a:normAutofit/>
          </a:bodyPr>
          <a:lstStyle/>
          <a:p>
            <a:r>
              <a:rPr lang="en-US" sz="3600" noProof="0">
                <a:solidFill>
                  <a:srgbClr val="FFFFFF"/>
                </a:solidFill>
              </a:rPr>
              <a:t>3.10-3.11 Arithmetic and Geometric Sequences</a:t>
            </a:r>
          </a:p>
        </p:txBody>
      </p:sp>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116027B0-15C6-4932-A144-A1F2D1C10C04}"/>
                  </a:ext>
                </a:extLst>
              </p:cNvPr>
              <p:cNvSpPr>
                <a:spLocks noGrp="1"/>
              </p:cNvSpPr>
              <p:nvPr>
                <p:ph sz="half" idx="1"/>
              </p:nvPr>
            </p:nvSpPr>
            <p:spPr>
              <a:xfrm>
                <a:off x="5198992" y="1412489"/>
                <a:ext cx="6188335" cy="4363844"/>
              </a:xfrm>
            </p:spPr>
            <p:txBody>
              <a:bodyPr>
                <a:normAutofit/>
              </a:bodyPr>
              <a:lstStyle/>
              <a:p>
                <a:r>
                  <a:rPr lang="en-US" sz="2000" noProof="0" dirty="0"/>
                  <a:t>A </a:t>
                </a:r>
                <a:r>
                  <a:rPr lang="en-US" sz="2000" b="1" noProof="0" dirty="0"/>
                  <a:t>sequence </a:t>
                </a:r>
                <a:r>
                  <a:rPr lang="en-US" sz="2000" noProof="0" dirty="0"/>
                  <a:t>of numbers is a list of numbers in order. </a:t>
                </a:r>
              </a:p>
              <a:p>
                <a:pPr marL="0" indent="0">
                  <a:buNone/>
                </a:pPr>
                <a:endParaRPr lang="en-US" sz="2000" noProof="0" dirty="0"/>
              </a:p>
              <a:p>
                <a:pPr marL="0" indent="0" algn="ctr">
                  <a:buNone/>
                </a:pPr>
                <a:r>
                  <a:rPr lang="en-US" sz="2000" noProof="0" dirty="0"/>
                  <a:t>10, 10, 8, 9, 10, 6, 10</a:t>
                </a:r>
              </a:p>
              <a:p>
                <a:pPr marL="0" indent="0" algn="ctr">
                  <a:buNone/>
                </a:pPr>
                <a:r>
                  <a:rPr lang="en-US" sz="2000" dirty="0"/>
                  <a:t>1</a:t>
                </a:r>
                <a:r>
                  <a:rPr lang="en-US" sz="2000" noProof="0" dirty="0"/>
                  <a:t>, 5, 7, 9, 11, 13, …</a:t>
                </a:r>
                <a:endParaRPr lang="en-US" sz="2000" dirty="0"/>
              </a:p>
              <a:p>
                <a:pPr marL="0" indent="0" algn="ctr">
                  <a:buNone/>
                </a:pPr>
                <a14:m>
                  <m:oMath xmlns:m="http://schemas.openxmlformats.org/officeDocument/2006/math">
                    <m:sSub>
                      <m:sSubPr>
                        <m:ctrlPr>
                          <a:rPr lang="en-US" sz="2000" i="1" noProof="0">
                            <a:latin typeface="Cambria Math" panose="02040503050406030204" pitchFamily="18" charset="0"/>
                          </a:rPr>
                        </m:ctrlPr>
                      </m:sSubPr>
                      <m:e>
                        <m:r>
                          <a:rPr lang="en-US" sz="2000" b="0" i="1" noProof="0">
                            <a:latin typeface="Cambria Math" panose="02040503050406030204" pitchFamily="18" charset="0"/>
                          </a:rPr>
                          <m:t>𝑎</m:t>
                        </m:r>
                      </m:e>
                      <m:sub>
                        <m:r>
                          <a:rPr lang="en-US" sz="2000" b="0" i="1" noProof="0">
                            <a:latin typeface="Cambria Math" panose="02040503050406030204" pitchFamily="18" charset="0"/>
                          </a:rPr>
                          <m:t>1</m:t>
                        </m:r>
                      </m:sub>
                    </m:sSub>
                  </m:oMath>
                </a14:m>
                <a:r>
                  <a:rPr lang="en-US" sz="2000" noProof="0" dirty="0"/>
                  <a:t>,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𝑎</m:t>
                        </m:r>
                      </m:e>
                      <m:sub>
                        <m:r>
                          <a:rPr lang="en-US" sz="2000" b="0" i="1">
                            <a:latin typeface="Cambria Math" panose="02040503050406030204" pitchFamily="18" charset="0"/>
                          </a:rPr>
                          <m:t>2</m:t>
                        </m:r>
                      </m:sub>
                    </m:sSub>
                  </m:oMath>
                </a14:m>
                <a:r>
                  <a:rPr lang="en-US" sz="2000" noProof="0" dirty="0"/>
                  <a:t>,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𝑎</m:t>
                        </m:r>
                      </m:e>
                      <m:sub>
                        <m:r>
                          <a:rPr lang="en-US" sz="2000" b="0" i="1">
                            <a:latin typeface="Cambria Math" panose="02040503050406030204" pitchFamily="18" charset="0"/>
                          </a:rPr>
                          <m:t>3</m:t>
                        </m:r>
                      </m:sub>
                    </m:sSub>
                  </m:oMath>
                </a14:m>
                <a:r>
                  <a:rPr lang="en-US" sz="2000" noProof="0" dirty="0"/>
                  <a:t>,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𝑎</m:t>
                        </m:r>
                      </m:e>
                      <m:sub>
                        <m:r>
                          <a:rPr lang="en-US" sz="2000" b="0" i="1">
                            <a:latin typeface="Cambria Math" panose="02040503050406030204" pitchFamily="18" charset="0"/>
                          </a:rPr>
                          <m:t>4</m:t>
                        </m:r>
                      </m:sub>
                    </m:sSub>
                  </m:oMath>
                </a14:m>
                <a:r>
                  <a:rPr lang="en-US" sz="2000" noProof="0" dirty="0"/>
                  <a:t>, …</a:t>
                </a:r>
              </a:p>
              <a:p>
                <a:pPr marL="0" indent="0">
                  <a:buNone/>
                </a:pPr>
                <a:endParaRPr lang="en-US" sz="2000" noProof="0" dirty="0"/>
              </a:p>
              <a:p>
                <a:r>
                  <a:rPr lang="en-US" sz="2000" noProof="0" dirty="0"/>
                  <a:t>Each value in the sequence is called a </a:t>
                </a:r>
                <a:r>
                  <a:rPr lang="en-US" sz="2000" b="1" noProof="0" dirty="0"/>
                  <a:t>term</a:t>
                </a:r>
                <a:r>
                  <a:rPr lang="en-US" sz="2000" noProof="0" dirty="0"/>
                  <a:t>. </a:t>
                </a:r>
              </a:p>
              <a:p>
                <a:pPr marL="0" indent="0">
                  <a:buNone/>
                </a:pPr>
                <a:endParaRPr lang="en-US" sz="2000" noProof="0" dirty="0"/>
              </a:p>
            </p:txBody>
          </p:sp>
        </mc:Choice>
        <mc:Fallback xmlns="">
          <p:sp>
            <p:nvSpPr>
              <p:cNvPr id="7" name="Content Placeholder 2">
                <a:extLst>
                  <a:ext uri="{FF2B5EF4-FFF2-40B4-BE49-F238E27FC236}">
                    <a16:creationId xmlns:a16="http://schemas.microsoft.com/office/drawing/2014/main" id="{116027B0-15C6-4932-A144-A1F2D1C10C04}"/>
                  </a:ext>
                </a:extLst>
              </p:cNvPr>
              <p:cNvSpPr>
                <a:spLocks noGrp="1" noRot="1" noChangeAspect="1" noMove="1" noResize="1" noEditPoints="1" noAdjustHandles="1" noChangeArrowheads="1" noChangeShapeType="1" noTextEdit="1"/>
              </p:cNvSpPr>
              <p:nvPr>
                <p:ph sz="half" idx="1"/>
              </p:nvPr>
            </p:nvSpPr>
            <p:spPr>
              <a:xfrm>
                <a:off x="5198992" y="1412489"/>
                <a:ext cx="6188335" cy="4363844"/>
              </a:xfrm>
              <a:blipFill>
                <a:blip r:embed="rId2"/>
                <a:stretch>
                  <a:fillRect l="-887" t="-838"/>
                </a:stretch>
              </a:blipFill>
            </p:spPr>
            <p:txBody>
              <a:bodyPr/>
              <a:lstStyle/>
              <a:p>
                <a:r>
                  <a:rPr lang="en-US">
                    <a:noFill/>
                  </a:rPr>
                  <a:t> </a:t>
                </a:r>
              </a:p>
            </p:txBody>
          </p:sp>
        </mc:Fallback>
      </mc:AlternateContent>
      <p:sp>
        <p:nvSpPr>
          <p:cNvPr id="2" name="Footer Placeholder 1">
            <a:extLst>
              <a:ext uri="{FF2B5EF4-FFF2-40B4-BE49-F238E27FC236}">
                <a16:creationId xmlns:a16="http://schemas.microsoft.com/office/drawing/2014/main" id="{45D2224C-50E3-84F9-F68E-F138E65C0AFE}"/>
              </a:ext>
            </a:extLst>
          </p:cNvPr>
          <p:cNvSpPr>
            <a:spLocks noGrp="1"/>
          </p:cNvSpPr>
          <p:nvPr>
            <p:ph type="ftr" sz="quarter" idx="11"/>
          </p:nvPr>
        </p:nvSpPr>
        <p:spPr>
          <a:xfrm>
            <a:off x="4209866" y="6171998"/>
            <a:ext cx="6649579" cy="365125"/>
          </a:xfrm>
        </p:spPr>
        <p:txBody>
          <a:bodyPr>
            <a:normAutofit/>
          </a:bodyPr>
          <a:lstStyle/>
          <a:p>
            <a:pPr algn="r">
              <a:spcAft>
                <a:spcPts val="600"/>
              </a:spcAft>
            </a:pPr>
            <a:r>
              <a:rPr lang="en-US" sz="1100">
                <a:solidFill>
                  <a:schemeClr val="tx1">
                    <a:alpha val="80000"/>
                  </a:schemeClr>
                </a:solidFill>
              </a:rPr>
              <a:t>https://openstax.org/details/books/contemporary-mathematics</a:t>
            </a:r>
          </a:p>
        </p:txBody>
      </p:sp>
    </p:spTree>
    <p:extLst>
      <p:ext uri="{BB962C8B-B14F-4D97-AF65-F5344CB8AC3E}">
        <p14:creationId xmlns:p14="http://schemas.microsoft.com/office/powerpoint/2010/main" val="4159305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35A04CF-97D4-4FF7-B359-C546B1F6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le 1">
            <a:extLst>
              <a:ext uri="{FF2B5EF4-FFF2-40B4-BE49-F238E27FC236}">
                <a16:creationId xmlns:a16="http://schemas.microsoft.com/office/drawing/2014/main" id="{73E2E277-5F6E-4376-9452-0F0FC75F1503}"/>
              </a:ext>
            </a:extLst>
          </p:cNvPr>
          <p:cNvSpPr>
            <a:spLocks noGrp="1"/>
          </p:cNvSpPr>
          <p:nvPr>
            <p:ph type="title"/>
          </p:nvPr>
        </p:nvSpPr>
        <p:spPr>
          <a:xfrm>
            <a:off x="804672" y="1412489"/>
            <a:ext cx="2871095" cy="2156621"/>
          </a:xfrm>
        </p:spPr>
        <p:txBody>
          <a:bodyPr anchor="t">
            <a:normAutofit/>
          </a:bodyPr>
          <a:lstStyle/>
          <a:p>
            <a:r>
              <a:rPr lang="en-US" sz="3600" noProof="0">
                <a:solidFill>
                  <a:srgbClr val="FFFFFF"/>
                </a:solidFill>
              </a:rPr>
              <a:t>3.10-3.11 Arithmetic and Geometric Sequences</a:t>
            </a:r>
          </a:p>
        </p:txBody>
      </p:sp>
      <p:sp>
        <p:nvSpPr>
          <p:cNvPr id="7" name="Content Placeholder 2">
            <a:extLst>
              <a:ext uri="{FF2B5EF4-FFF2-40B4-BE49-F238E27FC236}">
                <a16:creationId xmlns:a16="http://schemas.microsoft.com/office/drawing/2014/main" id="{116027B0-15C6-4932-A144-A1F2D1C10C04}"/>
              </a:ext>
            </a:extLst>
          </p:cNvPr>
          <p:cNvSpPr>
            <a:spLocks noGrp="1"/>
          </p:cNvSpPr>
          <p:nvPr>
            <p:ph sz="half" idx="1"/>
          </p:nvPr>
        </p:nvSpPr>
        <p:spPr>
          <a:xfrm>
            <a:off x="4862200" y="732710"/>
            <a:ext cx="6888930" cy="5118411"/>
          </a:xfrm>
        </p:spPr>
        <p:txBody>
          <a:bodyPr>
            <a:normAutofit/>
          </a:bodyPr>
          <a:lstStyle/>
          <a:p>
            <a:pPr>
              <a:lnSpc>
                <a:spcPct val="90000"/>
              </a:lnSpc>
            </a:pPr>
            <a:r>
              <a:rPr lang="en-US" b="1" noProof="0" dirty="0"/>
              <a:t>Arithmetic sequence: </a:t>
            </a:r>
            <a:r>
              <a:rPr lang="en-US" noProof="0" dirty="0"/>
              <a:t>each</a:t>
            </a:r>
            <a:r>
              <a:rPr lang="en-US" b="1" noProof="0" dirty="0"/>
              <a:t> </a:t>
            </a:r>
            <a:r>
              <a:rPr lang="en-US" noProof="0" dirty="0"/>
              <a:t>term is the previous </a:t>
            </a:r>
            <a:r>
              <a:rPr lang="en-US" dirty="0"/>
              <a:t>term plus </a:t>
            </a:r>
            <a:r>
              <a:rPr lang="en-US" noProof="0" dirty="0"/>
              <a:t>a fixed number, called the </a:t>
            </a:r>
            <a:r>
              <a:rPr lang="en-US" b="1" noProof="0" dirty="0"/>
              <a:t>common difference </a:t>
            </a:r>
          </a:p>
          <a:p>
            <a:pPr marL="0" indent="0" algn="ctr">
              <a:lnSpc>
                <a:spcPct val="90000"/>
              </a:lnSpc>
              <a:buNone/>
            </a:pPr>
            <a:r>
              <a:rPr lang="en-US" noProof="0" dirty="0"/>
              <a:t>10, 20, 30, 40, 50,…</a:t>
            </a:r>
          </a:p>
          <a:p>
            <a:pPr marL="0" indent="0">
              <a:lnSpc>
                <a:spcPct val="90000"/>
              </a:lnSpc>
              <a:buNone/>
            </a:pPr>
            <a:endParaRPr lang="en-US" b="1" dirty="0"/>
          </a:p>
          <a:p>
            <a:pPr marL="0" indent="0">
              <a:lnSpc>
                <a:spcPct val="90000"/>
              </a:lnSpc>
              <a:buNone/>
            </a:pPr>
            <a:endParaRPr lang="en-US" b="1" dirty="0"/>
          </a:p>
          <a:p>
            <a:pPr>
              <a:lnSpc>
                <a:spcPct val="90000"/>
              </a:lnSpc>
            </a:pPr>
            <a:r>
              <a:rPr lang="en-US" b="1" noProof="0" dirty="0"/>
              <a:t>Geometric sequence: </a:t>
            </a:r>
            <a:r>
              <a:rPr lang="en-US" noProof="0" dirty="0"/>
              <a:t>each term is the previous term multiplied by the same specified value, called the </a:t>
            </a:r>
            <a:r>
              <a:rPr lang="en-US" b="1" noProof="0" dirty="0"/>
              <a:t>common ratio</a:t>
            </a:r>
          </a:p>
          <a:p>
            <a:pPr marL="0" indent="0" algn="ctr">
              <a:lnSpc>
                <a:spcPct val="90000"/>
              </a:lnSpc>
              <a:buNone/>
            </a:pPr>
            <a:r>
              <a:rPr lang="en-US" noProof="0" dirty="0"/>
              <a:t>1, 2, 4, 8, 16, …</a:t>
            </a:r>
          </a:p>
          <a:p>
            <a:pPr marL="0" indent="0">
              <a:lnSpc>
                <a:spcPct val="90000"/>
              </a:lnSpc>
              <a:buNone/>
            </a:pPr>
            <a:endParaRPr lang="en-US" sz="1700" dirty="0"/>
          </a:p>
          <a:p>
            <a:pPr marL="0" indent="0">
              <a:lnSpc>
                <a:spcPct val="90000"/>
              </a:lnSpc>
              <a:buNone/>
            </a:pPr>
            <a:endParaRPr lang="en-US" sz="1700" noProof="0" dirty="0"/>
          </a:p>
        </p:txBody>
      </p:sp>
      <p:sp>
        <p:nvSpPr>
          <p:cNvPr id="2" name="Footer Placeholder 1">
            <a:extLst>
              <a:ext uri="{FF2B5EF4-FFF2-40B4-BE49-F238E27FC236}">
                <a16:creationId xmlns:a16="http://schemas.microsoft.com/office/drawing/2014/main" id="{3AD97BEE-FC06-5262-FC58-9AF21712B57C}"/>
              </a:ext>
            </a:extLst>
          </p:cNvPr>
          <p:cNvSpPr>
            <a:spLocks noGrp="1"/>
          </p:cNvSpPr>
          <p:nvPr>
            <p:ph type="ftr" sz="quarter" idx="11"/>
          </p:nvPr>
        </p:nvSpPr>
        <p:spPr>
          <a:xfrm>
            <a:off x="4209866" y="6171998"/>
            <a:ext cx="6649579" cy="365125"/>
          </a:xfrm>
        </p:spPr>
        <p:txBody>
          <a:bodyPr>
            <a:normAutofit/>
          </a:bodyPr>
          <a:lstStyle/>
          <a:p>
            <a:pPr algn="r">
              <a:spcAft>
                <a:spcPts val="600"/>
              </a:spcAft>
            </a:pPr>
            <a:r>
              <a:rPr lang="en-US" sz="1100">
                <a:solidFill>
                  <a:schemeClr val="tx1">
                    <a:alpha val="80000"/>
                  </a:schemeClr>
                </a:solidFill>
              </a:rPr>
              <a:t>https://openstax.org/details/books/contemporary-mathematics</a:t>
            </a:r>
          </a:p>
        </p:txBody>
      </p:sp>
    </p:spTree>
    <p:extLst>
      <p:ext uri="{BB962C8B-B14F-4D97-AF65-F5344CB8AC3E}">
        <p14:creationId xmlns:p14="http://schemas.microsoft.com/office/powerpoint/2010/main" val="4075868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35A04CF-97D4-4FF7-B359-C546B1F6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itle 1">
            <a:extLst>
              <a:ext uri="{FF2B5EF4-FFF2-40B4-BE49-F238E27FC236}">
                <a16:creationId xmlns:a16="http://schemas.microsoft.com/office/drawing/2014/main" id="{73E2E277-5F6E-4376-9452-0F0FC75F1503}"/>
              </a:ext>
            </a:extLst>
          </p:cNvPr>
          <p:cNvSpPr>
            <a:spLocks noGrp="1"/>
          </p:cNvSpPr>
          <p:nvPr>
            <p:ph type="title"/>
          </p:nvPr>
        </p:nvSpPr>
        <p:spPr>
          <a:xfrm>
            <a:off x="804672" y="1412489"/>
            <a:ext cx="2430897" cy="2156621"/>
          </a:xfrm>
        </p:spPr>
        <p:txBody>
          <a:bodyPr vert="horz" lIns="91440" tIns="45720" rIns="91440" bIns="45720" rtlCol="0" anchor="t">
            <a:normAutofit fontScale="90000"/>
          </a:bodyPr>
          <a:lstStyle/>
          <a:p>
            <a:r>
              <a:rPr lang="en-US" sz="3600" kern="1200" noProof="0" dirty="0">
                <a:solidFill>
                  <a:srgbClr val="FFFFFF"/>
                </a:solidFill>
                <a:latin typeface="+mj-lt"/>
                <a:ea typeface="+mj-ea"/>
                <a:cs typeface="+mj-cs"/>
              </a:rPr>
              <a:t>3.10-3.11 Arithmetic and Geometric Sequences</a:t>
            </a:r>
          </a:p>
        </p:txBody>
      </p:sp>
      <p:sp>
        <p:nvSpPr>
          <p:cNvPr id="7" name="Content Placeholder 2">
            <a:extLst>
              <a:ext uri="{FF2B5EF4-FFF2-40B4-BE49-F238E27FC236}">
                <a16:creationId xmlns:a16="http://schemas.microsoft.com/office/drawing/2014/main" id="{116027B0-15C6-4932-A144-A1F2D1C10C04}"/>
              </a:ext>
            </a:extLst>
          </p:cNvPr>
          <p:cNvSpPr>
            <a:spLocks noGrp="1"/>
          </p:cNvSpPr>
          <p:nvPr>
            <p:ph sz="half" idx="1"/>
          </p:nvPr>
        </p:nvSpPr>
        <p:spPr>
          <a:xfrm>
            <a:off x="5198993" y="1412489"/>
            <a:ext cx="2926080" cy="4363844"/>
          </a:xfrm>
        </p:spPr>
        <p:txBody>
          <a:bodyPr vert="horz" lIns="91440" tIns="45720" rIns="91440" bIns="45720" rtlCol="0">
            <a:normAutofit/>
          </a:bodyPr>
          <a:lstStyle/>
          <a:p>
            <a:pPr marL="0">
              <a:buFont typeface="Arial" panose="020B0604020202020204" pitchFamily="34" charset="0"/>
              <a:buChar char="•"/>
            </a:pPr>
            <a:endParaRPr lang="en-US" sz="2000"/>
          </a:p>
          <a:p>
            <a:pPr marL="0">
              <a:buFont typeface="Arial" panose="020B0604020202020204" pitchFamily="34" charset="0"/>
              <a:buChar char="•"/>
            </a:pPr>
            <a:endParaRPr lang="en-US" sz="2000" noProof="0"/>
          </a:p>
        </p:txBody>
      </p:sp>
      <p:sp>
        <p:nvSpPr>
          <p:cNvPr id="2" name="Footer Placeholder 1">
            <a:extLst>
              <a:ext uri="{FF2B5EF4-FFF2-40B4-BE49-F238E27FC236}">
                <a16:creationId xmlns:a16="http://schemas.microsoft.com/office/drawing/2014/main" id="{3AD97BEE-FC06-5262-FC58-9AF21712B57C}"/>
              </a:ext>
            </a:extLst>
          </p:cNvPr>
          <p:cNvSpPr>
            <a:spLocks noGrp="1"/>
          </p:cNvSpPr>
          <p:nvPr>
            <p:ph type="ftr" sz="quarter" idx="11"/>
          </p:nvPr>
        </p:nvSpPr>
        <p:spPr>
          <a:xfrm>
            <a:off x="4209866" y="6171998"/>
            <a:ext cx="6649579" cy="365125"/>
          </a:xfrm>
        </p:spPr>
        <p:txBody>
          <a:bodyPr vert="horz" lIns="91440" tIns="45720" rIns="91440" bIns="45720" rtlCol="0">
            <a:normAutofit/>
          </a:bodyPr>
          <a:lstStyle/>
          <a:p>
            <a:pPr marR="0" lvl="0" indent="0" algn="r" fontAlgn="auto">
              <a:spcBef>
                <a:spcPts val="0"/>
              </a:spcBef>
              <a:spcAft>
                <a:spcPts val="600"/>
              </a:spcAft>
              <a:buClrTx/>
              <a:buSzTx/>
              <a:buFontTx/>
              <a:buNone/>
              <a:tabLst/>
              <a:defRPr/>
            </a:pPr>
            <a:r>
              <a:rPr kumimoji="0" lang="en-US" sz="1100" b="0" i="0" u="none" strike="noStrike" kern="1200" cap="none" spc="0" normalizeH="0" baseline="0" noProof="0">
                <a:ln>
                  <a:noFill/>
                </a:ln>
                <a:solidFill>
                  <a:schemeClr val="tx1">
                    <a:alpha val="80000"/>
                  </a:schemeClr>
                </a:solidFill>
                <a:effectLst/>
                <a:uLnTx/>
                <a:uFillTx/>
                <a:latin typeface="+mn-lt"/>
                <a:ea typeface="+mn-ea"/>
                <a:cs typeface="+mn-cs"/>
              </a:rPr>
              <a:t>https://openstax.org/details/books/contemporary-mathematics</a:t>
            </a:r>
          </a:p>
        </p:txBody>
      </p:sp>
      <p:sp>
        <p:nvSpPr>
          <p:cNvPr id="5" name="TextBox 4">
            <a:extLst>
              <a:ext uri="{FF2B5EF4-FFF2-40B4-BE49-F238E27FC236}">
                <a16:creationId xmlns:a16="http://schemas.microsoft.com/office/drawing/2014/main" id="{19FCD3B2-6410-AAE7-688E-B722172CE25F}"/>
              </a:ext>
            </a:extLst>
          </p:cNvPr>
          <p:cNvSpPr txBox="1"/>
          <p:nvPr/>
        </p:nvSpPr>
        <p:spPr>
          <a:xfrm>
            <a:off x="5198993" y="692255"/>
            <a:ext cx="5660452" cy="5262979"/>
          </a:xfrm>
          <a:prstGeom prst="rect">
            <a:avLst/>
          </a:prstGeom>
          <a:noFill/>
        </p:spPr>
        <p:txBody>
          <a:bodyPr wrap="square" rtlCol="0">
            <a:spAutoFit/>
          </a:bodyPr>
          <a:lstStyle/>
          <a:p>
            <a:r>
              <a:rPr lang="en-US" sz="2800" dirty="0"/>
              <a:t>Which sequences are arithmetic and which are geometric? What is the next term in the sequence?</a:t>
            </a:r>
          </a:p>
          <a:p>
            <a:endParaRPr lang="en-US" sz="2800" dirty="0"/>
          </a:p>
          <a:p>
            <a:endParaRPr lang="en-US" sz="2800" dirty="0"/>
          </a:p>
          <a:p>
            <a:r>
              <a:rPr lang="en-US" sz="2800" dirty="0"/>
              <a:t>8, 16, 24, 32, ____</a:t>
            </a:r>
          </a:p>
          <a:p>
            <a:endParaRPr lang="en-US" sz="2800" dirty="0"/>
          </a:p>
          <a:p>
            <a:endParaRPr lang="en-US" sz="2800" dirty="0"/>
          </a:p>
          <a:p>
            <a:r>
              <a:rPr lang="en-US" sz="2800" dirty="0"/>
              <a:t>3, 6, 12, 24, ____</a:t>
            </a:r>
          </a:p>
          <a:p>
            <a:endParaRPr lang="en-US" sz="2800" dirty="0"/>
          </a:p>
          <a:p>
            <a:endParaRPr lang="en-US" sz="2800" dirty="0"/>
          </a:p>
          <a:p>
            <a:r>
              <a:rPr lang="en-US" sz="2800" dirty="0"/>
              <a:t>7, 2, -3, -8, ____</a:t>
            </a:r>
          </a:p>
        </p:txBody>
      </p:sp>
    </p:spTree>
    <p:extLst>
      <p:ext uri="{BB962C8B-B14F-4D97-AF65-F5344CB8AC3E}">
        <p14:creationId xmlns:p14="http://schemas.microsoft.com/office/powerpoint/2010/main" val="2293447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4694EC-A95F-EFB2-2F3C-9EC2DB5B67A4}"/>
              </a:ext>
            </a:extLst>
          </p:cNvPr>
          <p:cNvSpPr>
            <a:spLocks noGrp="1"/>
          </p:cNvSpPr>
          <p:nvPr>
            <p:ph type="ftr" sz="quarter" idx="11"/>
          </p:nvPr>
        </p:nvSpPr>
        <p:spPr/>
        <p:txBody>
          <a:bodyPr/>
          <a:lstStyle/>
          <a:p>
            <a:r>
              <a:rPr lang="en-US"/>
              <a:t>https://openstax.org/details/books/calculus-volume-1</a:t>
            </a:r>
          </a:p>
        </p:txBody>
      </p:sp>
      <p:sp>
        <p:nvSpPr>
          <p:cNvPr id="4" name="TextBox 3">
            <a:extLst>
              <a:ext uri="{FF2B5EF4-FFF2-40B4-BE49-F238E27FC236}">
                <a16:creationId xmlns:a16="http://schemas.microsoft.com/office/drawing/2014/main" id="{5DAEE35B-C6CE-E639-BD6B-C894AC658D7F}"/>
              </a:ext>
            </a:extLst>
          </p:cNvPr>
          <p:cNvSpPr txBox="1"/>
          <p:nvPr/>
        </p:nvSpPr>
        <p:spPr>
          <a:xfrm>
            <a:off x="3047238" y="2551837"/>
            <a:ext cx="6094476" cy="2031325"/>
          </a:xfrm>
          <a:prstGeom prst="rect">
            <a:avLst/>
          </a:prstGeom>
          <a:noFill/>
        </p:spPr>
        <p:txBody>
          <a:bodyPr wrap="square">
            <a:spAutoFit/>
          </a:bodyPr>
          <a:lstStyle/>
          <a:p>
            <a:pPr algn="ctr"/>
            <a:r>
              <a:rPr lang="en-US" sz="1800" dirty="0"/>
              <a:t>This resource contains adaptations of the OpenStax </a:t>
            </a:r>
            <a:r>
              <a:rPr lang="en-US" i="1" dirty="0"/>
              <a:t>A</a:t>
            </a:r>
            <a:r>
              <a:rPr lang="en-US" sz="1800" i="1" dirty="0"/>
              <a:t>lgebra and Trigonometry 2e</a:t>
            </a:r>
            <a:r>
              <a:rPr lang="en-US" sz="1800" dirty="0"/>
              <a:t> open textbook and is © by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40958765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blue and red smoke&#10;&#10;Description automatically generated">
            <a:extLst>
              <a:ext uri="{FF2B5EF4-FFF2-40B4-BE49-F238E27FC236}">
                <a16:creationId xmlns:a16="http://schemas.microsoft.com/office/drawing/2014/main" id="{9B852500-D5BA-9CE2-7ABC-AEFBE239DF97}"/>
              </a:ext>
            </a:extLst>
          </p:cNvPr>
          <p:cNvPicPr>
            <a:picLocks noChangeAspect="1"/>
          </p:cNvPicPr>
          <p:nvPr/>
        </p:nvPicPr>
        <p:blipFill rotWithShape="1">
          <a:blip r:embed="rId2">
            <a:alphaModFix amt="50000"/>
          </a:blip>
          <a:srcRect t="20193" r="-1" b="-1"/>
          <a:stretch/>
        </p:blipFill>
        <p:spPr>
          <a:xfrm>
            <a:off x="0" y="10"/>
            <a:ext cx="12188930" cy="6857990"/>
          </a:xfrm>
          <a:prstGeom prst="rect">
            <a:avLst/>
          </a:prstGeom>
        </p:spPr>
      </p:pic>
      <p:sp>
        <p:nvSpPr>
          <p:cNvPr id="2" name="Title 1">
            <a:extLst>
              <a:ext uri="{FF2B5EF4-FFF2-40B4-BE49-F238E27FC236}">
                <a16:creationId xmlns:a16="http://schemas.microsoft.com/office/drawing/2014/main" id="{44A6E15E-4C67-C568-FED9-C5955C908E42}"/>
              </a:ext>
            </a:extLst>
          </p:cNvPr>
          <p:cNvSpPr>
            <a:spLocks noGrp="1"/>
          </p:cNvSpPr>
          <p:nvPr>
            <p:ph type="ctrTitle"/>
          </p:nvPr>
        </p:nvSpPr>
        <p:spPr>
          <a:xfrm>
            <a:off x="1965435" y="2603833"/>
            <a:ext cx="8071945" cy="1918100"/>
          </a:xfrm>
        </p:spPr>
        <p:txBody>
          <a:bodyPr vert="horz" lIns="91440" tIns="45720" rIns="91440" bIns="45720" rtlCol="0" anchor="b">
            <a:normAutofit fontScale="90000"/>
          </a:bodyPr>
          <a:lstStyle/>
          <a:p>
            <a:r>
              <a:rPr lang="en-US" sz="4000" dirty="0">
                <a:solidFill>
                  <a:schemeClr val="bg1"/>
                </a:solidFill>
              </a:rPr>
              <a:t>Reasoning </a:t>
            </a:r>
            <a:r>
              <a:rPr lang="en-US" sz="4000" b="0" dirty="0">
                <a:solidFill>
                  <a:schemeClr val="bg1"/>
                </a:solidFill>
              </a:rPr>
              <a:t>is the act of drawing a </a:t>
            </a:r>
            <a:r>
              <a:rPr lang="en-US" sz="4000" b="0" i="1" dirty="0">
                <a:solidFill>
                  <a:schemeClr val="bg1"/>
                </a:solidFill>
              </a:rPr>
              <a:t>conclusion</a:t>
            </a:r>
            <a:r>
              <a:rPr lang="en-US" sz="4000" b="0" dirty="0">
                <a:solidFill>
                  <a:schemeClr val="bg1"/>
                </a:solidFill>
              </a:rPr>
              <a:t> from assumed fact(s) called </a:t>
            </a:r>
            <a:r>
              <a:rPr lang="en-US" sz="4000" b="0" i="1" dirty="0">
                <a:solidFill>
                  <a:schemeClr val="bg1"/>
                </a:solidFill>
              </a:rPr>
              <a:t>premise(s)</a:t>
            </a:r>
            <a:r>
              <a:rPr lang="en-US" sz="4000" b="0" dirty="0">
                <a:solidFill>
                  <a:schemeClr val="bg1"/>
                </a:solidFill>
              </a:rPr>
              <a:t>.</a:t>
            </a:r>
            <a:br>
              <a:rPr lang="en-US" sz="3600" b="0" dirty="0">
                <a:solidFill>
                  <a:schemeClr val="bg1"/>
                </a:solidFill>
              </a:rPr>
            </a:br>
            <a:endParaRPr lang="en-US" sz="3600" dirty="0">
              <a:solidFill>
                <a:schemeClr val="bg1"/>
              </a:solidFill>
            </a:endParaRPr>
          </a:p>
        </p:txBody>
      </p:sp>
      <p:sp>
        <p:nvSpPr>
          <p:cNvPr id="19" name="sketchy line">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rgbClr val="FFFFFF">
              <a:alpha val="75000"/>
            </a:srgbClr>
          </a:solidFill>
          <a:ln w="44450" cap="rnd">
            <a:solidFill>
              <a:schemeClr val="bg1">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ooter Placeholder 2">
            <a:extLst>
              <a:ext uri="{FF2B5EF4-FFF2-40B4-BE49-F238E27FC236}">
                <a16:creationId xmlns:a16="http://schemas.microsoft.com/office/drawing/2014/main" id="{8E41BCF9-E01D-D9B3-D95A-50365F0B82E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defRPr/>
            </a:pPr>
            <a:r>
              <a:rPr lang="en-US" sz="700" kern="1200">
                <a:solidFill>
                  <a:srgbClr val="FFFFFF"/>
                </a:solidFill>
                <a:latin typeface="Calibri" panose="020F0502020204030204"/>
                <a:ea typeface="+mn-ea"/>
                <a:cs typeface="+mn-cs"/>
              </a:rPr>
              <a:t>https://batch.libretexts.org/print/url=https://math.libretexts.org/Courses/Mt._San_Jacinto_College/Ideas_of_Mathematics/03:_Set_Theory_and_Logic/3.04:_Inductive_and_Deductive_Reasoning.pdf</a:t>
            </a:r>
          </a:p>
        </p:txBody>
      </p:sp>
      <p:sp>
        <p:nvSpPr>
          <p:cNvPr id="4" name="TextBox 3">
            <a:extLst>
              <a:ext uri="{FF2B5EF4-FFF2-40B4-BE49-F238E27FC236}">
                <a16:creationId xmlns:a16="http://schemas.microsoft.com/office/drawing/2014/main" id="{AC02DEE7-E11C-7E02-0AAC-9A432DE763A6}"/>
              </a:ext>
            </a:extLst>
          </p:cNvPr>
          <p:cNvSpPr txBox="1"/>
          <p:nvPr/>
        </p:nvSpPr>
        <p:spPr>
          <a:xfrm>
            <a:off x="1524000" y="5349766"/>
            <a:ext cx="9669057" cy="461665"/>
          </a:xfrm>
          <a:prstGeom prst="rect">
            <a:avLst/>
          </a:prstGeom>
          <a:noFill/>
        </p:spPr>
        <p:txBody>
          <a:bodyPr wrap="none" rtlCol="0">
            <a:spAutoFit/>
          </a:bodyPr>
          <a:lstStyle/>
          <a:p>
            <a:r>
              <a:rPr lang="en-US" sz="2400" b="0" i="0" dirty="0">
                <a:solidFill>
                  <a:schemeClr val="bg1"/>
                </a:solidFill>
                <a:effectLst/>
                <a:latin typeface="Tahoma" panose="020B0604030504040204" pitchFamily="34" charset="0"/>
              </a:rPr>
              <a:t>Martha wants to buy a new smartphone, so she decides to get a job.</a:t>
            </a:r>
            <a:endParaRPr lang="en-US" sz="2400" dirty="0">
              <a:solidFill>
                <a:schemeClr val="bg1"/>
              </a:solidFill>
            </a:endParaRPr>
          </a:p>
        </p:txBody>
      </p:sp>
    </p:spTree>
    <p:extLst>
      <p:ext uri="{BB962C8B-B14F-4D97-AF65-F5344CB8AC3E}">
        <p14:creationId xmlns:p14="http://schemas.microsoft.com/office/powerpoint/2010/main" val="1420194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a:extLst>
              <a:ext uri="{FF2B5EF4-FFF2-40B4-BE49-F238E27FC236}">
                <a16:creationId xmlns:a16="http://schemas.microsoft.com/office/drawing/2014/main" id="{7C432AFE-B3D2-4BFF-BF8F-96C27AFF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blue and red smoke&#10;&#10;Description automatically generated">
            <a:extLst>
              <a:ext uri="{FF2B5EF4-FFF2-40B4-BE49-F238E27FC236}">
                <a16:creationId xmlns:a16="http://schemas.microsoft.com/office/drawing/2014/main" id="{9B852500-D5BA-9CE2-7ABC-AEFBE239DF97}"/>
              </a:ext>
            </a:extLst>
          </p:cNvPr>
          <p:cNvPicPr>
            <a:picLocks noChangeAspect="1"/>
          </p:cNvPicPr>
          <p:nvPr/>
        </p:nvPicPr>
        <p:blipFill rotWithShape="1">
          <a:blip r:embed="rId2">
            <a:alphaModFix amt="40000"/>
          </a:blip>
          <a:srcRect t="20213"/>
          <a:stretch/>
        </p:blipFill>
        <p:spPr>
          <a:xfrm>
            <a:off x="0" y="10"/>
            <a:ext cx="12191980" cy="6857990"/>
          </a:xfrm>
          <a:prstGeom prst="rect">
            <a:avLst/>
          </a:prstGeom>
        </p:spPr>
      </p:pic>
      <p:sp>
        <p:nvSpPr>
          <p:cNvPr id="2" name="Title 1">
            <a:extLst>
              <a:ext uri="{FF2B5EF4-FFF2-40B4-BE49-F238E27FC236}">
                <a16:creationId xmlns:a16="http://schemas.microsoft.com/office/drawing/2014/main" id="{44A6E15E-4C67-C568-FED9-C5955C908E42}"/>
              </a:ext>
            </a:extLst>
          </p:cNvPr>
          <p:cNvSpPr>
            <a:spLocks noGrp="1"/>
          </p:cNvSpPr>
          <p:nvPr>
            <p:ph type="ctrTitle"/>
          </p:nvPr>
        </p:nvSpPr>
        <p:spPr>
          <a:xfrm>
            <a:off x="841249" y="941832"/>
            <a:ext cx="10506456" cy="2057400"/>
          </a:xfrm>
        </p:spPr>
        <p:txBody>
          <a:bodyPr vert="horz" lIns="91440" tIns="45720" rIns="91440" bIns="45720" rtlCol="0" anchor="b">
            <a:normAutofit fontScale="90000"/>
          </a:bodyPr>
          <a:lstStyle/>
          <a:p>
            <a:pPr algn="l"/>
            <a:br>
              <a:rPr lang="en-US" sz="4600" b="0" dirty="0">
                <a:solidFill>
                  <a:schemeClr val="bg1"/>
                </a:solidFill>
              </a:rPr>
            </a:br>
            <a:r>
              <a:rPr lang="en-US" sz="4800" dirty="0">
                <a:solidFill>
                  <a:schemeClr val="bg1"/>
                </a:solidFill>
              </a:rPr>
              <a:t>Inductive reasoning:</a:t>
            </a:r>
            <a:r>
              <a:rPr lang="en-US" sz="4800" b="0" dirty="0">
                <a:solidFill>
                  <a:schemeClr val="bg1"/>
                </a:solidFill>
              </a:rPr>
              <a:t> uses a collection of </a:t>
            </a:r>
            <a:r>
              <a:rPr lang="en-US" sz="4800" dirty="0">
                <a:solidFill>
                  <a:schemeClr val="bg1"/>
                </a:solidFill>
              </a:rPr>
              <a:t>specific instances </a:t>
            </a:r>
            <a:r>
              <a:rPr lang="en-US" sz="4800" b="0" dirty="0">
                <a:solidFill>
                  <a:schemeClr val="bg1"/>
                </a:solidFill>
              </a:rPr>
              <a:t>as premises and uses them to propose a </a:t>
            </a:r>
            <a:r>
              <a:rPr lang="en-US" sz="4800" dirty="0">
                <a:solidFill>
                  <a:schemeClr val="bg1"/>
                </a:solidFill>
              </a:rPr>
              <a:t>general conclusion</a:t>
            </a:r>
            <a:r>
              <a:rPr lang="en-US" sz="4800" b="0" dirty="0">
                <a:solidFill>
                  <a:schemeClr val="bg1"/>
                </a:solidFill>
              </a:rPr>
              <a:t>.</a:t>
            </a:r>
            <a:endParaRPr lang="en-US" sz="4600" dirty="0">
              <a:solidFill>
                <a:schemeClr val="bg1"/>
              </a:solidFill>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3241202"/>
            <a:ext cx="10506456" cy="18288"/>
          </a:xfrm>
          <a:prstGeom prst="rect">
            <a:avLst/>
          </a:prstGeom>
          <a:solidFill>
            <a:schemeClr val="bg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82DA435B-AF81-DA54-9DD0-15700F64767B}"/>
              </a:ext>
            </a:extLst>
          </p:cNvPr>
          <p:cNvSpPr txBox="1"/>
          <p:nvPr/>
        </p:nvSpPr>
        <p:spPr>
          <a:xfrm>
            <a:off x="841248" y="3502152"/>
            <a:ext cx="10506456" cy="2670048"/>
          </a:xfrm>
          <a:prstGeom prst="rect">
            <a:avLst/>
          </a:prstGeom>
        </p:spPr>
        <p:txBody>
          <a:bodyPr vert="horz" lIns="91440" tIns="45720" rIns="91440" bIns="45720" rtlCol="0">
            <a:normAutofit/>
          </a:bodyPr>
          <a:lstStyle/>
          <a:p>
            <a:pPr indent="-228600">
              <a:lnSpc>
                <a:spcPct val="90000"/>
              </a:lnSpc>
              <a:spcAft>
                <a:spcPts val="600"/>
              </a:spcAft>
              <a:buFont typeface="Arial" panose="020B0604020202020204" pitchFamily="34" charset="0"/>
              <a:buChar char="•"/>
            </a:pPr>
            <a:endParaRPr lang="en-US" sz="2000" b="0" dirty="0">
              <a:solidFill>
                <a:schemeClr val="bg1"/>
              </a:solidFill>
            </a:endParaRPr>
          </a:p>
          <a:p>
            <a:pPr>
              <a:lnSpc>
                <a:spcPct val="90000"/>
              </a:lnSpc>
              <a:spcAft>
                <a:spcPts val="600"/>
              </a:spcAft>
            </a:pPr>
            <a:r>
              <a:rPr lang="en-US" sz="2800" b="0" dirty="0">
                <a:solidFill>
                  <a:schemeClr val="bg1"/>
                </a:solidFill>
              </a:rPr>
              <a:t>EXAMPLE:</a:t>
            </a:r>
          </a:p>
          <a:p>
            <a:pPr>
              <a:lnSpc>
                <a:spcPct val="90000"/>
              </a:lnSpc>
              <a:spcAft>
                <a:spcPts val="600"/>
              </a:spcAft>
            </a:pPr>
            <a:r>
              <a:rPr lang="en-US" sz="2400" b="0" i="0" dirty="0">
                <a:solidFill>
                  <a:schemeClr val="bg1"/>
                </a:solidFill>
                <a:effectLst/>
                <a:latin typeface="Tahoma" panose="020B0604030504040204" pitchFamily="34" charset="0"/>
              </a:rPr>
              <a:t>When I went to the store last week I forgot my purse, and when I went today I forgot my purse. I always forget my purse when I go to the store.</a:t>
            </a:r>
          </a:p>
          <a:p>
            <a:pPr>
              <a:lnSpc>
                <a:spcPct val="90000"/>
              </a:lnSpc>
              <a:spcAft>
                <a:spcPts val="600"/>
              </a:spcAft>
            </a:pPr>
            <a:endParaRPr lang="en-US" sz="2000" b="0" i="0" dirty="0">
              <a:solidFill>
                <a:schemeClr val="bg1"/>
              </a:solidFill>
              <a:effectLst/>
              <a:latin typeface="Tahoma" panose="020B0604030504040204" pitchFamily="34" charset="0"/>
            </a:endParaRPr>
          </a:p>
        </p:txBody>
      </p:sp>
      <p:sp>
        <p:nvSpPr>
          <p:cNvPr id="3" name="Footer Placeholder 2">
            <a:extLst>
              <a:ext uri="{FF2B5EF4-FFF2-40B4-BE49-F238E27FC236}">
                <a16:creationId xmlns:a16="http://schemas.microsoft.com/office/drawing/2014/main" id="{8E41BCF9-E01D-D9B3-D95A-50365F0B82E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lnSpc>
                <a:spcPct val="90000"/>
              </a:lnSpc>
              <a:spcAft>
                <a:spcPts val="600"/>
              </a:spcAft>
              <a:defRPr/>
            </a:pPr>
            <a:r>
              <a:rPr lang="en-US" sz="700" kern="1200">
                <a:solidFill>
                  <a:schemeClr val="bg1"/>
                </a:solidFill>
                <a:latin typeface="Calibri" panose="020F0502020204030204"/>
                <a:ea typeface="+mn-ea"/>
                <a:cs typeface="+mn-cs"/>
              </a:rPr>
              <a:t>https://batch.libretexts.org/print/url=https://math.libretexts.org/Courses/Mt._San_Jacinto_College/Ideas_of_Mathematics/03:_Set_Theory_and_Logic/3.04:_Inductive_and_Deductive_Reasoning.pdf</a:t>
            </a:r>
          </a:p>
        </p:txBody>
      </p:sp>
    </p:spTree>
    <p:extLst>
      <p:ext uri="{BB962C8B-B14F-4D97-AF65-F5344CB8AC3E}">
        <p14:creationId xmlns:p14="http://schemas.microsoft.com/office/powerpoint/2010/main" val="316668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a:extLst>
              <a:ext uri="{FF2B5EF4-FFF2-40B4-BE49-F238E27FC236}">
                <a16:creationId xmlns:a16="http://schemas.microsoft.com/office/drawing/2014/main" id="{7C432AFE-B3D2-4BFF-BF8F-96C27AFF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7" name="Picture 6" descr="A blue and red smoke&#10;&#10;Description automatically generated">
            <a:extLst>
              <a:ext uri="{FF2B5EF4-FFF2-40B4-BE49-F238E27FC236}">
                <a16:creationId xmlns:a16="http://schemas.microsoft.com/office/drawing/2014/main" id="{9B852500-D5BA-9CE2-7ABC-AEFBE239DF97}"/>
              </a:ext>
            </a:extLst>
          </p:cNvPr>
          <p:cNvPicPr>
            <a:picLocks noChangeAspect="1"/>
          </p:cNvPicPr>
          <p:nvPr/>
        </p:nvPicPr>
        <p:blipFill rotWithShape="1">
          <a:blip r:embed="rId2">
            <a:alphaModFix amt="40000"/>
          </a:blip>
          <a:srcRect t="20213"/>
          <a:stretch/>
        </p:blipFill>
        <p:spPr>
          <a:xfrm>
            <a:off x="73592" y="10"/>
            <a:ext cx="12191980" cy="6857990"/>
          </a:xfrm>
          <a:prstGeom prst="rect">
            <a:avLst/>
          </a:prstGeom>
        </p:spPr>
      </p:pic>
      <p:sp>
        <p:nvSpPr>
          <p:cNvPr id="2" name="Title 1">
            <a:extLst>
              <a:ext uri="{FF2B5EF4-FFF2-40B4-BE49-F238E27FC236}">
                <a16:creationId xmlns:a16="http://schemas.microsoft.com/office/drawing/2014/main" id="{44A6E15E-4C67-C568-FED9-C5955C908E42}"/>
              </a:ext>
            </a:extLst>
          </p:cNvPr>
          <p:cNvSpPr>
            <a:spLocks noGrp="1"/>
          </p:cNvSpPr>
          <p:nvPr>
            <p:ph type="ctrTitle"/>
          </p:nvPr>
        </p:nvSpPr>
        <p:spPr>
          <a:xfrm>
            <a:off x="841249" y="941832"/>
            <a:ext cx="10506456" cy="2057400"/>
          </a:xfrm>
        </p:spPr>
        <p:txBody>
          <a:bodyPr vert="horz" lIns="91440" tIns="45720" rIns="91440" bIns="45720" rtlCol="0" anchor="b">
            <a:normAutofit fontScale="90000"/>
          </a:bodyPr>
          <a:lstStyle/>
          <a:p>
            <a:pPr algn="l"/>
            <a:br>
              <a:rPr lang="en-US" sz="4600" b="0" dirty="0">
                <a:solidFill>
                  <a:schemeClr val="bg1"/>
                </a:solidFill>
              </a:rPr>
            </a:br>
            <a:r>
              <a:rPr lang="en-US" sz="4800" dirty="0">
                <a:solidFill>
                  <a:srgbClr val="FFFFFF"/>
                </a:solidFill>
                <a:latin typeface="Calibri" panose="020F0502020204030204"/>
              </a:rPr>
              <a:t>Deductive reasoning</a:t>
            </a:r>
            <a:r>
              <a:rPr lang="en-US" sz="4800" b="0" dirty="0">
                <a:solidFill>
                  <a:srgbClr val="FFFFFF"/>
                </a:solidFill>
                <a:latin typeface="Calibri" panose="020F0502020204030204"/>
              </a:rPr>
              <a:t>: uses a collection of </a:t>
            </a:r>
            <a:r>
              <a:rPr lang="en-US" sz="4800" dirty="0">
                <a:solidFill>
                  <a:srgbClr val="FFFFFF"/>
                </a:solidFill>
                <a:latin typeface="Calibri" panose="020F0502020204030204"/>
              </a:rPr>
              <a:t>general statements </a:t>
            </a:r>
            <a:r>
              <a:rPr lang="en-US" sz="4800" b="0" dirty="0">
                <a:solidFill>
                  <a:srgbClr val="FFFFFF"/>
                </a:solidFill>
                <a:latin typeface="Calibri" panose="020F0502020204030204"/>
              </a:rPr>
              <a:t>as premises and uses them to propose a </a:t>
            </a:r>
            <a:r>
              <a:rPr lang="en-US" sz="4800" dirty="0">
                <a:solidFill>
                  <a:srgbClr val="FFFFFF"/>
                </a:solidFill>
                <a:latin typeface="Calibri" panose="020F0502020204030204"/>
              </a:rPr>
              <a:t>specific conclusion</a:t>
            </a:r>
            <a:r>
              <a:rPr lang="en-US" sz="4800" b="0" dirty="0">
                <a:solidFill>
                  <a:srgbClr val="FFFFFF"/>
                </a:solidFill>
                <a:latin typeface="Calibri" panose="020F0502020204030204"/>
              </a:rPr>
              <a:t>.</a:t>
            </a:r>
            <a:endParaRPr lang="en-US" sz="4600" dirty="0">
              <a:solidFill>
                <a:schemeClr val="bg1"/>
              </a:solidFill>
            </a:endParaRPr>
          </a:p>
        </p:txBody>
      </p:sp>
      <p:sp>
        <p:nvSpPr>
          <p:cNvPr id="26" name="Rectangle 25">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120140"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3241202"/>
            <a:ext cx="10506456" cy="18288"/>
          </a:xfrm>
          <a:prstGeom prst="rect">
            <a:avLst/>
          </a:prstGeom>
          <a:solidFill>
            <a:schemeClr val="bg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82DA435B-AF81-DA54-9DD0-15700F64767B}"/>
              </a:ext>
            </a:extLst>
          </p:cNvPr>
          <p:cNvSpPr txBox="1"/>
          <p:nvPr/>
        </p:nvSpPr>
        <p:spPr>
          <a:xfrm>
            <a:off x="841248" y="3502152"/>
            <a:ext cx="10506456" cy="2670048"/>
          </a:xfrm>
          <a:prstGeom prst="rect">
            <a:avLst/>
          </a:prstGeom>
        </p:spPr>
        <p:txBody>
          <a:bodyPr vert="horz" lIns="91440" tIns="45720" rIns="91440" bIns="45720" rtlCol="0">
            <a:normAutofit/>
          </a:bodyPr>
          <a:lstStyle/>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FFFFFF"/>
              </a:solidFill>
              <a:effectLst/>
              <a:uLnTx/>
              <a:uFillTx/>
              <a:latin typeface="Calibri" panose="020F0502020204030204"/>
              <a:ea typeface="+mn-ea"/>
              <a:cs typeface="+mn-cs"/>
            </a:endParaRPr>
          </a:p>
          <a:p>
            <a:pPr marL="0" marR="0" lvl="0" indent="-228600" algn="l" defTabSz="914400" rtl="0" eaLnBrk="1" fontAlgn="auto" latinLnBrk="0" hangingPunct="1">
              <a:lnSpc>
                <a:spcPct val="90000"/>
              </a:lnSpc>
              <a:spcBef>
                <a:spcPts val="0"/>
              </a:spcBef>
              <a:spcAft>
                <a:spcPts val="60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3" name="Footer Placeholder 2">
            <a:extLst>
              <a:ext uri="{FF2B5EF4-FFF2-40B4-BE49-F238E27FC236}">
                <a16:creationId xmlns:a16="http://schemas.microsoft.com/office/drawing/2014/main" id="{8E41BCF9-E01D-D9B3-D95A-50365F0B82E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kumimoji="0" lang="en-US" sz="700" b="0" i="0" u="none" strike="noStrike" kern="1200" cap="none" spc="0" normalizeH="0" baseline="0" noProof="0">
                <a:ln>
                  <a:noFill/>
                </a:ln>
                <a:solidFill>
                  <a:srgbClr val="FFFFFF"/>
                </a:solidFill>
                <a:effectLst/>
                <a:uLnTx/>
                <a:uFillTx/>
                <a:latin typeface="Calibri" panose="020F0502020204030204"/>
                <a:ea typeface="+mn-ea"/>
                <a:cs typeface="+mn-cs"/>
              </a:rPr>
              <a:t>https://batch.libretexts.org/print/url=https://math.libretexts.org/Courses/Mt._San_Jacinto_College/Ideas_of_Mathematics/03:_Set_Theory_and_Logic/3.04:_Inductive_and_Deductive_Reasoning.pdf</a:t>
            </a:r>
          </a:p>
        </p:txBody>
      </p:sp>
      <p:sp>
        <p:nvSpPr>
          <p:cNvPr id="5" name="TextBox 4">
            <a:extLst>
              <a:ext uri="{FF2B5EF4-FFF2-40B4-BE49-F238E27FC236}">
                <a16:creationId xmlns:a16="http://schemas.microsoft.com/office/drawing/2014/main" id="{2689C7C0-FB15-E132-00E6-6B0E596D7F0C}"/>
              </a:ext>
            </a:extLst>
          </p:cNvPr>
          <p:cNvSpPr txBox="1"/>
          <p:nvPr/>
        </p:nvSpPr>
        <p:spPr>
          <a:xfrm>
            <a:off x="998483" y="4183117"/>
            <a:ext cx="10349221" cy="1538883"/>
          </a:xfrm>
          <a:prstGeom prst="rect">
            <a:avLst/>
          </a:prstGeom>
          <a:noFill/>
        </p:spPr>
        <p:txBody>
          <a:bodyPr wrap="square" rtlCol="0">
            <a:spAutoFit/>
          </a:bodyPr>
          <a:lstStyle/>
          <a:p>
            <a:r>
              <a:rPr lang="en-US" sz="2800" b="0" i="0" dirty="0">
                <a:solidFill>
                  <a:schemeClr val="bg1"/>
                </a:solidFill>
                <a:effectLst/>
                <a:latin typeface="Tahoma" panose="020B0604030504040204" pitchFamily="34" charset="0"/>
              </a:rPr>
              <a:t>EXAMPLE:</a:t>
            </a:r>
          </a:p>
          <a:p>
            <a:r>
              <a:rPr lang="en-US" sz="2400" b="0" i="0" dirty="0">
                <a:solidFill>
                  <a:schemeClr val="bg1"/>
                </a:solidFill>
                <a:effectLst/>
                <a:latin typeface="Tahoma" panose="020B0604030504040204" pitchFamily="34" charset="0"/>
              </a:rPr>
              <a:t>Spicy food makes me teary. Habanero sauce is spicy food. Habanero sauce makes me teary.</a:t>
            </a:r>
            <a:endParaRPr lang="en-US" sz="2400" dirty="0">
              <a:solidFill>
                <a:schemeClr val="bg1"/>
              </a:solidFill>
            </a:endParaRPr>
          </a:p>
          <a:p>
            <a:endParaRPr lang="en-US" dirty="0"/>
          </a:p>
        </p:txBody>
      </p:sp>
    </p:spTree>
    <p:extLst>
      <p:ext uri="{BB962C8B-B14F-4D97-AF65-F5344CB8AC3E}">
        <p14:creationId xmlns:p14="http://schemas.microsoft.com/office/powerpoint/2010/main" val="322775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BCDEA6-074A-5AA0-D1BC-D599B0CE62D8}"/>
              </a:ext>
            </a:extLst>
          </p:cNvPr>
          <p:cNvSpPr>
            <a:spLocks noGrp="1"/>
          </p:cNvSpPr>
          <p:nvPr>
            <p:ph type="title"/>
          </p:nvPr>
        </p:nvSpPr>
        <p:spPr>
          <a:xfrm>
            <a:off x="1901162" y="3050434"/>
            <a:ext cx="3722933" cy="757130"/>
          </a:xfrm>
          <a:ln w="25400" cap="sq">
            <a:solidFill>
              <a:srgbClr val="FFFFFF"/>
            </a:solidFill>
            <a:miter lim="800000"/>
          </a:ln>
        </p:spPr>
        <p:txBody>
          <a:bodyPr wrap="square">
            <a:normAutofit fontScale="90000"/>
          </a:bodyPr>
          <a:lstStyle/>
          <a:p>
            <a:pPr algn="ctr"/>
            <a:r>
              <a:rPr lang="en-US" dirty="0">
                <a:solidFill>
                  <a:srgbClr val="FFFFFF"/>
                </a:solidFill>
              </a:rPr>
              <a:t>Problem Solving Strategies</a:t>
            </a:r>
          </a:p>
        </p:txBody>
      </p:sp>
      <p:sp>
        <p:nvSpPr>
          <p:cNvPr id="14" name="Rectangle 13">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3ACEC01-96EC-F4C8-8F48-7C1BA0AF9D87}"/>
              </a:ext>
            </a:extLst>
          </p:cNvPr>
          <p:cNvSpPr>
            <a:spLocks noGrp="1"/>
          </p:cNvSpPr>
          <p:nvPr>
            <p:ph sz="half" idx="1"/>
          </p:nvPr>
        </p:nvSpPr>
        <p:spPr>
          <a:xfrm>
            <a:off x="6920224" y="2056284"/>
            <a:ext cx="5053066" cy="2546604"/>
          </a:xfrm>
        </p:spPr>
        <p:txBody>
          <a:bodyPr>
            <a:normAutofit lnSpcReduction="10000"/>
          </a:bodyPr>
          <a:lstStyle/>
          <a:p>
            <a:pPr marL="0" indent="0" algn="l">
              <a:buNone/>
            </a:pPr>
            <a:r>
              <a:rPr lang="en-US" b="0" u="sng" dirty="0" err="1">
                <a:solidFill>
                  <a:schemeClr val="bg2">
                    <a:lumMod val="25000"/>
                  </a:schemeClr>
                </a:solidFill>
                <a:effectLst/>
                <a:latin typeface="Alliance Regular"/>
              </a:rPr>
              <a:t>Polya</a:t>
            </a:r>
            <a:r>
              <a:rPr lang="en-US" u="sng" dirty="0" err="1">
                <a:solidFill>
                  <a:schemeClr val="bg2">
                    <a:lumMod val="25000"/>
                  </a:schemeClr>
                </a:solidFill>
                <a:latin typeface="Alliance Regular"/>
              </a:rPr>
              <a:t>’s</a:t>
            </a:r>
            <a:r>
              <a:rPr lang="en-US" u="sng" dirty="0">
                <a:solidFill>
                  <a:schemeClr val="bg2">
                    <a:lumMod val="25000"/>
                  </a:schemeClr>
                </a:solidFill>
                <a:latin typeface="Alliance Regular"/>
              </a:rPr>
              <a:t> 4-step process:</a:t>
            </a:r>
            <a:endParaRPr lang="en-US" b="0" u="sng" dirty="0">
              <a:solidFill>
                <a:schemeClr val="bg2">
                  <a:lumMod val="25000"/>
                </a:schemeClr>
              </a:solidFill>
              <a:effectLst/>
              <a:latin typeface="Alliance Regular"/>
            </a:endParaRPr>
          </a:p>
          <a:p>
            <a:pPr marL="514350" indent="-514350" algn="l">
              <a:buFont typeface="+mj-lt"/>
              <a:buAutoNum type="arabicPeriod"/>
            </a:pPr>
            <a:r>
              <a:rPr lang="en-US" b="0" i="0" dirty="0">
                <a:solidFill>
                  <a:schemeClr val="bg2">
                    <a:lumMod val="25000"/>
                  </a:schemeClr>
                </a:solidFill>
                <a:effectLst/>
                <a:latin typeface="Alliance Regular"/>
              </a:rPr>
              <a:t>Understand the problem</a:t>
            </a:r>
          </a:p>
          <a:p>
            <a:pPr marL="514350" indent="-514350" algn="l">
              <a:buFont typeface="+mj-lt"/>
              <a:buAutoNum type="arabicPeriod"/>
            </a:pPr>
            <a:r>
              <a:rPr lang="en-US" b="0" i="0" dirty="0">
                <a:solidFill>
                  <a:schemeClr val="bg2">
                    <a:lumMod val="25000"/>
                  </a:schemeClr>
                </a:solidFill>
                <a:effectLst/>
                <a:latin typeface="Alliance Regular"/>
              </a:rPr>
              <a:t>Devise a plan</a:t>
            </a:r>
          </a:p>
          <a:p>
            <a:pPr marL="514350" indent="-514350" algn="l">
              <a:buFont typeface="+mj-lt"/>
              <a:buAutoNum type="arabicPeriod"/>
            </a:pPr>
            <a:r>
              <a:rPr lang="en-US" b="0" i="0" dirty="0">
                <a:solidFill>
                  <a:schemeClr val="bg2">
                    <a:lumMod val="25000"/>
                  </a:schemeClr>
                </a:solidFill>
                <a:effectLst/>
                <a:latin typeface="Alliance Regular"/>
              </a:rPr>
              <a:t>Carry out the plan</a:t>
            </a:r>
          </a:p>
          <a:p>
            <a:pPr marL="514350" indent="-514350" algn="l">
              <a:buFont typeface="+mj-lt"/>
              <a:buAutoNum type="arabicPeriod"/>
            </a:pPr>
            <a:r>
              <a:rPr lang="en-US" b="0" i="0" dirty="0">
                <a:solidFill>
                  <a:schemeClr val="bg2">
                    <a:lumMod val="25000"/>
                  </a:schemeClr>
                </a:solidFill>
                <a:effectLst/>
                <a:latin typeface="Alliance Regular"/>
              </a:rPr>
              <a:t>Look back and reflect</a:t>
            </a:r>
          </a:p>
          <a:p>
            <a:endParaRPr lang="en-US" sz="2000" dirty="0"/>
          </a:p>
        </p:txBody>
      </p:sp>
      <p:sp>
        <p:nvSpPr>
          <p:cNvPr id="5" name="Footer Placeholder 4">
            <a:extLst>
              <a:ext uri="{FF2B5EF4-FFF2-40B4-BE49-F238E27FC236}">
                <a16:creationId xmlns:a16="http://schemas.microsoft.com/office/drawing/2014/main" id="{2EBB3DE4-59C1-5D96-5FB1-69537B6773DD}"/>
              </a:ext>
            </a:extLst>
          </p:cNvPr>
          <p:cNvSpPr>
            <a:spLocks noGrp="1"/>
          </p:cNvSpPr>
          <p:nvPr>
            <p:ph type="ftr" sz="quarter" idx="11"/>
          </p:nvPr>
        </p:nvSpPr>
        <p:spPr>
          <a:xfrm>
            <a:off x="6490010" y="6318821"/>
            <a:ext cx="4085165" cy="320040"/>
          </a:xfrm>
        </p:spPr>
        <p:txBody>
          <a:bodyPr>
            <a:normAutofit/>
          </a:bodyPr>
          <a:lstStyle/>
          <a:p>
            <a:pPr algn="r">
              <a:spcAft>
                <a:spcPts val="600"/>
              </a:spcAft>
            </a:pPr>
            <a:r>
              <a:rPr lang="en-US" sz="1050" dirty="0">
                <a:solidFill>
                  <a:schemeClr val="tx1">
                    <a:lumMod val="65000"/>
                    <a:lumOff val="35000"/>
                  </a:schemeClr>
                </a:solidFill>
              </a:rPr>
              <a:t>https://mathminds.com.au/maths-problem-solving-strategies/</a:t>
            </a:r>
          </a:p>
        </p:txBody>
      </p:sp>
    </p:spTree>
    <p:extLst>
      <p:ext uri="{BB962C8B-B14F-4D97-AF65-F5344CB8AC3E}">
        <p14:creationId xmlns:p14="http://schemas.microsoft.com/office/powerpoint/2010/main" val="3944497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9BCDEA6-074A-5AA0-D1BC-D599B0CE62D8}"/>
              </a:ext>
            </a:extLst>
          </p:cNvPr>
          <p:cNvSpPr>
            <a:spLocks noGrp="1"/>
          </p:cNvSpPr>
          <p:nvPr>
            <p:ph type="title"/>
          </p:nvPr>
        </p:nvSpPr>
        <p:spPr>
          <a:xfrm>
            <a:off x="1901162" y="3050434"/>
            <a:ext cx="3722933" cy="757130"/>
          </a:xfrm>
          <a:ln w="25400" cap="sq">
            <a:solidFill>
              <a:srgbClr val="FFFFFF"/>
            </a:solidFill>
            <a:miter lim="800000"/>
          </a:ln>
        </p:spPr>
        <p:txBody>
          <a:bodyPr wrap="square">
            <a:normAutofit fontScale="90000"/>
          </a:bodyPr>
          <a:lstStyle/>
          <a:p>
            <a:pPr algn="ctr"/>
            <a:r>
              <a:rPr lang="en-US" dirty="0">
                <a:solidFill>
                  <a:srgbClr val="FFFFFF"/>
                </a:solidFill>
              </a:rPr>
              <a:t>Problem Solving Strategies</a:t>
            </a:r>
          </a:p>
        </p:txBody>
      </p:sp>
      <p:sp>
        <p:nvSpPr>
          <p:cNvPr id="14" name="Rectangle 13">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3ACEC01-96EC-F4C8-8F48-7C1BA0AF9D87}"/>
              </a:ext>
            </a:extLst>
          </p:cNvPr>
          <p:cNvSpPr>
            <a:spLocks noGrp="1"/>
          </p:cNvSpPr>
          <p:nvPr>
            <p:ph sz="half" idx="1"/>
          </p:nvPr>
        </p:nvSpPr>
        <p:spPr>
          <a:xfrm>
            <a:off x="6574536" y="1460810"/>
            <a:ext cx="5053066" cy="4638872"/>
          </a:xfrm>
        </p:spPr>
        <p:txBody>
          <a:bodyPr>
            <a:normAutofit/>
          </a:bodyPr>
          <a:lstStyle/>
          <a:p>
            <a:pPr>
              <a:buFont typeface="+mj-lt"/>
              <a:buAutoNum type="arabicPeriod"/>
            </a:pPr>
            <a:r>
              <a:rPr lang="en-US" b="0" i="0" dirty="0">
                <a:solidFill>
                  <a:schemeClr val="bg2">
                    <a:lumMod val="25000"/>
                  </a:schemeClr>
                </a:solidFill>
                <a:effectLst/>
                <a:latin typeface="Alliance Black"/>
              </a:rPr>
              <a:t>Understand the problem</a:t>
            </a:r>
          </a:p>
          <a:p>
            <a:endParaRPr lang="en-US" b="0" i="0" dirty="0">
              <a:solidFill>
                <a:schemeClr val="bg2">
                  <a:lumMod val="25000"/>
                </a:schemeClr>
              </a:solidFill>
              <a:effectLst/>
              <a:latin typeface="Alliance Bold"/>
            </a:endParaRPr>
          </a:p>
          <a:p>
            <a:pPr lvl="1"/>
            <a:r>
              <a:rPr lang="en-US" sz="2800" b="0" i="0" dirty="0">
                <a:solidFill>
                  <a:schemeClr val="bg2">
                    <a:lumMod val="25000"/>
                  </a:schemeClr>
                </a:solidFill>
                <a:effectLst/>
                <a:latin typeface="Alliance Bold"/>
              </a:rPr>
              <a:t>Read the problem aloud</a:t>
            </a:r>
          </a:p>
          <a:p>
            <a:pPr lvl="1"/>
            <a:r>
              <a:rPr lang="en-US" sz="2800" b="0" i="0" dirty="0">
                <a:solidFill>
                  <a:schemeClr val="bg2">
                    <a:lumMod val="25000"/>
                  </a:schemeClr>
                </a:solidFill>
                <a:effectLst/>
                <a:latin typeface="Alliance Bold"/>
              </a:rPr>
              <a:t>Summarize the information</a:t>
            </a:r>
          </a:p>
          <a:p>
            <a:pPr lvl="1"/>
            <a:r>
              <a:rPr lang="en-US" sz="2800" b="0" i="0" dirty="0">
                <a:solidFill>
                  <a:schemeClr val="bg2">
                    <a:lumMod val="25000"/>
                  </a:schemeClr>
                </a:solidFill>
                <a:effectLst/>
                <a:latin typeface="Alliance Bold"/>
              </a:rPr>
              <a:t>Create a picture or diagram</a:t>
            </a:r>
          </a:p>
          <a:p>
            <a:pPr lvl="1"/>
            <a:r>
              <a:rPr lang="en-US" sz="2800" b="0" i="0" dirty="0">
                <a:solidFill>
                  <a:schemeClr val="bg2">
                    <a:lumMod val="25000"/>
                  </a:schemeClr>
                </a:solidFill>
                <a:effectLst/>
                <a:latin typeface="Alliance Bold"/>
              </a:rPr>
              <a:t>Act it out</a:t>
            </a:r>
          </a:p>
          <a:p>
            <a:pPr lvl="1"/>
            <a:r>
              <a:rPr lang="en-US" sz="2800" b="0" i="0" dirty="0">
                <a:solidFill>
                  <a:schemeClr val="bg2">
                    <a:lumMod val="25000"/>
                  </a:schemeClr>
                </a:solidFill>
                <a:effectLst/>
                <a:latin typeface="Alliance Bold"/>
              </a:rPr>
              <a:t>Use keyword analysis</a:t>
            </a:r>
          </a:p>
          <a:p>
            <a:endParaRPr lang="en-US" sz="1400" b="0" i="0" dirty="0">
              <a:effectLst/>
              <a:latin typeface="Alliance Bold"/>
            </a:endParaRPr>
          </a:p>
          <a:p>
            <a:pPr marL="457200" indent="-457200">
              <a:buFont typeface="+mj-lt"/>
              <a:buAutoNum type="arabicPeriod"/>
            </a:pPr>
            <a:endParaRPr lang="en-US" sz="2000" dirty="0"/>
          </a:p>
        </p:txBody>
      </p:sp>
      <p:sp>
        <p:nvSpPr>
          <p:cNvPr id="5" name="Footer Placeholder 4">
            <a:extLst>
              <a:ext uri="{FF2B5EF4-FFF2-40B4-BE49-F238E27FC236}">
                <a16:creationId xmlns:a16="http://schemas.microsoft.com/office/drawing/2014/main" id="{2EBB3DE4-59C1-5D96-5FB1-69537B6773DD}"/>
              </a:ext>
            </a:extLst>
          </p:cNvPr>
          <p:cNvSpPr>
            <a:spLocks noGrp="1"/>
          </p:cNvSpPr>
          <p:nvPr>
            <p:ph type="ftr" sz="quarter" idx="11"/>
          </p:nvPr>
        </p:nvSpPr>
        <p:spPr>
          <a:xfrm>
            <a:off x="6490010" y="6318821"/>
            <a:ext cx="4085165" cy="320040"/>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en-US" sz="1050" b="0" i="0" u="none" strike="noStrike" kern="1200" cap="none" spc="0" normalizeH="0" baseline="0" noProof="0" dirty="0">
                <a:ln>
                  <a:noFill/>
                </a:ln>
                <a:solidFill>
                  <a:srgbClr val="000000">
                    <a:lumMod val="65000"/>
                    <a:lumOff val="35000"/>
                  </a:srgbClr>
                </a:solidFill>
                <a:effectLst/>
                <a:uLnTx/>
                <a:uFillTx/>
                <a:latin typeface="Calibri" panose="020F0502020204030204"/>
                <a:ea typeface="+mn-ea"/>
                <a:cs typeface="+mn-cs"/>
              </a:rPr>
              <a:t>https://mathminds.com.au/maths-problem-solving-strategies/</a:t>
            </a:r>
          </a:p>
        </p:txBody>
      </p:sp>
    </p:spTree>
    <p:extLst>
      <p:ext uri="{BB962C8B-B14F-4D97-AF65-F5344CB8AC3E}">
        <p14:creationId xmlns:p14="http://schemas.microsoft.com/office/powerpoint/2010/main" val="1837269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9BCDEA6-074A-5AA0-D1BC-D599B0CE62D8}"/>
              </a:ext>
            </a:extLst>
          </p:cNvPr>
          <p:cNvSpPr>
            <a:spLocks noGrp="1"/>
          </p:cNvSpPr>
          <p:nvPr>
            <p:ph type="title"/>
          </p:nvPr>
        </p:nvSpPr>
        <p:spPr>
          <a:xfrm>
            <a:off x="1901162" y="3050434"/>
            <a:ext cx="3722933" cy="757130"/>
          </a:xfrm>
          <a:ln w="25400" cap="sq">
            <a:solidFill>
              <a:srgbClr val="FFFFFF"/>
            </a:solidFill>
            <a:miter lim="800000"/>
          </a:ln>
        </p:spPr>
        <p:txBody>
          <a:bodyPr wrap="square">
            <a:normAutofit fontScale="90000"/>
          </a:bodyPr>
          <a:lstStyle/>
          <a:p>
            <a:pPr algn="ctr"/>
            <a:r>
              <a:rPr lang="en-US" dirty="0">
                <a:solidFill>
                  <a:srgbClr val="FFFFFF"/>
                </a:solidFill>
              </a:rPr>
              <a:t>Problem Solving Strategies</a:t>
            </a:r>
          </a:p>
        </p:txBody>
      </p:sp>
      <p:sp>
        <p:nvSpPr>
          <p:cNvPr id="14" name="Rectangle 13">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3ACEC01-96EC-F4C8-8F48-7C1BA0AF9D87}"/>
              </a:ext>
            </a:extLst>
          </p:cNvPr>
          <p:cNvSpPr>
            <a:spLocks noGrp="1"/>
          </p:cNvSpPr>
          <p:nvPr>
            <p:ph sz="half" idx="1"/>
          </p:nvPr>
        </p:nvSpPr>
        <p:spPr>
          <a:xfrm>
            <a:off x="6574536" y="1460810"/>
            <a:ext cx="5053066" cy="4638872"/>
          </a:xfrm>
        </p:spPr>
        <p:txBody>
          <a:bodyPr>
            <a:normAutofit lnSpcReduction="10000"/>
          </a:bodyPr>
          <a:lstStyle/>
          <a:p>
            <a:pPr marL="514350" marR="0" lvl="0" indent="-514350" algn="l" defTabSz="914400" rtl="0" eaLnBrk="1" fontAlgn="auto" latinLnBrk="0" hangingPunct="1">
              <a:lnSpc>
                <a:spcPct val="100000"/>
              </a:lnSpc>
              <a:spcBef>
                <a:spcPts val="1000"/>
              </a:spcBef>
              <a:spcAft>
                <a:spcPts val="0"/>
              </a:spcAft>
              <a:buClrTx/>
              <a:buSzTx/>
              <a:buFont typeface="+mj-lt"/>
              <a:buAutoNum type="arabicPeriod" startAt="2"/>
              <a:tabLst/>
              <a:defRPr/>
            </a:pPr>
            <a:r>
              <a:rPr kumimoji="0" lang="en-US" sz="2800" b="0" i="0" u="none" strike="noStrike" kern="1200" cap="none" spc="0" normalizeH="0" baseline="0" noProof="0" dirty="0">
                <a:ln>
                  <a:noFill/>
                </a:ln>
                <a:solidFill>
                  <a:srgbClr val="464846"/>
                </a:solidFill>
                <a:effectLst/>
                <a:uLnTx/>
                <a:uFillTx/>
                <a:latin typeface="Alliance Black"/>
                <a:ea typeface="+mn-ea"/>
                <a:cs typeface="+mn-cs"/>
              </a:rPr>
              <a:t>Devise a plan</a:t>
            </a:r>
          </a:p>
          <a:p>
            <a:pPr marL="514350" marR="0" lvl="0" indent="-514350" algn="l" defTabSz="914400" rtl="0" eaLnBrk="1" fontAlgn="auto" latinLnBrk="0" hangingPunct="1">
              <a:lnSpc>
                <a:spcPct val="100000"/>
              </a:lnSpc>
              <a:spcBef>
                <a:spcPts val="1000"/>
              </a:spcBef>
              <a:spcAft>
                <a:spcPts val="0"/>
              </a:spcAft>
              <a:buClrTx/>
              <a:buSzTx/>
              <a:buFont typeface="+mj-lt"/>
              <a:buAutoNum type="arabicPeriod" startAt="2"/>
              <a:tabLst/>
              <a:defRPr/>
            </a:pPr>
            <a:endParaRPr kumimoji="0" lang="en-US" sz="2800" b="0" i="0" u="none" strike="noStrike" kern="1200" cap="none" spc="0" normalizeH="0" baseline="0" noProof="0" dirty="0">
              <a:ln>
                <a:noFill/>
              </a:ln>
              <a:solidFill>
                <a:srgbClr val="464846"/>
              </a:solidFill>
              <a:effectLst/>
              <a:uLnTx/>
              <a:uFillTx/>
              <a:latin typeface="Alliance Black"/>
              <a:ea typeface="+mn-ea"/>
              <a:cs typeface="+mn-cs"/>
            </a:endParaRPr>
          </a:p>
          <a:p>
            <a:pPr lvl="1">
              <a:defRPr/>
            </a:pPr>
            <a:r>
              <a:rPr kumimoji="0" lang="en-US" sz="2800" b="0" i="0" u="none" strike="noStrike" kern="1200" cap="none" spc="0" normalizeH="0" baseline="0" noProof="0" dirty="0">
                <a:ln>
                  <a:noFill/>
                </a:ln>
                <a:solidFill>
                  <a:srgbClr val="464846"/>
                </a:solidFill>
                <a:effectLst/>
                <a:uLnTx/>
                <a:uFillTx/>
                <a:latin typeface="Alliance Bold"/>
                <a:ea typeface="+mn-ea"/>
                <a:cs typeface="+mn-cs"/>
              </a:rPr>
              <a:t>Look for a pattern</a:t>
            </a:r>
          </a:p>
          <a:p>
            <a:pPr lvl="1">
              <a:defRPr/>
            </a:pPr>
            <a:r>
              <a:rPr kumimoji="0" lang="en-US" sz="2800" b="0" i="0" u="none" strike="noStrike" kern="1200" cap="none" spc="0" normalizeH="0" baseline="0" noProof="0" dirty="0">
                <a:ln>
                  <a:noFill/>
                </a:ln>
                <a:solidFill>
                  <a:srgbClr val="464846"/>
                </a:solidFill>
                <a:effectLst/>
                <a:uLnTx/>
                <a:uFillTx/>
                <a:latin typeface="Alliance Bold"/>
                <a:ea typeface="+mn-ea"/>
                <a:cs typeface="+mn-cs"/>
              </a:rPr>
              <a:t>Guess and check</a:t>
            </a:r>
          </a:p>
          <a:p>
            <a:pPr lvl="1">
              <a:defRPr/>
            </a:pPr>
            <a:r>
              <a:rPr kumimoji="0" lang="en-US" sz="2800" b="0" i="0" u="none" strike="noStrike" kern="1200" cap="none" spc="0" normalizeH="0" baseline="0" noProof="0" dirty="0">
                <a:ln>
                  <a:noFill/>
                </a:ln>
                <a:solidFill>
                  <a:srgbClr val="464846"/>
                </a:solidFill>
                <a:effectLst/>
                <a:uLnTx/>
                <a:uFillTx/>
                <a:latin typeface="Alliance Bold"/>
                <a:ea typeface="+mn-ea"/>
                <a:cs typeface="+mn-cs"/>
              </a:rPr>
              <a:t>Working backwards</a:t>
            </a:r>
          </a:p>
          <a:p>
            <a:pPr lvl="1">
              <a:defRPr/>
            </a:pPr>
            <a:r>
              <a:rPr kumimoji="0" lang="en-US" sz="2800" b="0" i="0" u="none" strike="noStrike" kern="1200" cap="none" spc="0" normalizeH="0" baseline="0" noProof="0" dirty="0">
                <a:ln>
                  <a:noFill/>
                </a:ln>
                <a:solidFill>
                  <a:srgbClr val="464846"/>
                </a:solidFill>
                <a:effectLst/>
                <a:uLnTx/>
                <a:uFillTx/>
                <a:latin typeface="Alliance Bold"/>
                <a:ea typeface="+mn-ea"/>
                <a:cs typeface="+mn-cs"/>
              </a:rPr>
              <a:t>Use a formula</a:t>
            </a:r>
          </a:p>
          <a:p>
            <a:pPr lvl="1">
              <a:defRPr/>
            </a:pPr>
            <a:r>
              <a:rPr kumimoji="0" lang="en-US" sz="2800" b="0" i="0" u="none" strike="noStrike" kern="1200" cap="none" spc="0" normalizeH="0" baseline="0" noProof="0" dirty="0">
                <a:ln>
                  <a:noFill/>
                </a:ln>
                <a:solidFill>
                  <a:srgbClr val="464846"/>
                </a:solidFill>
                <a:effectLst/>
                <a:uLnTx/>
                <a:uFillTx/>
                <a:latin typeface="Alliance Bold"/>
                <a:ea typeface="+mn-ea"/>
                <a:cs typeface="+mn-cs"/>
              </a:rPr>
              <a:t>Eliminate the possibilities</a:t>
            </a:r>
          </a:p>
          <a:p>
            <a:pPr lvl="1">
              <a:defRPr/>
            </a:pPr>
            <a:r>
              <a:rPr kumimoji="0" lang="en-US" sz="2800" b="0" i="0" u="none" strike="noStrike" kern="1200" cap="none" spc="0" normalizeH="0" baseline="0" noProof="0" dirty="0">
                <a:ln>
                  <a:noFill/>
                </a:ln>
                <a:solidFill>
                  <a:srgbClr val="464846"/>
                </a:solidFill>
                <a:effectLst/>
                <a:uLnTx/>
                <a:uFillTx/>
                <a:latin typeface="Alliance Bold"/>
                <a:ea typeface="+mn-ea"/>
                <a:cs typeface="+mn-cs"/>
              </a:rPr>
              <a:t>Use direct reasoning</a:t>
            </a:r>
          </a:p>
          <a:p>
            <a:pPr lvl="1">
              <a:defRPr/>
            </a:pPr>
            <a:r>
              <a:rPr kumimoji="0" lang="en-US" sz="2800" b="0" i="0" u="none" strike="noStrike" kern="1200" cap="none" spc="0" normalizeH="0" baseline="0" noProof="0" dirty="0">
                <a:ln>
                  <a:noFill/>
                </a:ln>
                <a:solidFill>
                  <a:srgbClr val="464846"/>
                </a:solidFill>
                <a:effectLst/>
                <a:uLnTx/>
                <a:uFillTx/>
                <a:latin typeface="Alliance Bold"/>
                <a:ea typeface="+mn-ea"/>
                <a:cs typeface="+mn-cs"/>
              </a:rPr>
              <a:t>Solve a simpler problem</a:t>
            </a:r>
          </a:p>
          <a:p>
            <a:pPr lvl="1">
              <a:defRPr/>
            </a:pPr>
            <a:r>
              <a:rPr kumimoji="0" lang="en-US" sz="2800" b="0" i="0" u="none" strike="noStrike" kern="1200" cap="none" spc="0" normalizeH="0" baseline="0" noProof="0" dirty="0">
                <a:ln>
                  <a:noFill/>
                </a:ln>
                <a:solidFill>
                  <a:srgbClr val="464846"/>
                </a:solidFill>
                <a:effectLst/>
                <a:uLnTx/>
                <a:uFillTx/>
                <a:latin typeface="Alliance Bold"/>
                <a:ea typeface="+mn-ea"/>
                <a:cs typeface="+mn-cs"/>
              </a:rPr>
              <a:t>Solve an equation</a:t>
            </a:r>
          </a:p>
          <a:p>
            <a:endParaRPr lang="en-US" sz="1400" b="0" i="0" dirty="0">
              <a:effectLst/>
              <a:latin typeface="Alliance Bold"/>
            </a:endParaRPr>
          </a:p>
          <a:p>
            <a:pPr marL="457200" indent="-457200">
              <a:buFont typeface="+mj-lt"/>
              <a:buAutoNum type="arabicPeriod"/>
            </a:pPr>
            <a:endParaRPr lang="en-US" sz="2000" dirty="0"/>
          </a:p>
        </p:txBody>
      </p:sp>
      <p:sp>
        <p:nvSpPr>
          <p:cNvPr id="5" name="Footer Placeholder 4">
            <a:extLst>
              <a:ext uri="{FF2B5EF4-FFF2-40B4-BE49-F238E27FC236}">
                <a16:creationId xmlns:a16="http://schemas.microsoft.com/office/drawing/2014/main" id="{2EBB3DE4-59C1-5D96-5FB1-69537B6773DD}"/>
              </a:ext>
            </a:extLst>
          </p:cNvPr>
          <p:cNvSpPr>
            <a:spLocks noGrp="1"/>
          </p:cNvSpPr>
          <p:nvPr>
            <p:ph type="ftr" sz="quarter" idx="11"/>
          </p:nvPr>
        </p:nvSpPr>
        <p:spPr>
          <a:xfrm>
            <a:off x="6490010" y="6318821"/>
            <a:ext cx="4085165" cy="320040"/>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en-US" sz="1050" b="0" i="0" u="none" strike="noStrike" kern="1200" cap="none" spc="0" normalizeH="0" baseline="0" noProof="0" dirty="0">
                <a:ln>
                  <a:noFill/>
                </a:ln>
                <a:solidFill>
                  <a:srgbClr val="000000">
                    <a:lumMod val="65000"/>
                    <a:lumOff val="35000"/>
                  </a:srgbClr>
                </a:solidFill>
                <a:effectLst/>
                <a:uLnTx/>
                <a:uFillTx/>
                <a:latin typeface="Calibri" panose="020F0502020204030204"/>
                <a:ea typeface="+mn-ea"/>
                <a:cs typeface="+mn-cs"/>
              </a:rPr>
              <a:t>https://mathminds.com.au/maths-problem-solving-strategies/</a:t>
            </a:r>
          </a:p>
        </p:txBody>
      </p:sp>
    </p:spTree>
    <p:extLst>
      <p:ext uri="{BB962C8B-B14F-4D97-AF65-F5344CB8AC3E}">
        <p14:creationId xmlns:p14="http://schemas.microsoft.com/office/powerpoint/2010/main" val="463016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9BCDEA6-074A-5AA0-D1BC-D599B0CE62D8}"/>
              </a:ext>
            </a:extLst>
          </p:cNvPr>
          <p:cNvSpPr>
            <a:spLocks noGrp="1"/>
          </p:cNvSpPr>
          <p:nvPr>
            <p:ph type="title"/>
          </p:nvPr>
        </p:nvSpPr>
        <p:spPr>
          <a:xfrm>
            <a:off x="1901162" y="3050434"/>
            <a:ext cx="3722933" cy="757130"/>
          </a:xfrm>
          <a:ln w="25400" cap="sq">
            <a:solidFill>
              <a:srgbClr val="FFFFFF"/>
            </a:solidFill>
            <a:miter lim="800000"/>
          </a:ln>
        </p:spPr>
        <p:txBody>
          <a:bodyPr wrap="square">
            <a:normAutofit fontScale="90000"/>
          </a:bodyPr>
          <a:lstStyle/>
          <a:p>
            <a:pPr algn="ctr"/>
            <a:r>
              <a:rPr lang="en-US" dirty="0">
                <a:solidFill>
                  <a:srgbClr val="FFFFFF"/>
                </a:solidFill>
              </a:rPr>
              <a:t>Problem Solving Strategies</a:t>
            </a:r>
          </a:p>
        </p:txBody>
      </p:sp>
      <p:sp>
        <p:nvSpPr>
          <p:cNvPr id="14" name="Rectangle 13">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3ACEC01-96EC-F4C8-8F48-7C1BA0AF9D87}"/>
              </a:ext>
            </a:extLst>
          </p:cNvPr>
          <p:cNvSpPr>
            <a:spLocks noGrp="1"/>
          </p:cNvSpPr>
          <p:nvPr>
            <p:ph sz="half" idx="1"/>
          </p:nvPr>
        </p:nvSpPr>
        <p:spPr>
          <a:xfrm>
            <a:off x="6574536" y="1460810"/>
            <a:ext cx="5053066" cy="4638872"/>
          </a:xfrm>
        </p:spPr>
        <p:txBody>
          <a:bodyPr>
            <a:normAutofit/>
          </a:bodyPr>
          <a:lstStyle/>
          <a:p>
            <a:pPr marL="514350" marR="0" lvl="0" indent="-514350" algn="l" defTabSz="914400" rtl="0" eaLnBrk="1" fontAlgn="auto" latinLnBrk="0" hangingPunct="1">
              <a:lnSpc>
                <a:spcPct val="100000"/>
              </a:lnSpc>
              <a:spcBef>
                <a:spcPts val="1000"/>
              </a:spcBef>
              <a:spcAft>
                <a:spcPts val="0"/>
              </a:spcAft>
              <a:buClrTx/>
              <a:buSzTx/>
              <a:buFont typeface="+mj-lt"/>
              <a:buAutoNum type="arabicPeriod" startAt="3"/>
              <a:tabLst/>
              <a:defRPr/>
            </a:pPr>
            <a:r>
              <a:rPr kumimoji="0" lang="en-US" sz="2800" b="0" i="0" u="none" strike="noStrike" kern="1200" cap="none" spc="0" normalizeH="0" baseline="0" noProof="0" dirty="0">
                <a:ln>
                  <a:noFill/>
                </a:ln>
                <a:solidFill>
                  <a:schemeClr val="bg2">
                    <a:lumMod val="25000"/>
                  </a:schemeClr>
                </a:solidFill>
                <a:effectLst/>
                <a:uLnTx/>
                <a:uFillTx/>
                <a:latin typeface="Alliance Black"/>
                <a:ea typeface="+mn-ea"/>
                <a:cs typeface="+mn-cs"/>
              </a:rPr>
              <a:t>Carry out the plan</a:t>
            </a:r>
          </a:p>
          <a:p>
            <a:pPr marL="0" marR="0" lvl="0" indent="0" algn="l" defTabSz="914400" rtl="0" eaLnBrk="1" fontAlgn="auto" latinLnBrk="0" hangingPunct="1">
              <a:lnSpc>
                <a:spcPct val="100000"/>
              </a:lnSpc>
              <a:spcBef>
                <a:spcPts val="1000"/>
              </a:spcBef>
              <a:spcAft>
                <a:spcPts val="0"/>
              </a:spcAft>
              <a:buClrTx/>
              <a:buSzTx/>
              <a:buNone/>
              <a:tabLst/>
              <a:defRPr/>
            </a:pPr>
            <a:endParaRPr kumimoji="0" lang="en-US" sz="2800" b="0" i="0" u="none" strike="noStrike" kern="1200" cap="none" spc="0" normalizeH="0" baseline="0" noProof="0" dirty="0">
              <a:ln>
                <a:noFill/>
              </a:ln>
              <a:solidFill>
                <a:schemeClr val="bg2">
                  <a:lumMod val="25000"/>
                </a:schemeClr>
              </a:solidFill>
              <a:effectLst/>
              <a:uLnTx/>
              <a:uFillTx/>
              <a:latin typeface="Alliance Black"/>
              <a:ea typeface="+mn-ea"/>
              <a:cs typeface="+mn-cs"/>
            </a:endParaRPr>
          </a:p>
          <a:p>
            <a:pPr lvl="1"/>
            <a:r>
              <a:rPr lang="en-US" sz="2800" b="0" i="0" dirty="0">
                <a:solidFill>
                  <a:schemeClr val="bg2">
                    <a:lumMod val="25000"/>
                  </a:schemeClr>
                </a:solidFill>
                <a:effectLst/>
                <a:latin typeface="Alliance Bold"/>
              </a:rPr>
              <a:t>Be systematic</a:t>
            </a:r>
          </a:p>
          <a:p>
            <a:pPr lvl="1"/>
            <a:r>
              <a:rPr lang="en-US" sz="2800" b="0" i="0" dirty="0">
                <a:solidFill>
                  <a:schemeClr val="bg2">
                    <a:lumMod val="25000"/>
                  </a:schemeClr>
                </a:solidFill>
                <a:effectLst/>
                <a:latin typeface="Alliance Bold"/>
              </a:rPr>
              <a:t>Check your work</a:t>
            </a:r>
          </a:p>
          <a:p>
            <a:pPr lvl="1"/>
            <a:r>
              <a:rPr lang="en-US" sz="2800" b="0" i="0" dirty="0">
                <a:solidFill>
                  <a:schemeClr val="bg2">
                    <a:lumMod val="25000"/>
                  </a:schemeClr>
                </a:solidFill>
                <a:effectLst/>
                <a:latin typeface="Alliance Bold"/>
              </a:rPr>
              <a:t>Be flexible</a:t>
            </a:r>
          </a:p>
          <a:p>
            <a:pPr lvl="1"/>
            <a:r>
              <a:rPr lang="en-US" sz="2800" b="0" i="0" dirty="0">
                <a:solidFill>
                  <a:schemeClr val="bg2">
                    <a:lumMod val="25000"/>
                  </a:schemeClr>
                </a:solidFill>
                <a:effectLst/>
                <a:latin typeface="Alliance Bold"/>
              </a:rPr>
              <a:t>Don't give up</a:t>
            </a:r>
          </a:p>
          <a:p>
            <a:endParaRPr lang="en-US" sz="1400" b="0" i="0" dirty="0">
              <a:effectLst/>
              <a:latin typeface="Alliance Bold"/>
            </a:endParaRPr>
          </a:p>
          <a:p>
            <a:pPr marL="457200" indent="-457200">
              <a:buFont typeface="+mj-lt"/>
              <a:buAutoNum type="arabicPeriod"/>
            </a:pPr>
            <a:endParaRPr lang="en-US" sz="2000" dirty="0"/>
          </a:p>
        </p:txBody>
      </p:sp>
      <p:sp>
        <p:nvSpPr>
          <p:cNvPr id="5" name="Footer Placeholder 4">
            <a:extLst>
              <a:ext uri="{FF2B5EF4-FFF2-40B4-BE49-F238E27FC236}">
                <a16:creationId xmlns:a16="http://schemas.microsoft.com/office/drawing/2014/main" id="{2EBB3DE4-59C1-5D96-5FB1-69537B6773DD}"/>
              </a:ext>
            </a:extLst>
          </p:cNvPr>
          <p:cNvSpPr>
            <a:spLocks noGrp="1"/>
          </p:cNvSpPr>
          <p:nvPr>
            <p:ph type="ftr" sz="quarter" idx="11"/>
          </p:nvPr>
        </p:nvSpPr>
        <p:spPr>
          <a:xfrm>
            <a:off x="6490010" y="6318821"/>
            <a:ext cx="4085165" cy="320040"/>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en-US" sz="1050" b="0" i="0" u="none" strike="noStrike" kern="1200" cap="none" spc="0" normalizeH="0" baseline="0" noProof="0" dirty="0">
                <a:ln>
                  <a:noFill/>
                </a:ln>
                <a:solidFill>
                  <a:srgbClr val="000000">
                    <a:lumMod val="65000"/>
                    <a:lumOff val="35000"/>
                  </a:srgbClr>
                </a:solidFill>
                <a:effectLst/>
                <a:uLnTx/>
                <a:uFillTx/>
                <a:latin typeface="Calibri" panose="020F0502020204030204"/>
                <a:ea typeface="+mn-ea"/>
                <a:cs typeface="+mn-cs"/>
              </a:rPr>
              <a:t>https://mathminds.com.au/maths-problem-solving-strategies/</a:t>
            </a:r>
          </a:p>
        </p:txBody>
      </p:sp>
    </p:spTree>
    <p:extLst>
      <p:ext uri="{BB962C8B-B14F-4D97-AF65-F5344CB8AC3E}">
        <p14:creationId xmlns:p14="http://schemas.microsoft.com/office/powerpoint/2010/main" val="1023252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8D436F-9ACD-4C92-AFC8-C934C527A6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090538E0-A884-4E60-A6AB-77D830E2FC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3478" y="0"/>
            <a:ext cx="465738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9BCDEA6-074A-5AA0-D1BC-D599B0CE62D8}"/>
              </a:ext>
            </a:extLst>
          </p:cNvPr>
          <p:cNvSpPr>
            <a:spLocks noGrp="1"/>
          </p:cNvSpPr>
          <p:nvPr>
            <p:ph type="title"/>
          </p:nvPr>
        </p:nvSpPr>
        <p:spPr>
          <a:xfrm>
            <a:off x="1901162" y="3050434"/>
            <a:ext cx="3722933" cy="757130"/>
          </a:xfrm>
          <a:ln w="25400" cap="sq">
            <a:solidFill>
              <a:srgbClr val="FFFFFF"/>
            </a:solidFill>
            <a:miter lim="800000"/>
          </a:ln>
        </p:spPr>
        <p:txBody>
          <a:bodyPr wrap="square">
            <a:normAutofit fontScale="90000"/>
          </a:bodyPr>
          <a:lstStyle/>
          <a:p>
            <a:pPr algn="ctr"/>
            <a:r>
              <a:rPr lang="en-US" dirty="0">
                <a:solidFill>
                  <a:srgbClr val="FFFFFF"/>
                </a:solidFill>
              </a:rPr>
              <a:t>Problem Solving Strategies</a:t>
            </a:r>
          </a:p>
        </p:txBody>
      </p:sp>
      <p:sp>
        <p:nvSpPr>
          <p:cNvPr id="14" name="Rectangle 13">
            <a:extLst>
              <a:ext uri="{FF2B5EF4-FFF2-40B4-BE49-F238E27FC236}">
                <a16:creationId xmlns:a16="http://schemas.microsoft.com/office/drawing/2014/main" id="{DB0D7DD0-1C67-4D4C-9E06-678233DB84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53478" cy="6858000"/>
          </a:xfrm>
          <a:prstGeom prst="rect">
            <a:avLst/>
          </a:prstGeom>
          <a:solidFill>
            <a:srgbClr val="40404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73ACEC01-96EC-F4C8-8F48-7C1BA0AF9D87}"/>
              </a:ext>
            </a:extLst>
          </p:cNvPr>
          <p:cNvSpPr>
            <a:spLocks noGrp="1"/>
          </p:cNvSpPr>
          <p:nvPr>
            <p:ph sz="half" idx="1"/>
          </p:nvPr>
        </p:nvSpPr>
        <p:spPr>
          <a:xfrm>
            <a:off x="6574536" y="1460810"/>
            <a:ext cx="5053066" cy="4638872"/>
          </a:xfrm>
        </p:spPr>
        <p:txBody>
          <a:bodyPr>
            <a:normAutofit lnSpcReduction="10000"/>
          </a:bodyPr>
          <a:lstStyle/>
          <a:p>
            <a:pPr marL="514350" marR="0" lvl="0" indent="-514350" algn="l" defTabSz="914400" rtl="0" eaLnBrk="1" fontAlgn="auto" latinLnBrk="0" hangingPunct="1">
              <a:lnSpc>
                <a:spcPct val="100000"/>
              </a:lnSpc>
              <a:spcBef>
                <a:spcPts val="1000"/>
              </a:spcBef>
              <a:spcAft>
                <a:spcPts val="0"/>
              </a:spcAft>
              <a:buClrTx/>
              <a:buSzTx/>
              <a:buFont typeface="+mj-lt"/>
              <a:buAutoNum type="arabicPeriod" startAt="4"/>
              <a:tabLst/>
              <a:defRPr/>
            </a:pPr>
            <a:r>
              <a:rPr kumimoji="0" lang="en-US" sz="2800" b="0" i="0" u="none" strike="noStrike" kern="1200" cap="none" spc="0" normalizeH="0" baseline="0" noProof="0" dirty="0">
                <a:ln>
                  <a:noFill/>
                </a:ln>
                <a:solidFill>
                  <a:srgbClr val="464846"/>
                </a:solidFill>
                <a:effectLst/>
                <a:uLnTx/>
                <a:uFillTx/>
                <a:latin typeface="Alliance Black"/>
                <a:ea typeface="+mn-ea"/>
                <a:cs typeface="+mn-cs"/>
              </a:rPr>
              <a:t>Look back and reflect</a:t>
            </a:r>
          </a:p>
          <a:p>
            <a:pPr lvl="1">
              <a:spcBef>
                <a:spcPts val="1000"/>
              </a:spcBef>
              <a:defRPr/>
            </a:pPr>
            <a:endParaRPr lang="en-US" dirty="0">
              <a:solidFill>
                <a:srgbClr val="464846"/>
              </a:solidFill>
              <a:latin typeface="Alliance Black"/>
            </a:endParaRPr>
          </a:p>
          <a:p>
            <a:pPr algn="l">
              <a:buFont typeface="Arial" panose="020B0604020202020204" pitchFamily="34" charset="0"/>
              <a:buChar char="•"/>
            </a:pPr>
            <a:r>
              <a:rPr lang="en-US" b="0" i="0" dirty="0">
                <a:solidFill>
                  <a:schemeClr val="bg2">
                    <a:lumMod val="25000"/>
                  </a:schemeClr>
                </a:solidFill>
                <a:effectLst/>
                <a:latin typeface="Alliance Regular"/>
              </a:rPr>
              <a:t>What was the most challenging part of the problem?</a:t>
            </a:r>
          </a:p>
          <a:p>
            <a:pPr algn="l">
              <a:buFont typeface="Arial" panose="020B0604020202020204" pitchFamily="34" charset="0"/>
              <a:buChar char="•"/>
            </a:pPr>
            <a:r>
              <a:rPr lang="en-US" b="0" i="0" dirty="0">
                <a:solidFill>
                  <a:schemeClr val="bg2">
                    <a:lumMod val="25000"/>
                  </a:schemeClr>
                </a:solidFill>
                <a:effectLst/>
                <a:latin typeface="Alliance Regular"/>
              </a:rPr>
              <a:t>Was one method more effective than another?</a:t>
            </a:r>
          </a:p>
          <a:p>
            <a:pPr algn="l">
              <a:buFont typeface="Arial" panose="020B0604020202020204" pitchFamily="34" charset="0"/>
              <a:buChar char="•"/>
            </a:pPr>
            <a:r>
              <a:rPr lang="en-US" b="0" i="0" dirty="0">
                <a:solidFill>
                  <a:schemeClr val="bg2">
                    <a:lumMod val="25000"/>
                  </a:schemeClr>
                </a:solidFill>
                <a:effectLst/>
                <a:latin typeface="Alliance Regular"/>
              </a:rPr>
              <a:t>Would you do something differently next time?</a:t>
            </a:r>
          </a:p>
          <a:p>
            <a:pPr algn="l">
              <a:buFont typeface="Arial" panose="020B0604020202020204" pitchFamily="34" charset="0"/>
              <a:buChar char="•"/>
            </a:pPr>
            <a:r>
              <a:rPr lang="en-US" b="0" i="0" dirty="0">
                <a:solidFill>
                  <a:schemeClr val="bg2">
                    <a:lumMod val="25000"/>
                  </a:schemeClr>
                </a:solidFill>
                <a:effectLst/>
                <a:latin typeface="Alliance Regular"/>
              </a:rPr>
              <a:t>What have you learned from this experience?</a:t>
            </a:r>
          </a:p>
          <a:p>
            <a:pPr lvl="1">
              <a:spcBef>
                <a:spcPts val="1000"/>
              </a:spcBef>
              <a:defRPr/>
            </a:pPr>
            <a:endParaRPr kumimoji="0" lang="en-US" b="0" i="0" u="none" strike="noStrike" kern="1200" cap="none" spc="0" normalizeH="0" baseline="0" noProof="0" dirty="0">
              <a:ln>
                <a:noFill/>
              </a:ln>
              <a:solidFill>
                <a:srgbClr val="464846"/>
              </a:solidFill>
              <a:effectLst/>
              <a:uLnTx/>
              <a:uFillTx/>
              <a:latin typeface="Alliance Black"/>
              <a:ea typeface="+mn-ea"/>
              <a:cs typeface="+mn-cs"/>
            </a:endParaRPr>
          </a:p>
          <a:p>
            <a:endParaRPr lang="en-US" sz="1400" b="0" i="0" dirty="0">
              <a:effectLst/>
              <a:latin typeface="Alliance Bold"/>
            </a:endParaRPr>
          </a:p>
          <a:p>
            <a:pPr marL="457200" indent="-457200">
              <a:buFont typeface="+mj-lt"/>
              <a:buAutoNum type="arabicPeriod"/>
            </a:pPr>
            <a:endParaRPr lang="en-US" sz="2000" dirty="0"/>
          </a:p>
        </p:txBody>
      </p:sp>
      <p:sp>
        <p:nvSpPr>
          <p:cNvPr id="5" name="Footer Placeholder 4">
            <a:extLst>
              <a:ext uri="{FF2B5EF4-FFF2-40B4-BE49-F238E27FC236}">
                <a16:creationId xmlns:a16="http://schemas.microsoft.com/office/drawing/2014/main" id="{2EBB3DE4-59C1-5D96-5FB1-69537B6773DD}"/>
              </a:ext>
            </a:extLst>
          </p:cNvPr>
          <p:cNvSpPr>
            <a:spLocks noGrp="1"/>
          </p:cNvSpPr>
          <p:nvPr>
            <p:ph type="ftr" sz="quarter" idx="11"/>
          </p:nvPr>
        </p:nvSpPr>
        <p:spPr>
          <a:xfrm>
            <a:off x="6490010" y="6318821"/>
            <a:ext cx="4085165" cy="320040"/>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en-US" sz="1050" b="0" i="0" u="none" strike="noStrike" kern="1200" cap="none" spc="0" normalizeH="0" baseline="0" noProof="0" dirty="0">
                <a:ln>
                  <a:noFill/>
                </a:ln>
                <a:solidFill>
                  <a:srgbClr val="000000">
                    <a:lumMod val="65000"/>
                    <a:lumOff val="35000"/>
                  </a:srgbClr>
                </a:solidFill>
                <a:effectLst/>
                <a:uLnTx/>
                <a:uFillTx/>
                <a:latin typeface="Calibri" panose="020F0502020204030204"/>
                <a:ea typeface="+mn-ea"/>
                <a:cs typeface="+mn-cs"/>
              </a:rPr>
              <a:t>https://mathminds.com.au/maths-problem-solving-strategies/</a:t>
            </a:r>
          </a:p>
        </p:txBody>
      </p:sp>
    </p:spTree>
    <p:extLst>
      <p:ext uri="{BB962C8B-B14F-4D97-AF65-F5344CB8AC3E}">
        <p14:creationId xmlns:p14="http://schemas.microsoft.com/office/powerpoint/2010/main" val="325360763"/>
      </p:ext>
    </p:extLst>
  </p:cSld>
  <p:clrMapOvr>
    <a:masterClrMapping/>
  </p:clrMapOvr>
</p:sld>
</file>

<file path=ppt/theme/theme1.xml><?xml version="1.0" encoding="utf-8"?>
<a:theme xmlns:a="http://schemas.openxmlformats.org/drawingml/2006/main" name="1_Office Theme">
  <a:themeElements>
    <a:clrScheme name="OpenStax">
      <a:dk1>
        <a:srgbClr val="000000"/>
      </a:dk1>
      <a:lt1>
        <a:srgbClr val="FFFFFF"/>
      </a:lt1>
      <a:dk2>
        <a:srgbClr val="44546A"/>
      </a:dk2>
      <a:lt2>
        <a:srgbClr val="E7E6E6"/>
      </a:lt2>
      <a:accent1>
        <a:srgbClr val="609A33"/>
      </a:accent1>
      <a:accent2>
        <a:srgbClr val="DB5935"/>
      </a:accent2>
      <a:accent3>
        <a:srgbClr val="464846"/>
      </a:accent3>
      <a:accent4>
        <a:srgbClr val="EAC322"/>
      </a:accent4>
      <a:accent5>
        <a:srgbClr val="1B1E3F"/>
      </a:accent5>
      <a:accent6>
        <a:srgbClr val="70AD47"/>
      </a:accent6>
      <a:hlink>
        <a:srgbClr val="29749C"/>
      </a:hlink>
      <a:folHlink>
        <a:srgbClr val="9450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877</Words>
  <Application>Microsoft Office PowerPoint</Application>
  <PresentationFormat>Widescreen</PresentationFormat>
  <Paragraphs>99</Paragraphs>
  <Slides>15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15</vt:i4>
      </vt:variant>
    </vt:vector>
  </HeadingPairs>
  <TitlesOfParts>
    <vt:vector size="24" baseType="lpstr">
      <vt:lpstr>Alliance Black</vt:lpstr>
      <vt:lpstr>Alliance Bold</vt:lpstr>
      <vt:lpstr>Alliance Regular</vt:lpstr>
      <vt:lpstr>Arial</vt:lpstr>
      <vt:lpstr>Calibri</vt:lpstr>
      <vt:lpstr>Calibri Light</vt:lpstr>
      <vt:lpstr>Cambria Math</vt:lpstr>
      <vt:lpstr>Tahoma</vt:lpstr>
      <vt:lpstr>1_Office Theme</vt:lpstr>
      <vt:lpstr>Inductive and Deductive Reasoning</vt:lpstr>
      <vt:lpstr>Reasoning is the act of drawing a conclusion from assumed fact(s) called premise(s). </vt:lpstr>
      <vt:lpstr> Inductive reasoning: uses a collection of specific instances as premises and uses them to propose a general conclusion.</vt:lpstr>
      <vt:lpstr> Deductive reasoning: uses a collection of general statements as premises and uses them to propose a specific conclusion.</vt:lpstr>
      <vt:lpstr>Problem Solving Strategies</vt:lpstr>
      <vt:lpstr>Problem Solving Strategies</vt:lpstr>
      <vt:lpstr>Problem Solving Strategies</vt:lpstr>
      <vt:lpstr>Problem Solving Strategies</vt:lpstr>
      <vt:lpstr>Problem Solving Strategies</vt:lpstr>
      <vt:lpstr>Problem Solving Strategies</vt:lpstr>
      <vt:lpstr>PowerPoint Presentation</vt:lpstr>
      <vt:lpstr>3.10-3.11 Arithmetic and Geometric Sequences</vt:lpstr>
      <vt:lpstr>3.10-3.11 Arithmetic and Geometric Sequences</vt:lpstr>
      <vt:lpstr>3.10-3.11 Arithmetic and Geometric Sequences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Susan Aydelotte</dc:creator>
  <cp:lastModifiedBy>Susan Aydelotte</cp:lastModifiedBy>
  <cp:revision>5</cp:revision>
  <dcterms:created xsi:type="dcterms:W3CDTF">2024-01-13T23:41:38Z</dcterms:created>
  <dcterms:modified xsi:type="dcterms:W3CDTF">2024-07-01T21:37:08Z</dcterms:modified>
</cp:coreProperties>
</file>