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65" r:id="rId2"/>
    <p:sldId id="289" r:id="rId3"/>
    <p:sldId id="290" r:id="rId4"/>
    <p:sldId id="291" r:id="rId5"/>
    <p:sldId id="292" r:id="rId6"/>
    <p:sldId id="293" r:id="rId7"/>
    <p:sldId id="323" r:id="rId8"/>
    <p:sldId id="294" r:id="rId9"/>
    <p:sldId id="295" r:id="rId10"/>
    <p:sldId id="296" r:id="rId11"/>
    <p:sldId id="313" r:id="rId12"/>
    <p:sldId id="314" r:id="rId13"/>
    <p:sldId id="315" r:id="rId14"/>
    <p:sldId id="316" r:id="rId15"/>
    <p:sldId id="317" r:id="rId16"/>
    <p:sldId id="319" r:id="rId17"/>
    <p:sldId id="318" r:id="rId18"/>
    <p:sldId id="320" r:id="rId19"/>
    <p:sldId id="321" r:id="rId20"/>
    <p:sldId id="322" r:id="rId21"/>
    <p:sldId id="297" r:id="rId22"/>
    <p:sldId id="298" r:id="rId23"/>
    <p:sldId id="299" r:id="rId24"/>
    <p:sldId id="257" r:id="rId25"/>
    <p:sldId id="287" r:id="rId26"/>
    <p:sldId id="300" r:id="rId27"/>
    <p:sldId id="301" r:id="rId28"/>
    <p:sldId id="302" r:id="rId29"/>
    <p:sldId id="303" r:id="rId30"/>
    <p:sldId id="305" r:id="rId31"/>
    <p:sldId id="304" r:id="rId32"/>
    <p:sldId id="324" r:id="rId33"/>
    <p:sldId id="306" r:id="rId34"/>
    <p:sldId id="325" r:id="rId35"/>
    <p:sldId id="326" r:id="rId36"/>
    <p:sldId id="327" r:id="rId37"/>
    <p:sldId id="328" r:id="rId38"/>
    <p:sldId id="329" r:id="rId39"/>
    <p:sldId id="336" r:id="rId40"/>
    <p:sldId id="330" r:id="rId41"/>
    <p:sldId id="331" r:id="rId42"/>
    <p:sldId id="332" r:id="rId43"/>
    <p:sldId id="333" r:id="rId44"/>
    <p:sldId id="334" r:id="rId45"/>
    <p:sldId id="335" r:id="rId46"/>
    <p:sldId id="337" r:id="rId47"/>
    <p:sldId id="338" r:id="rId48"/>
    <p:sldId id="288" r:id="rId49"/>
    <p:sldId id="339" r:id="rId50"/>
    <p:sldId id="340" r:id="rId51"/>
    <p:sldId id="341" r:id="rId52"/>
    <p:sldId id="342" r:id="rId53"/>
    <p:sldId id="308" r:id="rId54"/>
    <p:sldId id="309" r:id="rId55"/>
    <p:sldId id="310" r:id="rId56"/>
    <p:sldId id="311" r:id="rId57"/>
    <p:sldId id="312" r:id="rId58"/>
    <p:sldId id="343" r:id="rId59"/>
    <p:sldId id="344" r:id="rId60"/>
    <p:sldId id="345" r:id="rId61"/>
    <p:sldId id="346" r:id="rId62"/>
    <p:sldId id="350" r:id="rId63"/>
    <p:sldId id="347" r:id="rId64"/>
    <p:sldId id="349" r:id="rId65"/>
    <p:sldId id="348" r:id="rId66"/>
    <p:sldId id="351" r:id="rId67"/>
    <p:sldId id="353" r:id="rId68"/>
    <p:sldId id="360" r:id="rId69"/>
    <p:sldId id="352" r:id="rId70"/>
    <p:sldId id="354" r:id="rId71"/>
    <p:sldId id="365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6" autoAdjust="0"/>
    <p:restoredTop sz="96224" autoAdjust="0"/>
  </p:normalViewPr>
  <p:slideViewPr>
    <p:cSldViewPr snapToGrid="0">
      <p:cViewPr varScale="1">
        <p:scale>
          <a:sx n="106" d="100"/>
          <a:sy n="106" d="100"/>
        </p:scale>
        <p:origin x="234" y="96"/>
      </p:cViewPr>
      <p:guideLst/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6:34:3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6:37:5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106 400 24575,'1'-1'0,"0"0"0,0 1 0,0-1 0,0 0 0,0 0 0,0 0 0,-1 0 0,1 0 0,0-1 0,0 1 0,-1 0 0,1 0 0,-1 0 0,1-1 0,-1 1 0,0 0 0,1 0 0,-1-1 0,0 1 0,0 0 0,0-1 0,0 1 0,0 0 0,0-1 0,0 1 0,0 0 0,-1-1 0,1 1 0,0 0 0,-1 0 0,1-1 0,-1 1 0,0 0 0,1 0 0,-1 0 0,0 0 0,0 0 0,1 0 0,-1 0 0,0 0 0,0 0 0,-2-1 0,1 0 0,0 1 0,0 0 0,0-1 0,0 1 0,0 0 0,-1 0 0,1 0 0,-1 0 0,1 1 0,0-1 0,-1 1 0,1-1 0,-1 1 0,0 0 0,1 0 0,-1 0 0,1 0 0,-1 0 0,1 1 0,-1-1 0,-4 2 0,4 0 0,0 1 0,0-1 0,-1 1 0,1-1 0,1 1 0,-1 0 0,0 0 0,1 0 0,-1 0 0,1 0 0,0 1 0,0-1 0,0 1 0,1 0 0,-1-1 0,1 1 0,0 0 0,0 0 0,0 0 0,0 5 0,0 1 0,0 0 0,0 0 0,1 0 0,0 0 0,1 0 0,4 19 0,-5-27 0,0 0 0,0 0 0,1 0 0,-1 0 0,0 0 0,1 0 0,0-1 0,-1 1 0,1 0 0,0 0 0,0-1 0,0 1 0,0 0 0,1-1 0,-1 1 0,0-1 0,1 0 0,-1 1 0,0-1 0,1 0 0,0 0 0,-1 0 0,1 0 0,0 0 0,-1 0 0,1 0 0,0-1 0,0 1 0,0-1 0,0 1 0,0-1 0,-1 0 0,1 0 0,0 0 0,0 0 0,0 0 0,0 0 0,0 0 0,0 0 0,0-1 0,0 1 0,0-1 0,1-1 0,3 0 0,0-1 0,-1 0 0,0 0 0,0-1 0,0 1 0,0-1 0,-1 0 0,1-1 0,-1 1 0,0-1 0,0 0 0,5-8 0,-2-1 0,-1 0 0,0 0 0,0-1 0,-2 0 0,1 0 0,-2 0 0,2-19 0,-1-13 0,-3-50 0,1-24 0,4 78 0,-6 40 0,1 1 0,-1-1 0,1 1 0,0 0 0,-1-1 0,1 1 0,0 0 0,1 0 0,-1 0 0,0 0 0,1 0 0,-1 0 0,1 0 0,-1 0 0,5-3 0,-6 5 0,1 0 0,-1 0 0,1 0 0,-1 0 0,1 0 0,-1 0 0,1 0 0,-1 0 0,1 0 0,-1 1 0,1-1 0,-1 0 0,1 0 0,-1 0 0,1 1 0,-1-1 0,1 0 0,-1 0 0,0 1 0,1-1 0,-1 0 0,1 1 0,-1-1 0,0 1 0,1-1 0,-1 0 0,0 1 0,0-1 0,1 1 0,-1-1 0,0 1 0,0-1 0,0 1 0,0-1 0,1 1 0,-1-1 0,0 1 0,0-1 0,0 1 0,0 0 0,4 26 0,-4-27 0,4 365 59,-7-194-1483,3-148-5402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6:37:5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24575,'0'4'0,"0"11"0,8 6 0,3 12 0,13 10 0,2 1 0,5-6 0,-3-2 0,3 3 0,0-7 0,-5-7-8191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6:37:5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24575,'0'4'0,"-9"2"0,-2 12 0,-9 8 0,0 7 0,-1 4 0,-6 2 0,-7-4 0,3 0 0,6-2 0,8-2 0,6-6-8191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6:32:1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24575,'0'13'0,"0"9"0,0 9 0,0 8 0,-4-2 0,-2-7-8191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8T15:30:39.96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86,'768'0,"-711"2,106 18,-109-14,-1-2,81-5,-46-1,884 2,-661 15,21 0,-256-16,82-10,-26-2,156 7,51-4,-54-4,-109 8,-50-6,17-1,271 11,-212 3,-163-3,60-10,27-2,441 11,-294 5,2415-2,-2335-14,-11 0,679 15,-960 2,-1 2,65 15,-57-7,85 3,109 6,-224-14,-11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D5E1-EFBE-4824-A8EE-F840F2360E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10C6-7A1D-4F8B-A8DD-E3FCF8F0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1E36-21DB-4D0E-AA49-909043863EA3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0EA-4379-4B2B-AE3B-40EF46F2D045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C77-BCED-421F-9F71-07E176229677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2B02-6870-4E12-8E72-EE4A3D74C98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24-9BB0-4E1F-882A-80E44B58EDA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17EA-3B55-4D87-B103-B72594913F8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EAE7-F380-4111-95F5-EE7823C59B30}" type="datetime1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3791-1173-4BDB-B959-31A7BA636AD3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E453-9C0C-4151-91B2-697A5FB0DE69}" type="datetime1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50AF-D403-4569-8B88-8D3AB2FBA666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FF5-C9CF-483B-9DE9-A3A13670725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6401-247B-4BFF-ABF4-A25EDCA5348A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https://openstax.org/details/books/calculus-volume-1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0.png"/><Relationship Id="rId7" Type="http://schemas.openxmlformats.org/officeDocument/2006/relationships/image" Target="../media/image8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826.png"/><Relationship Id="rId4" Type="http://schemas.openxmlformats.org/officeDocument/2006/relationships/customXml" Target="../ink/ink2.xml"/><Relationship Id="rId9" Type="http://schemas.openxmlformats.org/officeDocument/2006/relationships/image" Target="../media/image8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er.desmos.com/activitybuilder/custom/59ef35772aae8e060e6908b2#preview/2cf1e681-10fc-4dcd-96fe-d0ebe3cce1d5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8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Antiderivatives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4.10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E413D-3561-43AD-7841-6668991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96443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01D78E-14B6-C7D7-B89D-4726F1AC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56623-8997-A05D-04E3-74B29960D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91" y="836648"/>
            <a:ext cx="9693773" cy="2512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C53C2-26CA-7B97-E602-D0DB6E96D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66" y="3508625"/>
            <a:ext cx="2796230" cy="23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9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53E19B-CE31-34D9-42D8-6D947962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1B94A2-BB82-5330-5A46-14F5F9D6F8A3}"/>
                  </a:ext>
                </a:extLst>
              </p:cNvPr>
              <p:cNvSpPr txBox="1"/>
              <p:nvPr/>
            </p:nvSpPr>
            <p:spPr>
              <a:xfrm>
                <a:off x="894312" y="393433"/>
                <a:ext cx="2039012" cy="5659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1B94A2-BB82-5330-5A46-14F5F9D6F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12" y="393433"/>
                <a:ext cx="2039012" cy="56592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93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C970AC-28D6-28E8-C277-0F953D17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5FFBC-8C7B-1964-00CD-4965DAFE4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29" y="1096196"/>
            <a:ext cx="10871942" cy="30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2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1D8ECF-BC3D-4131-018A-364815A3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0586F-ED2A-0091-2899-7D02EAD8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88" y="794712"/>
            <a:ext cx="10954443" cy="39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0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2AC759-B774-CA4C-620F-C5634600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34CD7-9E8D-0E07-8BCF-760F76A74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7" y="550677"/>
            <a:ext cx="10598845" cy="612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FB38AD-B921-315F-9AEC-A40085522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95" y="1163487"/>
            <a:ext cx="10524417" cy="48127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FD1417-F8BB-0158-FD67-4069C5D65E8A}"/>
                  </a:ext>
                </a:extLst>
              </p14:cNvPr>
              <p14:cNvContentPartPr/>
              <p14:nvPr/>
            </p14:nvContentPartPr>
            <p14:xfrm>
              <a:off x="7061115" y="175630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FD1417-F8BB-0158-FD67-4069C5D65E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2115" y="17473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013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62261A-4772-B1C0-2F64-B4CEC032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5699E-A463-EBB3-3AF0-1E762D81C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7" y="550677"/>
            <a:ext cx="10598845" cy="61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EF6F5-F570-B7E9-45AE-8E86CB493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6" y="1163488"/>
            <a:ext cx="10598845" cy="25936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41A3FBE-2BC7-B194-6125-E3FCB0E81C15}"/>
              </a:ext>
            </a:extLst>
          </p:cNvPr>
          <p:cNvGrpSpPr/>
          <p:nvPr/>
        </p:nvGrpSpPr>
        <p:grpSpPr>
          <a:xfrm>
            <a:off x="6480075" y="1367505"/>
            <a:ext cx="201600" cy="226800"/>
            <a:chOff x="6480075" y="1367505"/>
            <a:chExt cx="20160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233F2E-B8D9-1899-0046-FE883C103A06}"/>
                    </a:ext>
                  </a:extLst>
                </p14:cNvPr>
                <p14:cNvContentPartPr/>
                <p14:nvPr/>
              </p14:nvContentPartPr>
              <p14:xfrm>
                <a:off x="6480075" y="1367505"/>
                <a:ext cx="84600" cy="216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233F2E-B8D9-1899-0046-FE883C103A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71435" y="1358865"/>
                  <a:ext cx="102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27D4DC-68C8-644A-2051-4CE468C16F39}"/>
                    </a:ext>
                  </a:extLst>
                </p14:cNvPr>
                <p14:cNvContentPartPr/>
                <p14:nvPr/>
              </p14:nvContentPartPr>
              <p14:xfrm>
                <a:off x="6599595" y="1475505"/>
                <a:ext cx="78120" cy="118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27D4DC-68C8-644A-2051-4CE468C16F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0955" y="1466505"/>
                  <a:ext cx="95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4D679A-2E87-1E1E-32D9-208C36852ABB}"/>
                    </a:ext>
                  </a:extLst>
                </p14:cNvPr>
                <p14:cNvContentPartPr/>
                <p14:nvPr/>
              </p14:nvContentPartPr>
              <p14:xfrm>
                <a:off x="6599955" y="1466145"/>
                <a:ext cx="81720" cy="11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4D679A-2E87-1E1E-32D9-208C36852A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90955" y="1457505"/>
                  <a:ext cx="99360" cy="13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369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836500-1BF2-9E4D-30C5-AC4D0E91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F17FD-DF61-1BA8-8D71-E70E4A25F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80" y="955121"/>
            <a:ext cx="10299586" cy="38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23E30F-F371-F33E-53AF-F64F2E015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4A2DF-97D0-E007-F30A-246979EF4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91" y="473949"/>
            <a:ext cx="10680147" cy="39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5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2C66A5-9FCA-4F40-9A89-C5DD9401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E0147-54E9-05AA-01E9-ADC665A9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09" y="1050211"/>
            <a:ext cx="9824182" cy="43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9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B7D523-EBE2-F0E6-EF3A-759BC462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5B3A8-6875-A008-E493-26734517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96" y="381000"/>
            <a:ext cx="5227487" cy="36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55ED00-3075-D36F-4BDB-A33198CA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322B4A8-AD4E-E222-6627-A907F5BBDBB2}"/>
              </a:ext>
            </a:extLst>
          </p:cNvPr>
          <p:cNvSpPr txBox="1"/>
          <p:nvPr/>
        </p:nvSpPr>
        <p:spPr>
          <a:xfrm>
            <a:off x="1279222" y="955853"/>
            <a:ext cx="4332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What is the derivative of the function?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3ADFC10-B70E-C070-0FED-DBDEC78C891A}"/>
                  </a:ext>
                </a:extLst>
              </p:cNvPr>
              <p:cNvSpPr txBox="1"/>
              <p:nvPr/>
            </p:nvSpPr>
            <p:spPr>
              <a:xfrm>
                <a:off x="1279222" y="3494724"/>
                <a:ext cx="55187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What function has a derivative equal to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3ADFC10-B70E-C070-0FED-DBDEC78C8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222" y="3494724"/>
                <a:ext cx="5518755" cy="646331"/>
              </a:xfrm>
              <a:prstGeom prst="rect">
                <a:avLst/>
              </a:prstGeom>
              <a:blipFill>
                <a:blip r:embed="rId2"/>
                <a:stretch>
                  <a:fillRect l="-3425" t="-14151" r="-232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29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86E74-CF79-4B64-EBAC-4213C320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319A13-6249-5323-B36E-D684BCF21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546099"/>
            <a:ext cx="10834768" cy="47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58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86AF08-B0DF-B050-4D5E-AD0BD513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1349A-46B2-232B-B4FE-6E99EC61D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48" y="431505"/>
            <a:ext cx="4510153" cy="727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F7DE7-5E77-7FD8-7E52-A8402C960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09" y="1434620"/>
            <a:ext cx="10542181" cy="30792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31D8EF-F64B-FF5A-89DA-E7A8C59F2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948" y="4161480"/>
            <a:ext cx="22955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47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E337A5-A9BE-013A-3A54-AF7320BF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A02B1-99FA-860D-9D0F-EABD90B31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5" y="412143"/>
            <a:ext cx="10288981" cy="28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09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541085-CAFD-AFD8-F1D3-FF48C623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25626-DB1E-9A07-5FA8-DF7462752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7" y="375542"/>
            <a:ext cx="10713946" cy="31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85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Chapter 5 </a:t>
            </a:r>
            <a:br>
              <a:rPr lang="en-US" dirty="0"/>
            </a:br>
            <a:r>
              <a:rPr lang="en-US" dirty="0"/>
              <a:t>integration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D8AE1-1909-F99F-40FB-89A44B54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837823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175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Approximating areas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5.1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B6DCBE-53B0-2A8A-85B4-79C9926F540C}"/>
                  </a:ext>
                </a:extLst>
              </p14:cNvPr>
              <p14:cNvContentPartPr/>
              <p14:nvPr/>
            </p14:nvContentPartPr>
            <p14:xfrm>
              <a:off x="11509795" y="1548558"/>
              <a:ext cx="3960" cy="62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B6DCBE-53B0-2A8A-85B4-79C9926F54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00795" y="1539558"/>
                <a:ext cx="2160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9019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C4DDF7-2CF6-BF79-7FAF-43F2DC49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BDFF7-ACDE-5855-4C52-8E530085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9" y="634376"/>
            <a:ext cx="4403137" cy="56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579087-0F3E-9F3F-AE92-02A1A2611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432602"/>
            <a:ext cx="9930795" cy="1996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494BC4-B487-6FEF-C300-CAC745AAD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320" y="4045877"/>
            <a:ext cx="785537" cy="916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D6D1D1-EBA7-98A3-6CDE-42F58BFA8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0" y="4390778"/>
            <a:ext cx="2746486" cy="5018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048446-C6FE-B899-E433-AAF410098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480" y="3554998"/>
            <a:ext cx="633205" cy="6652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9980BC-7F83-4F6E-E42E-53AA5924D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988" y="4419479"/>
            <a:ext cx="2762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0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4B49E1-820A-73A2-A3C1-6FFA5E70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BA8B5-6EF7-6D19-338E-8C7778435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27" y="1171574"/>
            <a:ext cx="7557260" cy="24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6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2B278F-AA2B-753F-9C77-BA89BF64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CCA50-A12C-39E9-AF0B-56A2EBA5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490311"/>
            <a:ext cx="11063742" cy="1539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D39132-6C92-27D1-0FE6-589D869FD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" y="2029877"/>
            <a:ext cx="5271181" cy="4159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2131BD-A8F9-614F-1019-54BA5909C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868" y="2029877"/>
            <a:ext cx="5792561" cy="3365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247B9E-E349-1C8C-7E92-3688FED64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606" y="5210629"/>
            <a:ext cx="6009823" cy="97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64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C0738E-3263-A560-7B9B-934A3D79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5C604-1B43-EFEF-77D0-CA07138B1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10" y="471940"/>
            <a:ext cx="10957379" cy="55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D9711E-CD32-6041-4ABD-830AA764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C8E80-FFD5-0EE1-7018-164D6BF79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61" y="1657686"/>
            <a:ext cx="11084478" cy="27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21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A56528-8F93-73A2-438D-FE9B974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033EE-2009-0415-DA2D-7FE2E085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555624"/>
            <a:ext cx="9716708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7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77297C-0FC9-46AA-10EC-D6E5D743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01EE0-E0B7-AD09-F199-E6438230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18" y="220707"/>
            <a:ext cx="8502196" cy="244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CC4080-0EB4-E4C8-A072-B0A3C319D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3" y="2700406"/>
            <a:ext cx="8365421" cy="1623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B0063-11CD-FB57-1147-23196BCD0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571" y="3287757"/>
            <a:ext cx="4974999" cy="31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0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C7EC38-BE5D-6FEC-7F7B-4DCD3CDE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4A5A2-61E7-9BBA-E575-C4D1C52A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4" y="1048657"/>
            <a:ext cx="8332391" cy="165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658FA1-81AD-C44E-6CB0-BA92C12C2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906" y="2876323"/>
            <a:ext cx="4092539" cy="21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88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A95F7D-203D-0A93-0115-32FBB1AA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20ABD-369B-F5B4-3E5A-183314314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23" y="597127"/>
            <a:ext cx="3528064" cy="651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96166-5744-91FA-BC6C-5ABF9ACC4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060" y="922678"/>
            <a:ext cx="4713968" cy="4426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25409F-85BF-F91E-73AD-CC3506A054E2}"/>
              </a:ext>
            </a:extLst>
          </p:cNvPr>
          <p:cNvSpPr txBox="1"/>
          <p:nvPr/>
        </p:nvSpPr>
        <p:spPr>
          <a:xfrm>
            <a:off x="1364343" y="1596572"/>
            <a:ext cx="33870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How do we approximate the </a:t>
            </a:r>
          </a:p>
          <a:p>
            <a:r>
              <a:rPr lang="en-US" sz="3600" b="1" dirty="0"/>
              <a:t>area under this curve?</a:t>
            </a:r>
          </a:p>
          <a:p>
            <a:endParaRPr lang="en-US" sz="3600" b="1" dirty="0"/>
          </a:p>
          <a:p>
            <a:r>
              <a:rPr lang="en-US" sz="3600" b="1" u="sng" dirty="0"/>
              <a:t>Two methods:</a:t>
            </a:r>
          </a:p>
          <a:p>
            <a:r>
              <a:rPr lang="en-US" sz="3600" b="1" dirty="0"/>
              <a:t>Left-endpoint approximation</a:t>
            </a:r>
          </a:p>
          <a:p>
            <a:r>
              <a:rPr lang="en-US" sz="3600" b="1" dirty="0"/>
              <a:t>Right-endpoint approximation</a:t>
            </a:r>
          </a:p>
        </p:txBody>
      </p:sp>
    </p:spTree>
    <p:extLst>
      <p:ext uri="{BB962C8B-B14F-4D97-AF65-F5344CB8AC3E}">
        <p14:creationId xmlns:p14="http://schemas.microsoft.com/office/powerpoint/2010/main" val="4250759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F39DFD-6DDA-A904-2D00-762F3DAC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181FC-60AC-B46A-57F0-1F1FDB7E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86" y="1814739"/>
            <a:ext cx="10261827" cy="22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99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3407-CBF5-BC5F-A144-F604195C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C59AB-84BB-C164-63BB-5FB06D6B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90" y="774019"/>
            <a:ext cx="11416620" cy="4435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C4786E-9499-62A0-1E20-9FCA174A0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091" y="4827868"/>
            <a:ext cx="8691109" cy="5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09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F4FB83-E700-95D6-3456-FFCD471E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F096AF-1748-9C6A-DB3B-6AE5BBB7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474662"/>
            <a:ext cx="11252427" cy="33005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EA941-2855-3CFF-473B-096427384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803" y="2738698"/>
            <a:ext cx="2315482" cy="1036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8F7358-5948-2590-3D20-1F7722846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146" y="3927223"/>
            <a:ext cx="3324225" cy="24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45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C4A910-EF6B-FA03-D05F-41BF9E9B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5EE10-4D6C-526A-734B-1699DF0A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42" y="771038"/>
            <a:ext cx="11546115" cy="2541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C36FF7-23B8-9966-AE67-4CB4E128B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568" y="2299660"/>
            <a:ext cx="1847624" cy="834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944F6-A8FC-0769-B68B-A084B8A0A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679" y="3791437"/>
            <a:ext cx="31623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61E9F0-DA79-898C-20ED-4761C3F6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21057-9DAB-F612-7C2A-3845818A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514576"/>
            <a:ext cx="1641476" cy="820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CF059-98D0-75F2-2322-1B072D1A8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14576"/>
            <a:ext cx="3770086" cy="3198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231EC7-001A-6D5B-1745-57AF3008E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9" y="3730529"/>
            <a:ext cx="11097305" cy="22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05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61E9F0-DA79-898C-20ED-4761C3F6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21057-9DAB-F612-7C2A-3845818A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514576"/>
            <a:ext cx="1641476" cy="820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535025-E431-6DC8-BA7D-2B3D954F5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493" y="514576"/>
            <a:ext cx="3529013" cy="2957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889DD0-0AA5-CBA0-0389-B1927E95A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98" y="3606799"/>
            <a:ext cx="10325101" cy="24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2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A71A07-6208-0DCE-B00B-E53A09F0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9BB13-C295-C09F-24FF-317F045E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02" y="1031243"/>
            <a:ext cx="11332396" cy="33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7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3DB375-7AD0-6CBA-D2B5-E2DDC39D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33471-1D2E-E797-7112-11E7F164B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84" y="219024"/>
            <a:ext cx="10119859" cy="219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4C44D0-15D6-C818-0FC9-056ED6D9A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7" y="2657268"/>
            <a:ext cx="4592185" cy="2311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7FA4D-5842-7679-9F20-A61AF7A03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25" y="5092666"/>
            <a:ext cx="5593398" cy="1140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D5EFF4-AFB6-A934-56AB-468E47E50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0" y="2696301"/>
            <a:ext cx="4516956" cy="2279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62113B-B64E-E467-FCE7-7F209A553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379" y="5045605"/>
            <a:ext cx="5720060" cy="12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45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2DBDAA-E8C7-0B46-85D0-87915DFB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49251-CFAE-300B-DBA5-FBD5CC9242E2}"/>
              </a:ext>
            </a:extLst>
          </p:cNvPr>
          <p:cNvSpPr txBox="1"/>
          <p:nvPr/>
        </p:nvSpPr>
        <p:spPr>
          <a:xfrm>
            <a:off x="1684962" y="2137025"/>
            <a:ext cx="6948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2"/>
              </a:rPr>
              <a:t>https://teacher.desmos.com/activitybuilder/custom/59ef35772aae8e060e6908b2#preview/2cf1e681-10fc-4dcd-96fe-d0ebe3cce1d5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AFB72-7B23-CA9E-3A35-2F0A8A480911}"/>
              </a:ext>
            </a:extLst>
          </p:cNvPr>
          <p:cNvSpPr txBox="1"/>
          <p:nvPr/>
        </p:nvSpPr>
        <p:spPr>
          <a:xfrm>
            <a:off x="1191802" y="1068512"/>
            <a:ext cx="5884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Right-endpoint Approximation using more rectangles</a:t>
            </a:r>
          </a:p>
        </p:txBody>
      </p:sp>
    </p:spTree>
    <p:extLst>
      <p:ext uri="{BB962C8B-B14F-4D97-AF65-F5344CB8AC3E}">
        <p14:creationId xmlns:p14="http://schemas.microsoft.com/office/powerpoint/2010/main" val="3870694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4B626F-4466-03AE-7B3E-894B0ABC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CCF5D-4851-AF77-0133-272AC622D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67" y="904127"/>
            <a:ext cx="5353111" cy="3057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9EC141-443E-7DAA-0341-9BB23203A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12" y="4296791"/>
            <a:ext cx="7419975" cy="1819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5DF21A-028C-5BB7-264F-B14781DEE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112017"/>
            <a:ext cx="2388894" cy="418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625B6-54A8-9664-C865-1A9ECF818A38}"/>
              </a:ext>
            </a:extLst>
          </p:cNvPr>
          <p:cNvSpPr txBox="1"/>
          <p:nvPr/>
        </p:nvSpPr>
        <p:spPr>
          <a:xfrm>
            <a:off x="986319" y="580961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990052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3396C7-C352-71FF-C916-8B79ABBE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5C025-74EE-18FD-B498-2EBB0826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17" y="648662"/>
            <a:ext cx="2429832" cy="543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70259-04D9-4E54-4AF9-44F5FBD6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17" y="1794605"/>
            <a:ext cx="11171305" cy="33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45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B8F33-D33A-3967-95E8-F8D46BCE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78CB6-6BBD-E34D-AA52-28741E49F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13" y="1426930"/>
            <a:ext cx="11241574" cy="34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3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74F11A-9515-38DA-A3F1-3709DFB3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A9663-C07E-5352-44A0-6FC440660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72" y="1387921"/>
            <a:ext cx="10761039" cy="30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34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581D6E-CD0B-AB5F-127F-7CA6235D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9C955-3ABA-F272-BF0F-D1E7E640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5" y="357348"/>
            <a:ext cx="10578155" cy="2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58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BC123D-90CF-89E4-7082-DC37C1CB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CFD11-7AD7-877A-055D-8DCDB7E78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53" y="388170"/>
            <a:ext cx="10555557" cy="1995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3A4DFE-A130-9BC9-8804-7B614294C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2656540"/>
            <a:ext cx="6496050" cy="2238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80911E-C57F-9F26-78EF-D8F2BB662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15" y="5167852"/>
            <a:ext cx="9627896" cy="10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00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175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The definite integral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5.2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465010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3C1894-A657-1053-9834-43E717B0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94A70-EF78-4D5E-67E4-A293D54C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104900"/>
            <a:ext cx="11389171" cy="3632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922051-1279-2CA2-0930-4C5C7A489819}"/>
              </a:ext>
            </a:extLst>
          </p:cNvPr>
          <p:cNvSpPr txBox="1"/>
          <p:nvPr/>
        </p:nvSpPr>
        <p:spPr>
          <a:xfrm>
            <a:off x="770562" y="5377701"/>
            <a:ext cx="7579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Note: The function is not required to be continuous and nonnegative.</a:t>
            </a:r>
          </a:p>
        </p:txBody>
      </p:sp>
    </p:spTree>
    <p:extLst>
      <p:ext uri="{BB962C8B-B14F-4D97-AF65-F5344CB8AC3E}">
        <p14:creationId xmlns:p14="http://schemas.microsoft.com/office/powerpoint/2010/main" val="374117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4CBAC5-8A5C-AF67-D6AA-C713A9A1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A776F-3A2A-6623-642C-FBDBE40E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09" y="136525"/>
            <a:ext cx="7643438" cy="6010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3AC4D-1DD4-5A19-4C5F-766803F26CED}"/>
              </a:ext>
            </a:extLst>
          </p:cNvPr>
          <p:cNvSpPr txBox="1"/>
          <p:nvPr/>
        </p:nvSpPr>
        <p:spPr>
          <a:xfrm>
            <a:off x="410967" y="4285269"/>
            <a:ext cx="3870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What is the derivative for each of </a:t>
            </a:r>
          </a:p>
          <a:p>
            <a:r>
              <a:rPr lang="en-US" sz="3600" b="1" dirty="0"/>
              <a:t>the functions listed above?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4EC0-5FB1-90A3-1D03-EA5923CE0EFC}"/>
                  </a:ext>
                </a:extLst>
              </p:cNvPr>
              <p:cNvSpPr txBox="1"/>
              <p:nvPr/>
            </p:nvSpPr>
            <p:spPr>
              <a:xfrm>
                <a:off x="8743308" y="760288"/>
                <a:ext cx="293894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What is the most general </a:t>
                </a:r>
              </a:p>
              <a:p>
                <a:r>
                  <a:rPr lang="en-US" sz="3600" dirty="0"/>
                  <a:t>antiderivative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600" dirty="0"/>
                  <a:t> ?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4EC0-5FB1-90A3-1D03-EA5923CE0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308" y="760288"/>
                <a:ext cx="2938946" cy="1200329"/>
              </a:xfrm>
              <a:prstGeom prst="rect">
                <a:avLst/>
              </a:prstGeom>
              <a:blipFill>
                <a:blip r:embed="rId3"/>
                <a:stretch>
                  <a:fillRect l="-6224" t="-8122" r="-539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7B4E1D-AE03-8096-81FF-DAD98505135F}"/>
                  </a:ext>
                </a:extLst>
              </p:cNvPr>
              <p:cNvSpPr txBox="1"/>
              <p:nvPr/>
            </p:nvSpPr>
            <p:spPr>
              <a:xfrm>
                <a:off x="-2058954" y="5695041"/>
                <a:ext cx="62670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7B4E1D-AE03-8096-81FF-DAD985051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58954" y="5695041"/>
                <a:ext cx="626706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296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799FD3-51BD-189F-A7F0-70D59445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AC1E4-B69D-E091-BDF6-376AE481D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761" y="3273735"/>
            <a:ext cx="2112678" cy="1350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A2BF7-4B25-AC5D-90C3-9A72BD07F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29" y="937730"/>
            <a:ext cx="4370666" cy="1807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B7CC93-393E-145F-87FD-C72EC3DC7604}"/>
              </a:ext>
            </a:extLst>
          </p:cNvPr>
          <p:cNvSpPr txBox="1"/>
          <p:nvPr/>
        </p:nvSpPr>
        <p:spPr>
          <a:xfrm>
            <a:off x="1457983" y="884024"/>
            <a:ext cx="21341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Indefinite Integral:</a:t>
            </a:r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Definite Integral: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847B6-171B-DF31-8DC4-020AE2A2A3E2}"/>
              </a:ext>
            </a:extLst>
          </p:cNvPr>
          <p:cNvSpPr txBox="1"/>
          <p:nvPr/>
        </p:nvSpPr>
        <p:spPr>
          <a:xfrm>
            <a:off x="8153400" y="1841370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Family of functions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423F6-78EE-4671-F231-9B26D5953DD4}"/>
              </a:ext>
            </a:extLst>
          </p:cNvPr>
          <p:cNvSpPr txBox="1"/>
          <p:nvPr/>
        </p:nvSpPr>
        <p:spPr>
          <a:xfrm>
            <a:off x="6184562" y="3625754"/>
            <a:ext cx="167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=   a number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D9A5B-8B0C-3022-73BE-52DFE3D078A9}"/>
              </a:ext>
            </a:extLst>
          </p:cNvPr>
          <p:cNvSpPr txBox="1"/>
          <p:nvPr/>
        </p:nvSpPr>
        <p:spPr>
          <a:xfrm>
            <a:off x="1849348" y="5106256"/>
            <a:ext cx="8610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Limits of integration, lower limit, upper limit, integrand, variable of integration</a:t>
            </a:r>
          </a:p>
        </p:txBody>
      </p:sp>
    </p:spTree>
    <p:extLst>
      <p:ext uri="{BB962C8B-B14F-4D97-AF65-F5344CB8AC3E}">
        <p14:creationId xmlns:p14="http://schemas.microsoft.com/office/powerpoint/2010/main" val="1896408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B21D0-F182-7B75-95F4-964CB955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7219D-19FF-18E7-CB18-EFEDF6D6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86" y="1071876"/>
            <a:ext cx="11326028" cy="2194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B28B0E-DA0A-5F08-5861-315F2B434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73" y="4175160"/>
            <a:ext cx="11353541" cy="10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46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1AD39C-A781-3A95-A1B7-20D3E640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C25AF-68C9-567F-BBE7-7981F738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65" y="316197"/>
            <a:ext cx="11029950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58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18143F-4720-91F1-60F4-D32DCECE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1CC1-3C4F-1EF8-C4A1-354736F87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27" y="1510996"/>
            <a:ext cx="10392293" cy="25370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1136D9-0621-F278-A4A0-355A8A4AC54E}"/>
                  </a:ext>
                </a:extLst>
              </p14:cNvPr>
              <p14:cNvContentPartPr/>
              <p14:nvPr/>
            </p14:nvContentPartPr>
            <p14:xfrm>
              <a:off x="3461999" y="3050802"/>
              <a:ext cx="4166640" cy="52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1136D9-0621-F278-A4A0-355A8A4AC5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5999" y="2979162"/>
                <a:ext cx="4238280" cy="1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369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3EA34B-20CB-D471-4C26-C497336F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DA454-E90D-10D3-695E-8AD102AE5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0" y="395662"/>
            <a:ext cx="10690422" cy="23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317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6FCC04-1751-384C-0BED-9E8373C2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31D1D-E4E1-197D-418C-FC4B08095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13" y="1470127"/>
            <a:ext cx="3422151" cy="3697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43A853-748D-CC4E-D84D-8DE5FED9E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628" y="1835252"/>
            <a:ext cx="4162058" cy="1462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1B35EE-66E5-9A2A-1C28-95194B209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900" y="3827367"/>
            <a:ext cx="6312420" cy="678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A40EDB-C5A7-1DD5-6D96-709DB82A3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55" y="607567"/>
            <a:ext cx="2685501" cy="6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70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820382-8AFC-8854-FFC5-320F8A30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358C6-4B3F-5F23-CB9B-E9CFDDB7F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30" y="281897"/>
            <a:ext cx="9957424" cy="2178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86852-6EFD-6281-9516-027CFA4D3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776" y="2378326"/>
            <a:ext cx="4289087" cy="36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1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036609-5263-EA9E-72F1-9584B2CC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65D23-39F3-924D-E3F9-FBB81BC5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6" y="529974"/>
            <a:ext cx="11284128" cy="51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43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1872E6-B4C2-E9A8-538E-A16516D4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D2428-BCEE-BFAE-2CCE-345FF3493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04" y="383104"/>
            <a:ext cx="9977491" cy="1863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8480C2-29CD-55F8-F7C1-6DC10620A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716" y="2597489"/>
            <a:ext cx="4196619" cy="3072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D0D6C-23EB-ACAA-4AF7-EAF4A8A3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713" y="3013431"/>
            <a:ext cx="3252253" cy="10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653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802C4D-3493-3020-5FAD-17586CD0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33515-40B3-1BA2-B596-5BC37A65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60" y="759806"/>
            <a:ext cx="9763875" cy="48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AC6D6-742D-D3F9-983B-39D09866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6B885-4A43-8C6B-9247-A16DC54B4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43" y="410590"/>
            <a:ext cx="6887959" cy="332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39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F8C43D-73D0-FBEA-FBCB-8951A8E9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D3A55-63AB-A6B1-94F1-332276F08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46" y="1235734"/>
            <a:ext cx="8808860" cy="419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52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1DB0AA-059E-9D8B-7907-DB68FB1B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086A7-2152-3016-C072-5047EFDF6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18" y="742236"/>
            <a:ext cx="10350839" cy="4845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422C33-EC50-D040-F239-6FE52193D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693" y="3429000"/>
            <a:ext cx="1181100" cy="7613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A889D-803A-1571-BE44-B57DAA42E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854" y="1270690"/>
            <a:ext cx="1379877" cy="57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662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24258C-606E-E7EC-AD52-8D9B58F2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5A37C-9AAD-8CB4-228D-BF4E834C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8" y="486631"/>
            <a:ext cx="9693828" cy="20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346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24258C-606E-E7EC-AD52-8D9B58F2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5A37C-9AAD-8CB4-228D-BF4E834C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8" y="486631"/>
            <a:ext cx="9693828" cy="2042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AE151-220B-C90A-2888-0D882CBA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55" y="3131922"/>
            <a:ext cx="6614839" cy="7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387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24258C-606E-E7EC-AD52-8D9B58F2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5A37C-9AAD-8CB4-228D-BF4E834C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8" y="486631"/>
            <a:ext cx="9693828" cy="2042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AE151-220B-C90A-2888-0D882CBA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55" y="3131922"/>
            <a:ext cx="6614839" cy="771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21224-8CEE-BFFD-8B3C-8D26C74A0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574" y="4343999"/>
            <a:ext cx="3872073" cy="8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768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FC4859-117B-5CCC-7F08-CC11650F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FC230-E86B-A0E3-8720-A4F3E5D59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529225"/>
            <a:ext cx="9809413" cy="212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334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552D5B-3707-9A82-800F-6107ACFE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13E1F-6A5D-8DE8-A373-559931AE2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71763"/>
            <a:ext cx="10382250" cy="5984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1EAB1-3B1C-2D0D-E491-A37CD21F6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942" y="2907372"/>
            <a:ext cx="996576" cy="1202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4C0C10-D082-90BC-16FA-9E8B844C6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942" y="1292771"/>
            <a:ext cx="1168008" cy="1117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1AEEDB-275A-E148-2A8B-2DCC7597F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942" y="4754049"/>
            <a:ext cx="1256794" cy="12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451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C63AF7-2D95-5626-DAC4-B1F4E62B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79BE2-8A21-ED86-0986-E0B1F30C9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458591"/>
            <a:ext cx="10596539" cy="1955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44B04-BF1C-BC20-73CD-5BE8F7941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51" y="2813031"/>
            <a:ext cx="4786874" cy="3135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9ECD83-9C32-12EE-387A-19D501A19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636" y="4219458"/>
            <a:ext cx="3951731" cy="943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C0B9D1-1633-794C-4C5E-8F6404065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572" y="3213590"/>
            <a:ext cx="1343503" cy="457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5EB36F-410A-F92F-9F20-2EA67E0E0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1387" y="3624199"/>
            <a:ext cx="395293" cy="4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042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001DC2-D1FB-5647-BA0E-D56D7841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C863B9-AC34-0EC4-922E-9BA5F0E1783D}"/>
                  </a:ext>
                </a:extLst>
              </p:cNvPr>
              <p:cNvSpPr txBox="1"/>
              <p:nvPr/>
            </p:nvSpPr>
            <p:spPr>
              <a:xfrm>
                <a:off x="1077362" y="615636"/>
                <a:ext cx="7241534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AVERAGE VALUE</a:t>
                </a:r>
              </a:p>
              <a:p>
                <a:endParaRPr lang="en-US" sz="3600" b="1" dirty="0"/>
              </a:p>
              <a:p>
                <a:r>
                  <a:rPr lang="en-US" sz="3600" b="1" dirty="0"/>
                  <a:t>What is the average value for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𝟖𝟎</m:t>
                    </m:r>
                  </m:oMath>
                </a14:m>
                <a:r>
                  <a:rPr lang="en-US" sz="3600" b="1" dirty="0"/>
                  <a:t>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C863B9-AC34-0EC4-922E-9BA5F0E17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62" y="615636"/>
                <a:ext cx="7241534" cy="1754326"/>
              </a:xfrm>
              <a:prstGeom prst="rect">
                <a:avLst/>
              </a:prstGeom>
              <a:blipFill>
                <a:blip r:embed="rId2"/>
                <a:stretch>
                  <a:fillRect l="-2609" t="-5556" r="-1515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F2E984-EBBA-E529-B62D-A33745FECA12}"/>
                  </a:ext>
                </a:extLst>
              </p:cNvPr>
              <p:cNvSpPr txBox="1"/>
              <p:nvPr/>
            </p:nvSpPr>
            <p:spPr>
              <a:xfrm>
                <a:off x="1077362" y="2979835"/>
                <a:ext cx="7204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What is the average value for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 , …,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/>
                  <a:t>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F2E984-EBBA-E529-B62D-A33745FEC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62" y="2979835"/>
                <a:ext cx="7204088" cy="646331"/>
              </a:xfrm>
              <a:prstGeom prst="rect">
                <a:avLst/>
              </a:prstGeom>
              <a:blipFill>
                <a:blip r:embed="rId3"/>
                <a:stretch>
                  <a:fillRect l="-2623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6CECD5-29F7-83E8-5C65-71A6A40569DA}"/>
                  </a:ext>
                </a:extLst>
              </p:cNvPr>
              <p:cNvSpPr txBox="1"/>
              <p:nvPr/>
            </p:nvSpPr>
            <p:spPr>
              <a:xfrm>
                <a:off x="1128765" y="4621926"/>
                <a:ext cx="9862141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/>
                  <a:t>What is the average value for a list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600" b="1" dirty="0"/>
                  <a:t>?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6CECD5-29F7-83E8-5C65-71A6A4056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65" y="4621926"/>
                <a:ext cx="9862141" cy="670696"/>
              </a:xfrm>
              <a:prstGeom prst="rect">
                <a:avLst/>
              </a:prstGeom>
              <a:blipFill>
                <a:blip r:embed="rId4"/>
                <a:stretch>
                  <a:fillRect l="-1854" t="-13636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8156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DBD523-05BC-46FE-BA96-1F2B693A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608CD-9562-96FB-DB67-1CE5C340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64" y="1321780"/>
            <a:ext cx="10464871" cy="27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130B72-304A-A2FA-FC8D-2B93357D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EFA46-25AF-78B4-30AF-2D501C311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28" y="1219574"/>
            <a:ext cx="8847743" cy="5319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F0738B-EAA0-6F6C-C20D-580EE4C08B6F}"/>
                  </a:ext>
                </a:extLst>
              </p:cNvPr>
              <p:cNvSpPr txBox="1"/>
              <p:nvPr/>
            </p:nvSpPr>
            <p:spPr>
              <a:xfrm>
                <a:off x="457964" y="144460"/>
                <a:ext cx="5414944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What is the antiderivative of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600" b="1" dirty="0"/>
                  <a:t>  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F0738B-EAA0-6F6C-C20D-580EE4C08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64" y="144460"/>
                <a:ext cx="5414944" cy="892552"/>
              </a:xfrm>
              <a:prstGeom prst="rect">
                <a:avLst/>
              </a:prstGeom>
              <a:blipFill>
                <a:blip r:embed="rId3"/>
                <a:stretch>
                  <a:fillRect l="-3378" r="-2477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4159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F08869-13D9-F6A7-C794-67E7BC16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26702-9F2F-B34D-088E-87F34429E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" y="540034"/>
            <a:ext cx="10327883" cy="1862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0792B-53E5-68C3-E2A2-498148E9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36" y="2904911"/>
            <a:ext cx="4572000" cy="2609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297CCA-90FF-AFBD-42D0-17FE39C5E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138" y="3004833"/>
            <a:ext cx="1887930" cy="421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FCD48A-AF36-07D3-C9D3-F36B1C61E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098" y="3699509"/>
            <a:ext cx="2916951" cy="8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027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2863D3-2489-92A4-500F-3123FE21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15563-0550-6C40-A64C-3BBEF8ECF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4" y="1949975"/>
            <a:ext cx="6230652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9D9C1-B9E3-AB08-E880-3A40A40B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98F9C-8D96-71DE-05FB-CF2525768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07" y="1277847"/>
            <a:ext cx="10176810" cy="35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1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B20BFA-A0C1-6BEF-443E-08120184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348E1-F3C3-4379-04CB-5D6047C09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03" y="570375"/>
            <a:ext cx="10022393" cy="4032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B412B8-49E2-47F9-C981-87752605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96" y="5113962"/>
            <a:ext cx="10080374" cy="7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105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10764</TotalTime>
  <Words>986</Words>
  <Application>Microsoft Office PowerPoint</Application>
  <PresentationFormat>Widescreen</PresentationFormat>
  <Paragraphs>114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Cambria Math</vt:lpstr>
      <vt:lpstr>The Hand Bold</vt:lpstr>
      <vt:lpstr>The Serif Hand Black</vt:lpstr>
      <vt:lpstr>SketchyVTI</vt:lpstr>
      <vt:lpstr>Antiderivatives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5  integration</vt:lpstr>
      <vt:lpstr>Approximating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definite 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derivatives</dc:title>
  <dc:creator>Susan Aydelotte</dc:creator>
  <cp:lastModifiedBy>Susan Aydelotte</cp:lastModifiedBy>
  <cp:revision>48</cp:revision>
  <dcterms:created xsi:type="dcterms:W3CDTF">2023-02-06T15:40:48Z</dcterms:created>
  <dcterms:modified xsi:type="dcterms:W3CDTF">2023-05-15T19:35:30Z</dcterms:modified>
</cp:coreProperties>
</file>