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744" r:id="rId3"/>
  </p:sldMasterIdLst>
  <p:notesMasterIdLst>
    <p:notesMasterId r:id="rId35"/>
  </p:notesMasterIdLst>
  <p:sldIdLst>
    <p:sldId id="257" r:id="rId4"/>
    <p:sldId id="370" r:id="rId5"/>
    <p:sldId id="281" r:id="rId6"/>
    <p:sldId id="282" r:id="rId7"/>
    <p:sldId id="332" r:id="rId8"/>
    <p:sldId id="334" r:id="rId9"/>
    <p:sldId id="335" r:id="rId10"/>
    <p:sldId id="337" r:id="rId11"/>
    <p:sldId id="338" r:id="rId12"/>
    <p:sldId id="340" r:id="rId13"/>
    <p:sldId id="341" r:id="rId14"/>
    <p:sldId id="342" r:id="rId15"/>
    <p:sldId id="343" r:id="rId16"/>
    <p:sldId id="346" r:id="rId17"/>
    <p:sldId id="350" r:id="rId18"/>
    <p:sldId id="348" r:id="rId19"/>
    <p:sldId id="351" r:id="rId20"/>
    <p:sldId id="353" r:id="rId21"/>
    <p:sldId id="354" r:id="rId22"/>
    <p:sldId id="356" r:id="rId23"/>
    <p:sldId id="355" r:id="rId24"/>
    <p:sldId id="357" r:id="rId25"/>
    <p:sldId id="358" r:id="rId26"/>
    <p:sldId id="362" r:id="rId27"/>
    <p:sldId id="363" r:id="rId28"/>
    <p:sldId id="365" r:id="rId29"/>
    <p:sldId id="368" r:id="rId30"/>
    <p:sldId id="367" r:id="rId31"/>
    <p:sldId id="371" r:id="rId32"/>
    <p:sldId id="271" r:id="rId33"/>
    <p:sldId id="32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86" autoAdjust="0"/>
    <p:restoredTop sz="89069" autoAdjust="0"/>
  </p:normalViewPr>
  <p:slideViewPr>
    <p:cSldViewPr snapToGrid="0">
      <p:cViewPr varScale="1">
        <p:scale>
          <a:sx n="98" d="100"/>
          <a:sy n="98"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A80E0-2187-467B-ADFB-D69A7F45F692}" type="datetimeFigureOut">
              <a:rPr lang="en-US" smtClean="0"/>
              <a:t>8/28/2024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8CB4D-4FCA-45CA-9E57-054ECA30A29D}" type="slidenum">
              <a:rPr lang="en-US" smtClean="0"/>
              <a:t>‹#›</a:t>
            </a:fld>
            <a:endParaRPr lang="en-US"/>
          </a:p>
        </p:txBody>
      </p:sp>
    </p:spTree>
    <p:extLst>
      <p:ext uri="{BB962C8B-B14F-4D97-AF65-F5344CB8AC3E}">
        <p14:creationId xmlns:p14="http://schemas.microsoft.com/office/powerpoint/2010/main" val="3303214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41581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Images and notes within these slides are from the OpenStax textbook Algebra and Trigonometry 2e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8710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mc:Choice xmlns:a14="http://schemas.microsoft.com/office/drawing/2010/main" Requires="a14">
          <p:sp>
            <p:nvSpPr>
              <p:cNvPr id="3" name="Notes Placeholder 2"/>
              <p:cNvSpPr>
                <a:spLocks noGrp="1"/>
              </p:cNvSpPr>
              <p:nvPr>
                <p:ph type="body" idx="1"/>
              </p:nvPr>
            </p:nvSpPr>
            <p:spPr/>
            <p:txBody>
              <a:bodyPr/>
              <a:lstStyle/>
              <a:p>
                <a:r>
                  <a:rPr lang="en-US" baseline="0" dirty="0">
                    <a:ea typeface="Cambria Math" panose="02040503050406030204" pitchFamily="18" charset="0"/>
                  </a:rPr>
                  <a:t>Since </a:t>
                </a:r>
                <a14:m>
                  <m:oMath xmlns:m="http://schemas.openxmlformats.org/officeDocument/2006/math">
                    <m:r>
                      <a:rPr lang="en-US" i="1" baseline="0" smtClean="0">
                        <a:latin typeface="Cambria Math" panose="02040503050406030204" pitchFamily="18" charset="0"/>
                        <a:ea typeface="Cambria Math" panose="02040503050406030204" pitchFamily="18" charset="0"/>
                      </a:rPr>
                      <m:t>𝜃</m:t>
                    </m:r>
                  </m:oMath>
                </a14:m>
                <a:r>
                  <a:rPr lang="en-US" dirty="0"/>
                  <a:t> and</a:t>
                </a:r>
                <a14:m>
                  <m:oMath xmlns:m="http://schemas.openxmlformats.org/officeDocument/2006/math">
                    <m:r>
                      <a:rPr lang="en-US" b="0" i="0" baseline="0" smtClean="0">
                        <a:latin typeface="Cambria Math" panose="02040503050406030204" pitchFamily="18" charset="0"/>
                        <a:ea typeface="Cambria Math" panose="02040503050406030204" pitchFamily="18" charset="0"/>
                      </a:rPr>
                      <m:t> </m:t>
                    </m:r>
                    <m:r>
                      <a:rPr lang="en-US" b="0" i="0" smtClean="0">
                        <a:latin typeface="Cambria Math" panose="02040503050406030204" pitchFamily="18" charset="0"/>
                        <a:ea typeface="Cambria Math" panose="02040503050406030204" pitchFamily="18" charset="0"/>
                      </a:rPr>
                      <m:t> </m:t>
                    </m:r>
                    <m:r>
                      <a:rPr lang="en-US"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𝜋</m:t>
                    </m:r>
                  </m:oMath>
                </a14:m>
                <a:r>
                  <a:rPr lang="en-US" baseline="0" dirty="0"/>
                  <a:t>,</a:t>
                </a:r>
                <a:r>
                  <a:rPr lang="en-US" dirty="0"/>
                  <a:t> where </a:t>
                </a:r>
                <a14:m>
                  <m:oMath xmlns:m="http://schemas.openxmlformats.org/officeDocument/2006/math">
                    <m:r>
                      <a:rPr lang="en-US" b="0" i="1" smtClean="0">
                        <a:latin typeface="Cambria Math" panose="02040503050406030204" pitchFamily="18" charset="0"/>
                      </a:rPr>
                      <m:t>𝑘</m:t>
                    </m:r>
                  </m:oMath>
                </a14:m>
                <a:r>
                  <a:rPr lang="en-US" dirty="0"/>
                  <a:t> is any integer, are co-terminal angles,</a:t>
                </a:r>
                <a:r>
                  <a:rPr lang="en-US" baseline="0" dirty="0"/>
                  <a:t> they have the same values for the trigonometric functions</a:t>
                </a:r>
                <a:r>
                  <a:rPr lang="en-US" dirty="0"/>
                  <a:t>. If we find all the solutions within an</a:t>
                </a:r>
                <a:r>
                  <a:rPr lang="en-US" baseline="0" dirty="0"/>
                  <a:t> interval that has length equal to the period of the trigonometric function in the equation, then we also list those angles plus </a:t>
                </a:r>
                <a14:m>
                  <m:oMath xmlns:m="http://schemas.openxmlformats.org/officeDocument/2006/math">
                    <m:r>
                      <a:rPr lang="en-US" b="0" i="1" smtClean="0">
                        <a:latin typeface="Cambria Math" panose="02040503050406030204" pitchFamily="18" charset="0"/>
                        <a:ea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𝑘</m:t>
                    </m:r>
                    <m:r>
                      <a:rPr lang="en-US" b="0" i="1" smtClean="0">
                        <a:latin typeface="Cambria Math" panose="02040503050406030204" pitchFamily="18" charset="0"/>
                        <a:ea typeface="Cambria Math" panose="02040503050406030204" pitchFamily="18" charset="0"/>
                      </a:rPr>
                      <m:t>𝜋</m:t>
                    </m:r>
                  </m:oMath>
                </a14:m>
                <a:r>
                  <a:rPr lang="en-US" dirty="0"/>
                  <a:t> to describe all possible solutions.</a:t>
                </a:r>
              </a:p>
            </p:txBody>
          </p:sp>
        </mc:Choice>
        <mc:Fallback>
          <p:sp>
            <p:nvSpPr>
              <p:cNvPr id="3" name="Notes Placeholder 2"/>
              <p:cNvSpPr>
                <a:spLocks noGrp="1"/>
              </p:cNvSpPr>
              <p:nvPr>
                <p:ph type="body" idx="1"/>
              </p:nvPr>
            </p:nvSpPr>
            <p:spPr/>
            <p:txBody>
              <a:bodyPr/>
              <a:lstStyle/>
              <a:p>
                <a:r>
                  <a:rPr lang="en-US" baseline="0" dirty="0">
                    <a:ea typeface="Cambria Math" panose="02040503050406030204" pitchFamily="18" charset="0"/>
                  </a:rPr>
                  <a:t>Since </a:t>
                </a:r>
                <a:r>
                  <a:rPr lang="en-US" i="0" baseline="0">
                    <a:latin typeface="Cambria Math" panose="02040503050406030204" pitchFamily="18" charset="0"/>
                    <a:ea typeface="Cambria Math" panose="02040503050406030204" pitchFamily="18" charset="0"/>
                  </a:rPr>
                  <a:t>𝜃</a:t>
                </a:r>
                <a:r>
                  <a:rPr lang="en-US" dirty="0"/>
                  <a:t> and</a:t>
                </a:r>
                <a:r>
                  <a:rPr lang="en-US" b="0" i="0" baseline="0">
                    <a:latin typeface="Cambria Math" panose="02040503050406030204" pitchFamily="18" charset="0"/>
                    <a:ea typeface="Cambria Math" panose="02040503050406030204" pitchFamily="18" charset="0"/>
                  </a:rPr>
                  <a:t> </a:t>
                </a:r>
                <a:r>
                  <a:rPr lang="en-US" b="0" i="0">
                    <a:latin typeface="Cambria Math" panose="02040503050406030204" pitchFamily="18" charset="0"/>
                    <a:ea typeface="Cambria Math" panose="02040503050406030204" pitchFamily="18" charset="0"/>
                  </a:rPr>
                  <a:t> </a:t>
                </a:r>
                <a:r>
                  <a:rPr lang="en-US" i="0">
                    <a:latin typeface="Cambria Math" panose="02040503050406030204" pitchFamily="18" charset="0"/>
                    <a:ea typeface="Cambria Math" panose="02040503050406030204" pitchFamily="18" charset="0"/>
                  </a:rPr>
                  <a:t>𝜃</a:t>
                </a:r>
                <a:r>
                  <a:rPr lang="en-US" b="0" i="0">
                    <a:latin typeface="Cambria Math" panose="02040503050406030204" pitchFamily="18" charset="0"/>
                    <a:ea typeface="Cambria Math" panose="02040503050406030204" pitchFamily="18" charset="0"/>
                  </a:rPr>
                  <a:t>+2𝑘𝜋</a:t>
                </a:r>
                <a:r>
                  <a:rPr lang="en-US" baseline="0" dirty="0"/>
                  <a:t>,</a:t>
                </a:r>
                <a:r>
                  <a:rPr lang="en-US" dirty="0"/>
                  <a:t> where </a:t>
                </a:r>
                <a:r>
                  <a:rPr lang="en-US" b="0" i="0">
                    <a:latin typeface="Cambria Math" panose="02040503050406030204" pitchFamily="18" charset="0"/>
                  </a:rPr>
                  <a:t>𝑘</a:t>
                </a:r>
                <a:r>
                  <a:rPr lang="en-US" dirty="0"/>
                  <a:t> is any integer, are co-terminal angles,</a:t>
                </a:r>
                <a:r>
                  <a:rPr lang="en-US" baseline="0" dirty="0"/>
                  <a:t> they have the same values for the trigonometric functions</a:t>
                </a:r>
                <a:r>
                  <a:rPr lang="en-US" dirty="0"/>
                  <a:t>. If we find all the solutions within an</a:t>
                </a:r>
                <a:r>
                  <a:rPr lang="en-US" baseline="0" dirty="0"/>
                  <a:t> interval that has length equal to the period of the trigonometric function in the equation, then we also list those angles plus </a:t>
                </a:r>
                <a:r>
                  <a:rPr lang="en-US" b="0" i="0">
                    <a:latin typeface="Cambria Math" panose="02040503050406030204" pitchFamily="18" charset="0"/>
                    <a:ea typeface="Cambria Math" panose="02040503050406030204" pitchFamily="18" charset="0"/>
                  </a:rPr>
                  <a:t>2𝑘𝜋</a:t>
                </a:r>
                <a:r>
                  <a:rPr lang="en-US" dirty="0"/>
                  <a:t> to describe all possible solutions.</a:t>
                </a:r>
              </a:p>
            </p:txBody>
          </p:sp>
        </mc:Fallback>
      </mc:AlternateContent>
      <p:sp>
        <p:nvSpPr>
          <p:cNvPr id="4" name="Slide Number Placeholder 3"/>
          <p:cNvSpPr>
            <a:spLocks noGrp="1"/>
          </p:cNvSpPr>
          <p:nvPr>
            <p:ph type="sldNum" sz="quarter" idx="5"/>
          </p:nvPr>
        </p:nvSpPr>
        <p:spPr/>
        <p:txBody>
          <a:bodyPr/>
          <a:lstStyle/>
          <a:p>
            <a:fld id="{0528CB4D-4FCA-45CA-9E57-054ECA30A29D}" type="slidenum">
              <a:rPr lang="en-US" smtClean="0"/>
              <a:t>4</a:t>
            </a:fld>
            <a:endParaRPr lang="en-US"/>
          </a:p>
        </p:txBody>
      </p:sp>
    </p:spTree>
    <p:extLst>
      <p:ext uri="{BB962C8B-B14F-4D97-AF65-F5344CB8AC3E}">
        <p14:creationId xmlns:p14="http://schemas.microsoft.com/office/powerpoint/2010/main" val="372357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5</a:t>
            </a:fld>
            <a:endParaRPr lang="en-US"/>
          </a:p>
        </p:txBody>
      </p:sp>
    </p:spTree>
    <p:extLst>
      <p:ext uri="{BB962C8B-B14F-4D97-AF65-F5344CB8AC3E}">
        <p14:creationId xmlns:p14="http://schemas.microsoft.com/office/powerpoint/2010/main" val="3857547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424242"/>
                </a:solidFill>
                <a:effectLst/>
                <a:highlight>
                  <a:srgbClr val="FFFFFF"/>
                </a:highlight>
                <a:latin typeface="Neue Helvetica W01"/>
              </a:rPr>
              <a:t>Solving a quadratic equation may be more complicated, but once again, we can use algebra as we would for any quadratic equation. Look at the pattern of the equation. Is there more than one trigonometric function in the equation, or is there only one? Which trigonometric function is squared? If there is only one function represented and one of the terms is squared, think about the standard form of a quadratic. Replace the trigonometric function with a variable such as </a:t>
            </a:r>
            <a:r>
              <a:rPr lang="en-US" b="0" i="0" u="none" strike="noStrike" dirty="0">
                <a:solidFill>
                  <a:srgbClr val="424242"/>
                </a:solidFill>
                <a:effectLst/>
                <a:highlight>
                  <a:srgbClr val="FFFFFF"/>
                </a:highlight>
                <a:latin typeface="MathJax_Math-italic"/>
              </a:rPr>
              <a:t>x</a:t>
            </a:r>
            <a:r>
              <a:rPr lang="en-US" b="0" i="0" u="none" strike="noStrike" dirty="0">
                <a:solidFill>
                  <a:srgbClr val="424242"/>
                </a:solidFill>
                <a:effectLst/>
                <a:highlight>
                  <a:srgbClr val="FFFFFF"/>
                </a:highlight>
                <a:latin typeface="Neue Helvetica W01"/>
              </a:rPr>
              <a:t>x</a:t>
            </a:r>
            <a:r>
              <a:rPr lang="en-US" b="0" i="0" dirty="0">
                <a:solidFill>
                  <a:srgbClr val="424242"/>
                </a:solidFill>
                <a:effectLst/>
                <a:highlight>
                  <a:srgbClr val="FFFFFF"/>
                </a:highlight>
                <a:latin typeface="Neue Helvetica W01"/>
              </a:rPr>
              <a:t> or </a:t>
            </a:r>
            <a:r>
              <a:rPr lang="en-US" b="0" i="0" u="none" strike="noStrike" dirty="0" err="1">
                <a:solidFill>
                  <a:srgbClr val="424242"/>
                </a:solidFill>
                <a:effectLst/>
                <a:highlight>
                  <a:srgbClr val="FFFFFF"/>
                </a:highlight>
                <a:latin typeface="MathJax_Math-italic"/>
              </a:rPr>
              <a:t>u</a:t>
            </a:r>
            <a:r>
              <a:rPr lang="en-US" b="0" i="0" u="none" strike="noStrike" dirty="0" err="1">
                <a:solidFill>
                  <a:srgbClr val="424242"/>
                </a:solidFill>
                <a:effectLst/>
                <a:highlight>
                  <a:srgbClr val="FFFFFF"/>
                </a:highlight>
                <a:latin typeface="MathJax_Main"/>
              </a:rPr>
              <a:t>.</a:t>
            </a:r>
            <a:r>
              <a:rPr lang="en-US" b="0" i="0" u="none" strike="noStrike" dirty="0" err="1">
                <a:solidFill>
                  <a:srgbClr val="424242"/>
                </a:solidFill>
                <a:effectLst/>
                <a:highlight>
                  <a:srgbClr val="FFFFFF"/>
                </a:highlight>
                <a:latin typeface="Neue Helvetica W01"/>
              </a:rPr>
              <a:t>u.</a:t>
            </a:r>
            <a:r>
              <a:rPr lang="en-US" b="0" i="0" dirty="0">
                <a:solidFill>
                  <a:srgbClr val="424242"/>
                </a:solidFill>
                <a:effectLst/>
                <a:highlight>
                  <a:srgbClr val="FFFFFF"/>
                </a:highlight>
                <a:latin typeface="Neue Helvetica W01"/>
              </a:rPr>
              <a:t> If substitution makes the equation look like a quadratic equation, then we can use the same methods for solving quadratics to solve the trigonometric equations.</a:t>
            </a:r>
            <a:endParaRPr lang="en-US" dirty="0"/>
          </a:p>
        </p:txBody>
      </p:sp>
      <p:sp>
        <p:nvSpPr>
          <p:cNvPr id="4" name="Slide Number Placeholder 3"/>
          <p:cNvSpPr>
            <a:spLocks noGrp="1"/>
          </p:cNvSpPr>
          <p:nvPr>
            <p:ph type="sldNum" sz="quarter" idx="5"/>
          </p:nvPr>
        </p:nvSpPr>
        <p:spPr/>
        <p:txBody>
          <a:bodyPr/>
          <a:lstStyle/>
          <a:p>
            <a:fld id="{0528CB4D-4FCA-45CA-9E57-054ECA30A29D}" type="slidenum">
              <a:rPr lang="en-US" smtClean="0"/>
              <a:t>18</a:t>
            </a:fld>
            <a:endParaRPr lang="en-US"/>
          </a:p>
        </p:txBody>
      </p:sp>
    </p:spTree>
    <p:extLst>
      <p:ext uri="{BB962C8B-B14F-4D97-AF65-F5344CB8AC3E}">
        <p14:creationId xmlns:p14="http://schemas.microsoft.com/office/powerpoint/2010/main" val="3157189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have any questions?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093AC65-87B0-4AA6-BBAF-9892D54903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1189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48131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06250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8078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8BCF62C1-A170-4751-8D1C-F5EC793D12DB}"/>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3FFC9545-8C13-47EC-8C48-576FE9662477}"/>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93F450E-3AD9-4347-B8C2-09AD77029984}"/>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ED6FC33F-42C6-4724-AECB-5BA932A53C48}"/>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FAA0A9E8-2E83-46F0-962D-D668CD88A6DC}"/>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90343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6883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667433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03462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6623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592344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173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34106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113555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1868456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78234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4657747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B75DA-20A7-4043-9498-8042D7FFDC4A}" type="datetime1">
              <a:rPr lang="en-US" smtClean="0"/>
              <a:t>8/28/2024</a:t>
            </a:fld>
            <a:endParaRPr lang="en-US" dirty="0"/>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69084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1451A-CFA5-4FFC-B918-734CB1FED670}"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14505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2933264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457868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2899751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051823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52004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825CF-EF9B-4DE4-A234-A10023EC1A3E}"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1446970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82258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842313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3E8973-9055-4952-981E-8812CBF4A708}"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190817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46BA-DC38-440B-A51C-788BCA3B32D3}" type="datetime1">
              <a:rPr lang="en-US" smtClean="0"/>
              <a:t>8/28/2024</a:t>
            </a:fld>
            <a:endParaRPr lang="en-US"/>
          </a:p>
        </p:txBody>
      </p:sp>
      <p:sp>
        <p:nvSpPr>
          <p:cNvPr id="5" name="Footer Placeholder 4"/>
          <p:cNvSpPr>
            <a:spLocks noGrp="1"/>
          </p:cNvSpPr>
          <p:nvPr>
            <p:ph type="ftr" sz="quarter" idx="11"/>
          </p:nvPr>
        </p:nvSpPr>
        <p:spPr/>
        <p:txBody>
          <a:bodyPr/>
          <a:lstStyle/>
          <a:p>
            <a:r>
              <a:rPr lang="en-US"/>
              <a:t>https://openstax.org/details/books/algebra-and-trigonometry-2e</a:t>
            </a:r>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745839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41208D-B44C-4233-841D-9E8CFA5F70A0}"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77297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E6C495-331A-4221-870F-E220793F001F}" type="datetime1">
              <a:rPr lang="en-US" smtClean="0"/>
              <a:t>8/28/2024</a:t>
            </a:fld>
            <a:endParaRPr lang="en-US"/>
          </a:p>
        </p:txBody>
      </p:sp>
      <p:sp>
        <p:nvSpPr>
          <p:cNvPr id="8" name="Footer Placeholder 7"/>
          <p:cNvSpPr>
            <a:spLocks noGrp="1"/>
          </p:cNvSpPr>
          <p:nvPr>
            <p:ph type="ftr" sz="quarter" idx="11"/>
          </p:nvPr>
        </p:nvSpPr>
        <p:spPr/>
        <p:txBody>
          <a:bodyPr/>
          <a:lstStyle/>
          <a:p>
            <a:r>
              <a:rPr lang="en-US"/>
              <a:t>https://openstax.org/details/books/algebra-and-trigonometry-2e</a:t>
            </a:r>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873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B5E82D-A968-4F91-830C-263177116E66}" type="datetime1">
              <a:rPr lang="en-US" smtClean="0"/>
              <a:t>8/28/2024</a:t>
            </a:fld>
            <a:endParaRPr lang="en-US"/>
          </a:p>
        </p:txBody>
      </p:sp>
      <p:sp>
        <p:nvSpPr>
          <p:cNvPr id="4" name="Footer Placeholder 3"/>
          <p:cNvSpPr>
            <a:spLocks noGrp="1"/>
          </p:cNvSpPr>
          <p:nvPr>
            <p:ph type="ftr" sz="quarter" idx="11"/>
          </p:nvPr>
        </p:nvSpPr>
        <p:spPr/>
        <p:txBody>
          <a:bodyPr/>
          <a:lstStyle/>
          <a:p>
            <a:r>
              <a:rPr lang="en-US"/>
              <a:t>https://openstax.org/details/books/algebra-and-trigonometry-2e</a:t>
            </a:r>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13255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6FBB8-2C26-48E5-ACBF-3D35893C729F}" type="datetime1">
              <a:rPr lang="en-US" smtClean="0"/>
              <a:t>8/28/2024</a:t>
            </a:fld>
            <a:endParaRPr lang="en-US"/>
          </a:p>
        </p:txBody>
      </p:sp>
      <p:sp>
        <p:nvSpPr>
          <p:cNvPr id="3" name="Footer Placeholder 2"/>
          <p:cNvSpPr>
            <a:spLocks noGrp="1"/>
          </p:cNvSpPr>
          <p:nvPr>
            <p:ph type="ftr" sz="quarter" idx="11"/>
          </p:nvPr>
        </p:nvSpPr>
        <p:spPr/>
        <p:txBody>
          <a:bodyPr/>
          <a:lstStyle/>
          <a:p>
            <a:r>
              <a:rPr lang="en-US"/>
              <a:t>https://openstax.org/details/books/algebra-and-trigonometry-2e</a:t>
            </a:r>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617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C98E87-6C6E-49A5-AEDA-8F9EEACAC649}"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31706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15F85-0F88-4E52-8E05-40819EDF5115}" type="datetime1">
              <a:rPr lang="en-US" smtClean="0"/>
              <a:t>8/28/2024</a:t>
            </a:fld>
            <a:endParaRPr lang="en-US"/>
          </a:p>
        </p:txBody>
      </p:sp>
      <p:sp>
        <p:nvSpPr>
          <p:cNvPr id="6" name="Footer Placeholder 5"/>
          <p:cNvSpPr>
            <a:spLocks noGrp="1"/>
          </p:cNvSpPr>
          <p:nvPr>
            <p:ph type="ftr" sz="quarter" idx="11"/>
          </p:nvPr>
        </p:nvSpPr>
        <p:spPr/>
        <p:txBody>
          <a:bodyPr/>
          <a:lstStyle/>
          <a:p>
            <a:r>
              <a:rPr lang="en-US"/>
              <a:t>https://openstax.org/details/books/algebra-and-trigonometry-2e</a:t>
            </a:r>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690001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
        <p:nvSpPr>
          <p:cNvPr id="7" name="Rectangle 6"/>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114</a:t>
            </a:r>
            <a:endParaRPr lang="en-US" altLang="en-US" sz="1600" dirty="0">
              <a:solidFill>
                <a:schemeClr val="bg1"/>
              </a:solidFill>
              <a:latin typeface="Arial" panose="020B0604020202020204" pitchFamily="34" charset="0"/>
            </a:endParaRPr>
          </a:p>
        </p:txBody>
      </p:sp>
      <p:sp>
        <p:nvSpPr>
          <p:cNvPr id="11" name="Rectangle 10"/>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901152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8/28/2024</a:t>
            </a:fld>
            <a:endParaRPr lang="en-US" dirty="0"/>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
        <p:nvSpPr>
          <p:cNvPr id="7" name="Rectangle 6">
            <a:extLst>
              <a:ext uri="{FF2B5EF4-FFF2-40B4-BE49-F238E27FC236}">
                <a16:creationId xmlns:a16="http://schemas.microsoft.com/office/drawing/2014/main" id="{A57B0538-6345-4355-B5D9-EBC7E6DAE309}"/>
              </a:ext>
            </a:extLst>
          </p:cNvPr>
          <p:cNvSpPr>
            <a:spLocks noChangeArrowheads="1"/>
          </p:cNvSpPr>
          <p:nvPr/>
        </p:nvSpPr>
        <p:spPr bwMode="gray">
          <a:xfrm>
            <a:off x="0" y="6172200"/>
            <a:ext cx="12192000" cy="688256"/>
          </a:xfrm>
          <a:prstGeom prst="rect">
            <a:avLst/>
          </a:prstGeom>
          <a:solidFill>
            <a:schemeClr val="tx2">
              <a:lumMod val="75000"/>
            </a:schemeClr>
          </a:solidFill>
          <a:ln>
            <a:noFill/>
          </a:ln>
        </p:spPr>
        <p:txBody>
          <a:bodyPr wrap="none" lIns="0" tIns="0" rIns="0" bIns="0" anchor="ct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400" dirty="0"/>
          </a:p>
        </p:txBody>
      </p:sp>
      <p:pic>
        <p:nvPicPr>
          <p:cNvPr id="8" name="Shape 40">
            <a:extLst>
              <a:ext uri="{FF2B5EF4-FFF2-40B4-BE49-F238E27FC236}">
                <a16:creationId xmlns:a16="http://schemas.microsoft.com/office/drawing/2014/main" id="{B50AA53F-14B5-4F69-86DE-1A25A479B484}"/>
              </a:ext>
            </a:extLst>
          </p:cNvPr>
          <p:cNvPicPr preferRelativeResize="0">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7285" y="6474694"/>
            <a:ext cx="1443567" cy="32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20">
            <a:extLst>
              <a:ext uri="{FF2B5EF4-FFF2-40B4-BE49-F238E27FC236}">
                <a16:creationId xmlns:a16="http://schemas.microsoft.com/office/drawing/2014/main" id="{F1833F29-278E-40C2-B5BF-5F1CFDBC0000}"/>
              </a:ext>
            </a:extLst>
          </p:cNvPr>
          <p:cNvSpPr txBox="1">
            <a:spLocks noChangeArrowheads="1"/>
          </p:cNvSpPr>
          <p:nvPr/>
        </p:nvSpPr>
        <p:spPr bwMode="auto">
          <a:xfrm>
            <a:off x="3657601" y="6530257"/>
            <a:ext cx="48577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cs typeface="Arial" panose="020B0604020202020204" pitchFamily="34" charset="0"/>
              </a:defRPr>
            </a:lvl1pPr>
            <a:lvl2pPr marL="742950" indent="-285750">
              <a:defRPr sz="2400">
                <a:solidFill>
                  <a:schemeClr val="tx1"/>
                </a:solidFill>
                <a:latin typeface="Arial" panose="020B0604020202020204" pitchFamily="34" charset="0"/>
                <a:cs typeface="Arial" panose="020B0604020202020204" pitchFamily="34" charset="0"/>
              </a:defRPr>
            </a:lvl2pPr>
            <a:lvl3pPr marL="1143000" indent="-228600">
              <a:defRPr sz="2400">
                <a:solidFill>
                  <a:schemeClr val="tx1"/>
                </a:solidFill>
                <a:latin typeface="Arial" panose="020B0604020202020204" pitchFamily="34" charset="0"/>
                <a:cs typeface="Arial" panose="020B0604020202020204" pitchFamily="34" charset="0"/>
              </a:defRPr>
            </a:lvl3pPr>
            <a:lvl4pPr marL="1600200" indent="-228600">
              <a:defRPr sz="2400">
                <a:solidFill>
                  <a:schemeClr val="tx1"/>
                </a:solidFill>
                <a:latin typeface="Arial" panose="020B0604020202020204" pitchFamily="34" charset="0"/>
                <a:cs typeface="Arial" panose="020B0604020202020204" pitchFamily="34" charset="0"/>
              </a:defRPr>
            </a:lvl4pPr>
            <a:lvl5pPr marL="2057400" indent="-228600">
              <a:defRPr sz="2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defRPr/>
            </a:pPr>
            <a:r>
              <a:rPr lang="en-US" altLang="en-US" sz="1000" dirty="0">
                <a:solidFill>
                  <a:srgbClr val="D9D9D9"/>
                </a:solidFill>
                <a:latin typeface="Times New Roman" panose="02020603050405020304" pitchFamily="18" charset="0"/>
                <a:cs typeface="Times New Roman" panose="02020603050405020304" pitchFamily="18" charset="0"/>
              </a:rPr>
              <a:t>Copyright © 2018, 2014, 2010 Pearson Education Inc.  </a:t>
            </a:r>
          </a:p>
        </p:txBody>
      </p:sp>
      <p:sp>
        <p:nvSpPr>
          <p:cNvPr id="10" name="Rectangle 22">
            <a:extLst>
              <a:ext uri="{FF2B5EF4-FFF2-40B4-BE49-F238E27FC236}">
                <a16:creationId xmlns:a16="http://schemas.microsoft.com/office/drawing/2014/main" id="{B524B414-2CE4-4650-8189-7EAC2D1FD162}"/>
              </a:ext>
            </a:extLst>
          </p:cNvPr>
          <p:cNvSpPr>
            <a:spLocks noChangeArrowheads="1"/>
          </p:cNvSpPr>
          <p:nvPr/>
        </p:nvSpPr>
        <p:spPr bwMode="auto">
          <a:xfrm>
            <a:off x="9550400" y="6469624"/>
            <a:ext cx="2641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500">
                <a:solidFill>
                  <a:srgbClr val="FFFFFF"/>
                </a:solidFill>
                <a:latin typeface="Times New Roman" panose="02020603050405020304" pitchFamily="18" charset="0"/>
              </a:defRPr>
            </a:lvl1pPr>
            <a:lvl2pPr marL="742950" indent="-285750">
              <a:defRPr sz="3500">
                <a:solidFill>
                  <a:srgbClr val="FFFFFF"/>
                </a:solidFill>
                <a:latin typeface="Times New Roman" panose="02020603050405020304" pitchFamily="18" charset="0"/>
              </a:defRPr>
            </a:lvl2pPr>
            <a:lvl3pPr marL="1143000" indent="-228600">
              <a:defRPr sz="3500">
                <a:solidFill>
                  <a:srgbClr val="FFFFFF"/>
                </a:solidFill>
                <a:latin typeface="Times New Roman" panose="02020603050405020304" pitchFamily="18" charset="0"/>
              </a:defRPr>
            </a:lvl3pPr>
            <a:lvl4pPr marL="1600200" indent="-228600">
              <a:defRPr sz="3500">
                <a:solidFill>
                  <a:srgbClr val="FFFFFF"/>
                </a:solidFill>
                <a:latin typeface="Times New Roman" panose="02020603050405020304" pitchFamily="18" charset="0"/>
              </a:defRPr>
            </a:lvl4pPr>
            <a:lvl5pPr marL="2057400" indent="-228600">
              <a:defRPr sz="35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35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35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35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3500">
                <a:solidFill>
                  <a:srgbClr val="FFFFFF"/>
                </a:solidFill>
                <a:latin typeface="Times New Roman" panose="02020603050405020304" pitchFamily="18" charset="0"/>
              </a:defRPr>
            </a:lvl9pPr>
          </a:lstStyle>
          <a:p>
            <a:pPr eaLnBrk="1" hangingPunct="1"/>
            <a:r>
              <a:rPr lang="en-US" altLang="en-US" sz="1600" dirty="0">
                <a:solidFill>
                  <a:schemeClr val="bg1"/>
                </a:solidFill>
                <a:latin typeface="Arial" panose="020B0604020202020204" pitchFamily="34" charset="0"/>
              </a:rPr>
              <a:t>   Slide</a:t>
            </a:r>
            <a:r>
              <a:rPr lang="en-US" altLang="en-US" sz="1600" baseline="0" dirty="0">
                <a:solidFill>
                  <a:schemeClr val="bg1"/>
                </a:solidFill>
                <a:latin typeface="Arial" panose="020B0604020202020204" pitchFamily="34" charset="0"/>
              </a:rPr>
              <a:t> </a:t>
            </a:r>
            <a:fld id="{0796E1C8-B3F6-4DC3-B9D2-277750A59B12}" type="slidenum">
              <a:rPr lang="en-US" altLang="en-US" sz="1600" smtClean="0">
                <a:solidFill>
                  <a:schemeClr val="bg1"/>
                </a:solidFill>
                <a:latin typeface="Arial" panose="020B0604020202020204" pitchFamily="34" charset="0"/>
              </a:rPr>
              <a:pPr eaLnBrk="1" hangingPunct="1"/>
              <a:t>‹#›</a:t>
            </a:fld>
            <a:r>
              <a:rPr lang="en-US" altLang="en-US" sz="1600" baseline="0" dirty="0">
                <a:solidFill>
                  <a:schemeClr val="bg1"/>
                </a:solidFill>
                <a:latin typeface="Arial" panose="020B0604020202020204" pitchFamily="34" charset="0"/>
              </a:rPr>
              <a:t> </a:t>
            </a:r>
            <a:r>
              <a:rPr lang="en-US" altLang="en-US" sz="1600" dirty="0">
                <a:solidFill>
                  <a:schemeClr val="bg1"/>
                </a:solidFill>
                <a:latin typeface="Arial" panose="020B0604020202020204" pitchFamily="34" charset="0"/>
              </a:rPr>
              <a:t>of</a:t>
            </a:r>
            <a:r>
              <a:rPr lang="en-US" altLang="en-US" sz="1600" baseline="0" dirty="0">
                <a:solidFill>
                  <a:schemeClr val="bg1"/>
                </a:solidFill>
                <a:latin typeface="Arial" panose="020B0604020202020204" pitchFamily="34" charset="0"/>
              </a:rPr>
              <a:t> 103</a:t>
            </a:r>
            <a:endParaRPr lang="en-US" altLang="en-US" sz="1600" dirty="0">
              <a:solidFill>
                <a:schemeClr val="bg1"/>
              </a:solidFill>
              <a:latin typeface="Arial" panose="020B0604020202020204" pitchFamily="34" charset="0"/>
            </a:endParaRPr>
          </a:p>
        </p:txBody>
      </p:sp>
      <p:sp>
        <p:nvSpPr>
          <p:cNvPr id="11" name="Rectangle 10">
            <a:extLst>
              <a:ext uri="{FF2B5EF4-FFF2-40B4-BE49-F238E27FC236}">
                <a16:creationId xmlns:a16="http://schemas.microsoft.com/office/drawing/2014/main" id="{6758B69F-709F-4A28-879C-1FB9C7F01604}"/>
              </a:ext>
            </a:extLst>
          </p:cNvPr>
          <p:cNvSpPr/>
          <p:nvPr/>
        </p:nvSpPr>
        <p:spPr>
          <a:xfrm>
            <a:off x="2795637" y="6202919"/>
            <a:ext cx="6604000" cy="307777"/>
          </a:xfrm>
          <a:prstGeom prst="rect">
            <a:avLst/>
          </a:prstGeom>
        </p:spPr>
        <p:txBody>
          <a:bodyPr wrap="square">
            <a:spAutoFit/>
          </a:bodyPr>
          <a:lstStyle/>
          <a:p>
            <a:pPr marL="0" marR="0" algn="ctr">
              <a:spcBef>
                <a:spcPts val="0"/>
              </a:spcBef>
              <a:spcAft>
                <a:spcPts val="0"/>
              </a:spcAft>
            </a:pPr>
            <a:r>
              <a:rPr lang="en-US" sz="1400" dirty="0">
                <a:effectLst/>
                <a:latin typeface="Arial" panose="020B0604020202020204" pitchFamily="34" charset="0"/>
                <a:ea typeface="Calibri" panose="020F0502020204030204" pitchFamily="34" charset="0"/>
              </a:rPr>
              <a:t>Thomas' Calculus: Early Transcendentals, 14e</a:t>
            </a:r>
            <a:endParaRPr lang="en-US" sz="1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4454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B89A0-E26E-4328-838E-AB32FC45EAF9}" type="datetime1">
              <a:rPr lang="en-US" smtClean="0"/>
              <a:t>8/28/2024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https://openstax.org/details/books/algebra-and-trigonometry-2e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22955910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70000"/>
          </a:blip>
          <a:srcRect t="15726" r="-1" b="-1"/>
          <a:stretch/>
        </p:blipFill>
        <p:spPr>
          <a:xfrm>
            <a:off x="-37352" y="0"/>
            <a:ext cx="12188932" cy="6856614"/>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996275" y="744909"/>
            <a:ext cx="10190071" cy="2301739"/>
          </a:xfrm>
        </p:spPr>
        <p:txBody>
          <a:bodyPr anchor="b">
            <a:normAutofit/>
          </a:bodyPr>
          <a:lstStyle/>
          <a:p>
            <a:r>
              <a:rPr lang="en-US" sz="5400" dirty="0"/>
              <a:t>Trigonometric Identities </a:t>
            </a:r>
            <a:br>
              <a:rPr lang="en-US" sz="5400" dirty="0"/>
            </a:br>
            <a:r>
              <a:rPr lang="en-US" sz="5400" dirty="0"/>
              <a:t>and Equations</a:t>
            </a:r>
          </a:p>
        </p:txBody>
      </p:sp>
      <p:sp>
        <p:nvSpPr>
          <p:cNvPr id="3" name="Subtitle 2">
            <a:extLst>
              <a:ext uri="{FF2B5EF4-FFF2-40B4-BE49-F238E27FC236}">
                <a16:creationId xmlns:a16="http://schemas.microsoft.com/office/drawing/2014/main" id="{DD247231-577D-2B6C-0F9F-6521236FCF0B}"/>
              </a:ext>
            </a:extLst>
          </p:cNvPr>
          <p:cNvSpPr>
            <a:spLocks noGrp="1"/>
          </p:cNvSpPr>
          <p:nvPr>
            <p:ph type="subTitle" idx="1"/>
          </p:nvPr>
        </p:nvSpPr>
        <p:spPr>
          <a:xfrm>
            <a:off x="1200646" y="3075976"/>
            <a:ext cx="9781327" cy="3037115"/>
          </a:xfrm>
        </p:spPr>
        <p:txBody>
          <a:bodyPr anchor="t">
            <a:normAutofit lnSpcReduction="10000"/>
          </a:bodyPr>
          <a:lstStyle/>
          <a:p>
            <a:r>
              <a:rPr lang="en-US" sz="3600" dirty="0"/>
              <a:t>Chapter 9</a:t>
            </a:r>
          </a:p>
          <a:p>
            <a:endParaRPr lang="en-US" sz="2800" dirty="0"/>
          </a:p>
          <a:p>
            <a:endParaRPr lang="en-US" sz="2800" dirty="0"/>
          </a:p>
          <a:p>
            <a:endParaRPr lang="en-US" sz="2800" dirty="0"/>
          </a:p>
          <a:p>
            <a:endParaRPr lang="en-US" sz="2800" dirty="0">
              <a:solidFill>
                <a:schemeClr val="bg1"/>
              </a:solidFill>
            </a:endParaRPr>
          </a:p>
          <a:p>
            <a:r>
              <a:rPr lang="en-US" sz="2200" dirty="0">
                <a:solidFill>
                  <a:schemeClr val="bg1"/>
                </a:solidFill>
              </a:rPr>
              <a:t>Algebra and Trigonometry 2e, OpenStax, Jay Abramson</a:t>
            </a: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420" y="5861447"/>
            <a:ext cx="11896842" cy="461802"/>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all" spc="200" normalizeH="0" baseline="0" noProof="0">
                <a:ln>
                  <a:noFill/>
                </a:ln>
                <a:solidFill>
                  <a:srgbClr val="FFFFFF"/>
                </a:solidFill>
                <a:effectLst/>
                <a:uLnTx/>
                <a:uFillTx/>
                <a:latin typeface="Arial"/>
                <a:ea typeface="+mn-ea"/>
                <a:cs typeface="Segoe UI Semilight" panose="020B0402040204020203" pitchFamily="34" charset="0"/>
              </a:rPr>
              <a:t>https://openstax.org/details/books/algebra-and-trigonometry-2e</a:t>
            </a:r>
            <a:endParaRPr kumimoji="0" lang="en-US" sz="1800" b="0" i="0" u="none" strike="noStrike" kern="1200" cap="all" spc="200" normalizeH="0" baseline="0" noProof="0" dirty="0">
              <a:ln>
                <a:noFill/>
              </a:ln>
              <a:solidFill>
                <a:srgbClr val="FFFFFF"/>
              </a:solidFill>
              <a:effectLst/>
              <a:uLnTx/>
              <a:uFillTx/>
              <a:latin typeface="Arial"/>
              <a:ea typeface="+mn-ea"/>
              <a:cs typeface="Segoe UI Semilight" panose="020B0402040204020203" pitchFamily="34" charset="0"/>
            </a:endParaRPr>
          </a:p>
        </p:txBody>
      </p:sp>
    </p:spTree>
    <p:extLst>
      <p:ext uri="{BB962C8B-B14F-4D97-AF65-F5344CB8AC3E}">
        <p14:creationId xmlns:p14="http://schemas.microsoft.com/office/powerpoint/2010/main" val="4119155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6AAF0160-F8AE-908F-17DA-0ABBD87E3065}"/>
              </a:ext>
            </a:extLst>
          </p:cNvPr>
          <p:cNvPicPr>
            <a:picLocks noChangeAspect="1"/>
          </p:cNvPicPr>
          <p:nvPr/>
        </p:nvPicPr>
        <p:blipFill>
          <a:blip r:embed="rId2"/>
          <a:stretch>
            <a:fillRect/>
          </a:stretch>
        </p:blipFill>
        <p:spPr>
          <a:xfrm>
            <a:off x="300442" y="136525"/>
            <a:ext cx="10715625" cy="2028825"/>
          </a:xfrm>
          <a:prstGeom prst="rect">
            <a:avLst/>
          </a:prstGeom>
        </p:spPr>
      </p:pic>
    </p:spTree>
    <p:extLst>
      <p:ext uri="{BB962C8B-B14F-4D97-AF65-F5344CB8AC3E}">
        <p14:creationId xmlns:p14="http://schemas.microsoft.com/office/powerpoint/2010/main" val="1490427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00A7553-2EA2-A0DD-5932-CDC3AC2C1239}"/>
              </a:ext>
            </a:extLst>
          </p:cNvPr>
          <p:cNvPicPr>
            <a:picLocks noChangeAspect="1"/>
          </p:cNvPicPr>
          <p:nvPr/>
        </p:nvPicPr>
        <p:blipFill>
          <a:blip r:embed="rId2"/>
          <a:stretch>
            <a:fillRect/>
          </a:stretch>
        </p:blipFill>
        <p:spPr>
          <a:xfrm>
            <a:off x="392565" y="136525"/>
            <a:ext cx="10601325" cy="2038350"/>
          </a:xfrm>
          <a:prstGeom prst="rect">
            <a:avLst/>
          </a:prstGeom>
        </p:spPr>
      </p:pic>
    </p:spTree>
    <p:extLst>
      <p:ext uri="{BB962C8B-B14F-4D97-AF65-F5344CB8AC3E}">
        <p14:creationId xmlns:p14="http://schemas.microsoft.com/office/powerpoint/2010/main" val="36411036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43E4E3A-EAD1-6A99-1B6C-E8E4C8CEB2A6}"/>
              </a:ext>
            </a:extLst>
          </p:cNvPr>
          <p:cNvPicPr>
            <a:picLocks noChangeAspect="1"/>
          </p:cNvPicPr>
          <p:nvPr/>
        </p:nvPicPr>
        <p:blipFill>
          <a:blip r:embed="rId2"/>
          <a:stretch>
            <a:fillRect/>
          </a:stretch>
        </p:blipFill>
        <p:spPr>
          <a:xfrm>
            <a:off x="213633" y="136525"/>
            <a:ext cx="10763250" cy="2028825"/>
          </a:xfrm>
          <a:prstGeom prst="rect">
            <a:avLst/>
          </a:prstGeom>
        </p:spPr>
      </p:pic>
    </p:spTree>
    <p:extLst>
      <p:ext uri="{BB962C8B-B14F-4D97-AF65-F5344CB8AC3E}">
        <p14:creationId xmlns:p14="http://schemas.microsoft.com/office/powerpoint/2010/main" val="3486096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AEC0540-77E9-2AA1-64B7-B021E5486E2B}"/>
              </a:ext>
            </a:extLst>
          </p:cNvPr>
          <p:cNvPicPr>
            <a:picLocks noChangeAspect="1"/>
          </p:cNvPicPr>
          <p:nvPr/>
        </p:nvPicPr>
        <p:blipFill>
          <a:blip r:embed="rId2"/>
          <a:stretch>
            <a:fillRect/>
          </a:stretch>
        </p:blipFill>
        <p:spPr>
          <a:xfrm>
            <a:off x="221115" y="136525"/>
            <a:ext cx="10791825" cy="1600200"/>
          </a:xfrm>
          <a:prstGeom prst="rect">
            <a:avLst/>
          </a:prstGeom>
        </p:spPr>
      </p:pic>
    </p:spTree>
    <p:extLst>
      <p:ext uri="{BB962C8B-B14F-4D97-AF65-F5344CB8AC3E}">
        <p14:creationId xmlns:p14="http://schemas.microsoft.com/office/powerpoint/2010/main" val="3381956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1311C77-D871-4859-F698-58D7A71BDD8B}"/>
              </a:ext>
            </a:extLst>
          </p:cNvPr>
          <p:cNvPicPr>
            <a:picLocks noChangeAspect="1"/>
          </p:cNvPicPr>
          <p:nvPr/>
        </p:nvPicPr>
        <p:blipFill>
          <a:blip r:embed="rId2"/>
          <a:stretch>
            <a:fillRect/>
          </a:stretch>
        </p:blipFill>
        <p:spPr>
          <a:xfrm>
            <a:off x="213632" y="136525"/>
            <a:ext cx="10763250" cy="2047875"/>
          </a:xfrm>
          <a:prstGeom prst="rect">
            <a:avLst/>
          </a:prstGeom>
        </p:spPr>
      </p:pic>
    </p:spTree>
    <p:extLst>
      <p:ext uri="{BB962C8B-B14F-4D97-AF65-F5344CB8AC3E}">
        <p14:creationId xmlns:p14="http://schemas.microsoft.com/office/powerpoint/2010/main" val="1437352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3E22E65-F69D-C2E2-BC88-6C5B13FEDFCF}"/>
              </a:ext>
            </a:extLst>
          </p:cNvPr>
          <p:cNvPicPr>
            <a:picLocks noChangeAspect="1"/>
          </p:cNvPicPr>
          <p:nvPr/>
        </p:nvPicPr>
        <p:blipFill>
          <a:blip r:embed="rId2"/>
          <a:stretch>
            <a:fillRect/>
          </a:stretch>
        </p:blipFill>
        <p:spPr>
          <a:xfrm>
            <a:off x="188459" y="136525"/>
            <a:ext cx="10791825" cy="2209800"/>
          </a:xfrm>
          <a:prstGeom prst="rect">
            <a:avLst/>
          </a:prstGeom>
        </p:spPr>
      </p:pic>
    </p:spTree>
    <p:extLst>
      <p:ext uri="{BB962C8B-B14F-4D97-AF65-F5344CB8AC3E}">
        <p14:creationId xmlns:p14="http://schemas.microsoft.com/office/powerpoint/2010/main" val="1677728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482C8759-C201-D3CD-2D12-7C3710F53182}"/>
              </a:ext>
            </a:extLst>
          </p:cNvPr>
          <p:cNvPicPr>
            <a:picLocks noChangeAspect="1"/>
          </p:cNvPicPr>
          <p:nvPr/>
        </p:nvPicPr>
        <p:blipFill>
          <a:blip r:embed="rId2"/>
          <a:stretch>
            <a:fillRect/>
          </a:stretch>
        </p:blipFill>
        <p:spPr>
          <a:xfrm>
            <a:off x="215672" y="136525"/>
            <a:ext cx="10715625" cy="2247900"/>
          </a:xfrm>
          <a:prstGeom prst="rect">
            <a:avLst/>
          </a:prstGeom>
        </p:spPr>
      </p:pic>
    </p:spTree>
    <p:extLst>
      <p:ext uri="{BB962C8B-B14F-4D97-AF65-F5344CB8AC3E}">
        <p14:creationId xmlns:p14="http://schemas.microsoft.com/office/powerpoint/2010/main" val="707031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2289ABC1-E3FD-E856-1355-5FA64C548CC0}"/>
              </a:ext>
            </a:extLst>
          </p:cNvPr>
          <p:cNvPicPr>
            <a:picLocks noChangeAspect="1"/>
          </p:cNvPicPr>
          <p:nvPr/>
        </p:nvPicPr>
        <p:blipFill>
          <a:blip r:embed="rId2"/>
          <a:stretch>
            <a:fillRect/>
          </a:stretch>
        </p:blipFill>
        <p:spPr>
          <a:xfrm>
            <a:off x="306161" y="136525"/>
            <a:ext cx="10687050" cy="1666875"/>
          </a:xfrm>
          <a:prstGeom prst="rect">
            <a:avLst/>
          </a:prstGeom>
        </p:spPr>
      </p:pic>
    </p:spTree>
    <p:extLst>
      <p:ext uri="{BB962C8B-B14F-4D97-AF65-F5344CB8AC3E}">
        <p14:creationId xmlns:p14="http://schemas.microsoft.com/office/powerpoint/2010/main" val="3510173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9DAD5C9-C44A-00F5-1068-8F09E9A987EB}"/>
              </a:ext>
            </a:extLst>
          </p:cNvPr>
          <p:cNvPicPr>
            <a:picLocks noChangeAspect="1"/>
          </p:cNvPicPr>
          <p:nvPr/>
        </p:nvPicPr>
        <p:blipFill>
          <a:blip r:embed="rId3"/>
          <a:stretch>
            <a:fillRect/>
          </a:stretch>
        </p:blipFill>
        <p:spPr>
          <a:xfrm>
            <a:off x="406172" y="136525"/>
            <a:ext cx="10791825" cy="1990725"/>
          </a:xfrm>
          <a:prstGeom prst="rect">
            <a:avLst/>
          </a:prstGeom>
        </p:spPr>
      </p:pic>
    </p:spTree>
    <p:extLst>
      <p:ext uri="{BB962C8B-B14F-4D97-AF65-F5344CB8AC3E}">
        <p14:creationId xmlns:p14="http://schemas.microsoft.com/office/powerpoint/2010/main" val="3846902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600B6148-E265-D9FE-586D-B6D8A2D51522}"/>
              </a:ext>
            </a:extLst>
          </p:cNvPr>
          <p:cNvPicPr>
            <a:picLocks noChangeAspect="1"/>
          </p:cNvPicPr>
          <p:nvPr/>
        </p:nvPicPr>
        <p:blipFill>
          <a:blip r:embed="rId2"/>
          <a:stretch>
            <a:fillRect/>
          </a:stretch>
        </p:blipFill>
        <p:spPr>
          <a:xfrm>
            <a:off x="184376" y="136525"/>
            <a:ext cx="10734675" cy="2200275"/>
          </a:xfrm>
          <a:prstGeom prst="rect">
            <a:avLst/>
          </a:prstGeom>
        </p:spPr>
      </p:pic>
    </p:spTree>
    <p:extLst>
      <p:ext uri="{BB962C8B-B14F-4D97-AF65-F5344CB8AC3E}">
        <p14:creationId xmlns:p14="http://schemas.microsoft.com/office/powerpoint/2010/main" val="243282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Triangular abstract background">
            <a:extLst>
              <a:ext uri="{FF2B5EF4-FFF2-40B4-BE49-F238E27FC236}">
                <a16:creationId xmlns:a16="http://schemas.microsoft.com/office/drawing/2014/main" id="{D0536DEF-2C1E-4BAD-3214-7C75E0E4FE64}"/>
              </a:ext>
            </a:extLst>
          </p:cNvPr>
          <p:cNvPicPr>
            <a:picLocks noChangeAspect="1"/>
          </p:cNvPicPr>
          <p:nvPr/>
        </p:nvPicPr>
        <p:blipFill rotWithShape="1">
          <a:blip r:embed="rId3">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676CFEAC-E3F0-C336-C550-FD9314806E2B}"/>
              </a:ext>
            </a:extLst>
          </p:cNvPr>
          <p:cNvSpPr>
            <a:spLocks noGrp="1"/>
          </p:cNvSpPr>
          <p:nvPr>
            <p:ph type="ctrTitle"/>
          </p:nvPr>
        </p:nvSpPr>
        <p:spPr>
          <a:xfrm>
            <a:off x="1524000" y="1122362"/>
            <a:ext cx="9144000" cy="2900518"/>
          </a:xfrm>
        </p:spPr>
        <p:txBody>
          <a:bodyPr vert="horz" lIns="91440" tIns="45720" rIns="91440" bIns="45720" rtlCol="0">
            <a:normAutofit/>
          </a:bodyPr>
          <a:lstStyle/>
          <a:p>
            <a:r>
              <a:rPr lang="en-US" sz="4700" dirty="0">
                <a:solidFill>
                  <a:srgbClr val="FFFFFF"/>
                </a:solidFill>
              </a:rPr>
              <a:t>9.5 Solving Trigonometric Equations</a:t>
            </a:r>
            <a:br>
              <a:rPr lang="en-US" b="1" dirty="0"/>
            </a:br>
            <a:br>
              <a:rPr lang="en-US" sz="4700" dirty="0">
                <a:solidFill>
                  <a:srgbClr val="FFFFFF"/>
                </a:solidFill>
              </a:rPr>
            </a:br>
            <a:endParaRPr lang="en-US" sz="4700" dirty="0">
              <a:solidFill>
                <a:srgbClr val="FFFFFF"/>
              </a:solidFill>
            </a:endParaRPr>
          </a:p>
        </p:txBody>
      </p:sp>
      <p:sp>
        <p:nvSpPr>
          <p:cNvPr id="5" name="Footer Placeholder 4">
            <a:extLst>
              <a:ext uri="{FF2B5EF4-FFF2-40B4-BE49-F238E27FC236}">
                <a16:creationId xmlns:a16="http://schemas.microsoft.com/office/drawing/2014/main" id="{6F700BAE-5B10-EA54-1338-4AD038116E25}"/>
              </a:ext>
            </a:extLst>
          </p:cNvPr>
          <p:cNvSpPr>
            <a:spLocks noGrp="1"/>
          </p:cNvSpPr>
          <p:nvPr>
            <p:ph type="ftr" sz="quarter" idx="11"/>
          </p:nvPr>
        </p:nvSpPr>
        <p:spPr>
          <a:xfrm>
            <a:off x="4038600" y="6356350"/>
            <a:ext cx="4114800" cy="365125"/>
          </a:xfrm>
        </p:spPr>
        <p:txBody>
          <a:bodyPr vert="horz" lIns="91440" tIns="45720" rIns="91440" bIns="45720" rtlCol="0">
            <a:normAutofit/>
          </a:bodyPr>
          <a:lstStyle/>
          <a:p>
            <a:pPr marL="0" marR="0" lvl="0" indent="0" defTabSz="4572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solidFill>
                  <a:srgbClr val="FFFFFF"/>
                </a:solidFill>
                <a:effectLst/>
                <a:uLnTx/>
                <a:uFillTx/>
                <a:latin typeface="Calibri" panose="020F0502020204030204"/>
                <a:ea typeface="+mn-ea"/>
                <a:cs typeface="+mn-cs"/>
              </a:rPr>
              <a:t>https://openstax.org/details/books/algebra-and-trigonometry-2e</a:t>
            </a:r>
          </a:p>
        </p:txBody>
      </p:sp>
    </p:spTree>
    <p:extLst>
      <p:ext uri="{BB962C8B-B14F-4D97-AF65-F5344CB8AC3E}">
        <p14:creationId xmlns:p14="http://schemas.microsoft.com/office/powerpoint/2010/main" val="256371178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65DC921-97A9-7165-7638-E5A7B664EDDB}"/>
              </a:ext>
            </a:extLst>
          </p:cNvPr>
          <p:cNvPicPr>
            <a:picLocks noChangeAspect="1"/>
          </p:cNvPicPr>
          <p:nvPr/>
        </p:nvPicPr>
        <p:blipFill>
          <a:blip r:embed="rId2"/>
          <a:stretch>
            <a:fillRect/>
          </a:stretch>
        </p:blipFill>
        <p:spPr>
          <a:xfrm>
            <a:off x="137432" y="136525"/>
            <a:ext cx="10763250" cy="1885950"/>
          </a:xfrm>
          <a:prstGeom prst="rect">
            <a:avLst/>
          </a:prstGeom>
        </p:spPr>
      </p:pic>
    </p:spTree>
    <p:extLst>
      <p:ext uri="{BB962C8B-B14F-4D97-AF65-F5344CB8AC3E}">
        <p14:creationId xmlns:p14="http://schemas.microsoft.com/office/powerpoint/2010/main" val="36984689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B3C3F410-76EC-1175-C1FC-64868ACCAD4E}"/>
              </a:ext>
            </a:extLst>
          </p:cNvPr>
          <p:cNvPicPr>
            <a:picLocks noChangeAspect="1"/>
          </p:cNvPicPr>
          <p:nvPr/>
        </p:nvPicPr>
        <p:blipFill>
          <a:blip r:embed="rId2"/>
          <a:stretch>
            <a:fillRect/>
          </a:stretch>
        </p:blipFill>
        <p:spPr>
          <a:xfrm>
            <a:off x="238125" y="136525"/>
            <a:ext cx="10648950" cy="2581275"/>
          </a:xfrm>
          <a:prstGeom prst="rect">
            <a:avLst/>
          </a:prstGeom>
        </p:spPr>
      </p:pic>
    </p:spTree>
    <p:extLst>
      <p:ext uri="{BB962C8B-B14F-4D97-AF65-F5344CB8AC3E}">
        <p14:creationId xmlns:p14="http://schemas.microsoft.com/office/powerpoint/2010/main" val="59357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31A0619-8BCC-3DE1-702C-9FFFF14F96B2}"/>
              </a:ext>
            </a:extLst>
          </p:cNvPr>
          <p:cNvPicPr>
            <a:picLocks noChangeAspect="1"/>
          </p:cNvPicPr>
          <p:nvPr/>
        </p:nvPicPr>
        <p:blipFill>
          <a:blip r:embed="rId2"/>
          <a:stretch>
            <a:fillRect/>
          </a:stretch>
        </p:blipFill>
        <p:spPr>
          <a:xfrm>
            <a:off x="191180" y="136525"/>
            <a:ext cx="10829925" cy="2009775"/>
          </a:xfrm>
          <a:prstGeom prst="rect">
            <a:avLst/>
          </a:prstGeom>
        </p:spPr>
      </p:pic>
    </p:spTree>
    <p:extLst>
      <p:ext uri="{BB962C8B-B14F-4D97-AF65-F5344CB8AC3E}">
        <p14:creationId xmlns:p14="http://schemas.microsoft.com/office/powerpoint/2010/main" val="3831498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78046CCF-6125-CCBD-0D6D-E207B82ECBA5}"/>
              </a:ext>
            </a:extLst>
          </p:cNvPr>
          <p:cNvPicPr>
            <a:picLocks noChangeAspect="1"/>
          </p:cNvPicPr>
          <p:nvPr/>
        </p:nvPicPr>
        <p:blipFill>
          <a:blip r:embed="rId2"/>
          <a:stretch>
            <a:fillRect/>
          </a:stretch>
        </p:blipFill>
        <p:spPr>
          <a:xfrm>
            <a:off x="255815" y="136525"/>
            <a:ext cx="10744200" cy="1514475"/>
          </a:xfrm>
          <a:prstGeom prst="rect">
            <a:avLst/>
          </a:prstGeom>
        </p:spPr>
      </p:pic>
    </p:spTree>
    <p:extLst>
      <p:ext uri="{BB962C8B-B14F-4D97-AF65-F5344CB8AC3E}">
        <p14:creationId xmlns:p14="http://schemas.microsoft.com/office/powerpoint/2010/main" val="894176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354C966E-45E2-171C-5C8D-C8440D90A774}"/>
              </a:ext>
            </a:extLst>
          </p:cNvPr>
          <p:cNvPicPr>
            <a:picLocks noChangeAspect="1"/>
          </p:cNvPicPr>
          <p:nvPr/>
        </p:nvPicPr>
        <p:blipFill>
          <a:blip r:embed="rId2"/>
          <a:stretch>
            <a:fillRect/>
          </a:stretch>
        </p:blipFill>
        <p:spPr>
          <a:xfrm>
            <a:off x="228600" y="136525"/>
            <a:ext cx="10668000" cy="2867025"/>
          </a:xfrm>
          <a:prstGeom prst="rect">
            <a:avLst/>
          </a:prstGeom>
        </p:spPr>
      </p:pic>
    </p:spTree>
    <p:extLst>
      <p:ext uri="{BB962C8B-B14F-4D97-AF65-F5344CB8AC3E}">
        <p14:creationId xmlns:p14="http://schemas.microsoft.com/office/powerpoint/2010/main" val="33794243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1A6EFA50-EFC0-59CA-ACC8-20E48E7E92BD}"/>
              </a:ext>
            </a:extLst>
          </p:cNvPr>
          <p:cNvPicPr>
            <a:picLocks noChangeAspect="1"/>
          </p:cNvPicPr>
          <p:nvPr/>
        </p:nvPicPr>
        <p:blipFill>
          <a:blip r:embed="rId2"/>
          <a:stretch>
            <a:fillRect/>
          </a:stretch>
        </p:blipFill>
        <p:spPr>
          <a:xfrm>
            <a:off x="428625" y="136525"/>
            <a:ext cx="10725150" cy="2019300"/>
          </a:xfrm>
          <a:prstGeom prst="rect">
            <a:avLst/>
          </a:prstGeom>
        </p:spPr>
      </p:pic>
    </p:spTree>
    <p:extLst>
      <p:ext uri="{BB962C8B-B14F-4D97-AF65-F5344CB8AC3E}">
        <p14:creationId xmlns:p14="http://schemas.microsoft.com/office/powerpoint/2010/main" val="4044866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53EDF027-7935-56FA-1B56-F2393347C61F}"/>
              </a:ext>
            </a:extLst>
          </p:cNvPr>
          <p:cNvPicPr>
            <a:picLocks noChangeAspect="1"/>
          </p:cNvPicPr>
          <p:nvPr/>
        </p:nvPicPr>
        <p:blipFill>
          <a:blip r:embed="rId2"/>
          <a:stretch>
            <a:fillRect/>
          </a:stretch>
        </p:blipFill>
        <p:spPr>
          <a:xfrm>
            <a:off x="161244" y="136525"/>
            <a:ext cx="10715625" cy="1952625"/>
          </a:xfrm>
          <a:prstGeom prst="rect">
            <a:avLst/>
          </a:prstGeom>
        </p:spPr>
      </p:pic>
    </p:spTree>
    <p:extLst>
      <p:ext uri="{BB962C8B-B14F-4D97-AF65-F5344CB8AC3E}">
        <p14:creationId xmlns:p14="http://schemas.microsoft.com/office/powerpoint/2010/main" val="37628667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A3553D11-8034-0B24-ED14-CA2CFEBDD2B3}"/>
              </a:ext>
            </a:extLst>
          </p:cNvPr>
          <p:cNvPicPr>
            <a:picLocks noChangeAspect="1"/>
          </p:cNvPicPr>
          <p:nvPr/>
        </p:nvPicPr>
        <p:blipFill>
          <a:blip r:embed="rId2"/>
          <a:stretch>
            <a:fillRect/>
          </a:stretch>
        </p:blipFill>
        <p:spPr>
          <a:xfrm>
            <a:off x="272823" y="136525"/>
            <a:ext cx="10753725" cy="1990725"/>
          </a:xfrm>
          <a:prstGeom prst="rect">
            <a:avLst/>
          </a:prstGeom>
        </p:spPr>
      </p:pic>
    </p:spTree>
    <p:extLst>
      <p:ext uri="{BB962C8B-B14F-4D97-AF65-F5344CB8AC3E}">
        <p14:creationId xmlns:p14="http://schemas.microsoft.com/office/powerpoint/2010/main" val="2448319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E92DD2BF-BD42-FFFA-B19C-BB4F5B80EF34}"/>
              </a:ext>
            </a:extLst>
          </p:cNvPr>
          <p:cNvPicPr>
            <a:picLocks noChangeAspect="1"/>
          </p:cNvPicPr>
          <p:nvPr/>
        </p:nvPicPr>
        <p:blipFill>
          <a:blip r:embed="rId2"/>
          <a:stretch>
            <a:fillRect/>
          </a:stretch>
        </p:blipFill>
        <p:spPr>
          <a:xfrm>
            <a:off x="96770" y="136526"/>
            <a:ext cx="10212001" cy="3566526"/>
          </a:xfrm>
          <a:prstGeom prst="rect">
            <a:avLst/>
          </a:prstGeom>
        </p:spPr>
      </p:pic>
      <p:pic>
        <p:nvPicPr>
          <p:cNvPr id="6" name="Picture 5">
            <a:extLst>
              <a:ext uri="{FF2B5EF4-FFF2-40B4-BE49-F238E27FC236}">
                <a16:creationId xmlns:a16="http://schemas.microsoft.com/office/drawing/2014/main" id="{F03F570C-8D19-9477-9E19-3266B5A3997A}"/>
              </a:ext>
            </a:extLst>
          </p:cNvPr>
          <p:cNvPicPr>
            <a:picLocks noChangeAspect="1"/>
          </p:cNvPicPr>
          <p:nvPr/>
        </p:nvPicPr>
        <p:blipFill>
          <a:blip r:embed="rId3"/>
          <a:stretch>
            <a:fillRect/>
          </a:stretch>
        </p:blipFill>
        <p:spPr>
          <a:xfrm>
            <a:off x="444953" y="3526971"/>
            <a:ext cx="3319878" cy="2712583"/>
          </a:xfrm>
          <a:prstGeom prst="rect">
            <a:avLst/>
          </a:prstGeom>
        </p:spPr>
      </p:pic>
    </p:spTree>
    <p:extLst>
      <p:ext uri="{BB962C8B-B14F-4D97-AF65-F5344CB8AC3E}">
        <p14:creationId xmlns:p14="http://schemas.microsoft.com/office/powerpoint/2010/main" val="3435956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2619381-2DE4-56DE-EDEF-AAE2FFD3C5DF}"/>
              </a:ext>
            </a:extLst>
          </p:cNvPr>
          <p:cNvSpPr>
            <a:spLocks noGrp="1"/>
          </p:cNvSpPr>
          <p:nvPr>
            <p:ph type="ftr" sz="quarter" idx="11"/>
          </p:nvPr>
        </p:nvSpPr>
        <p:spPr/>
        <p:txBody>
          <a:bodyPr/>
          <a:lstStyle/>
          <a:p>
            <a:r>
              <a:rPr lang="en-US"/>
              <a:t>https://openstax.org/details/books/algebra-and-trigonometry-2e</a:t>
            </a:r>
          </a:p>
        </p:txBody>
      </p:sp>
      <p:pic>
        <p:nvPicPr>
          <p:cNvPr id="4" name="Picture 3">
            <a:extLst>
              <a:ext uri="{FF2B5EF4-FFF2-40B4-BE49-F238E27FC236}">
                <a16:creationId xmlns:a16="http://schemas.microsoft.com/office/drawing/2014/main" id="{9C8AA35C-8577-0191-148E-D250E481909E}"/>
              </a:ext>
            </a:extLst>
          </p:cNvPr>
          <p:cNvPicPr>
            <a:picLocks noChangeAspect="1"/>
          </p:cNvPicPr>
          <p:nvPr/>
        </p:nvPicPr>
        <p:blipFill>
          <a:blip r:embed="rId2"/>
          <a:stretch>
            <a:fillRect/>
          </a:stretch>
        </p:blipFill>
        <p:spPr>
          <a:xfrm>
            <a:off x="140833" y="136525"/>
            <a:ext cx="10734675" cy="2609850"/>
          </a:xfrm>
          <a:prstGeom prst="rect">
            <a:avLst/>
          </a:prstGeom>
        </p:spPr>
      </p:pic>
    </p:spTree>
    <p:extLst>
      <p:ext uri="{BB962C8B-B14F-4D97-AF65-F5344CB8AC3E}">
        <p14:creationId xmlns:p14="http://schemas.microsoft.com/office/powerpoint/2010/main" val="293817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4" name="TextBox 3">
            <a:extLst>
              <a:ext uri="{FF2B5EF4-FFF2-40B4-BE49-F238E27FC236}">
                <a16:creationId xmlns:a16="http://schemas.microsoft.com/office/drawing/2014/main" id="{4F4F4C16-4219-DB71-772E-1A032417EE9C}"/>
              </a:ext>
            </a:extLst>
          </p:cNvPr>
          <p:cNvSpPr txBox="1"/>
          <p:nvPr/>
        </p:nvSpPr>
        <p:spPr>
          <a:xfrm>
            <a:off x="1260469" y="1228397"/>
            <a:ext cx="9671062" cy="4401205"/>
          </a:xfrm>
          <a:prstGeom prst="rect">
            <a:avLst/>
          </a:prstGeom>
          <a:noFill/>
        </p:spPr>
        <p:txBody>
          <a:bodyPr wrap="square">
            <a:spAutoFit/>
          </a:bodyPr>
          <a:lstStyle/>
          <a:p>
            <a:r>
              <a:rPr lang="en-US" sz="3200" dirty="0"/>
              <a:t>What are the learning objectives for this section?</a:t>
            </a:r>
          </a:p>
          <a:p>
            <a:endParaRPr lang="en-US" sz="2800" dirty="0"/>
          </a:p>
          <a:p>
            <a:pPr marL="457200" indent="-457200">
              <a:buFont typeface="Arial" panose="020B0604020202020204" pitchFamily="34" charset="0"/>
              <a:buChar char="•"/>
            </a:pPr>
            <a:r>
              <a:rPr lang="en-US" sz="2800" dirty="0"/>
              <a:t>Solve linear trigonometric equations in sine and cosine.</a:t>
            </a:r>
          </a:p>
          <a:p>
            <a:pPr marL="457200" indent="-457200">
              <a:buFont typeface="Arial" panose="020B0604020202020204" pitchFamily="34" charset="0"/>
              <a:buChar char="•"/>
            </a:pPr>
            <a:r>
              <a:rPr lang="en-US" sz="2800" dirty="0"/>
              <a:t>Solve equations involving a single trigonometric function.</a:t>
            </a:r>
          </a:p>
          <a:p>
            <a:pPr marL="457200" indent="-457200">
              <a:buFont typeface="Arial" panose="020B0604020202020204" pitchFamily="34" charset="0"/>
              <a:buChar char="•"/>
            </a:pPr>
            <a:r>
              <a:rPr lang="en-US" sz="2800" dirty="0"/>
              <a:t>Solve trigonometric equations using a calculator.</a:t>
            </a:r>
          </a:p>
          <a:p>
            <a:pPr marL="457200" indent="-457200">
              <a:buFont typeface="Arial" panose="020B0604020202020204" pitchFamily="34" charset="0"/>
              <a:buChar char="•"/>
            </a:pPr>
            <a:r>
              <a:rPr lang="en-US" sz="2800" dirty="0"/>
              <a:t>Solve trigonometric equations that are quadratic in form.</a:t>
            </a:r>
          </a:p>
          <a:p>
            <a:pPr marL="457200" indent="-457200">
              <a:buFont typeface="Arial" panose="020B0604020202020204" pitchFamily="34" charset="0"/>
              <a:buChar char="•"/>
            </a:pPr>
            <a:r>
              <a:rPr lang="en-US" sz="2800" dirty="0"/>
              <a:t>Solve trigonometric equations using fundamental identities.</a:t>
            </a:r>
          </a:p>
          <a:p>
            <a:pPr marL="457200" indent="-457200">
              <a:buFont typeface="Arial" panose="020B0604020202020204" pitchFamily="34" charset="0"/>
              <a:buChar char="•"/>
            </a:pPr>
            <a:r>
              <a:rPr lang="en-US" sz="2800" dirty="0"/>
              <a:t>Solve trigonometric equations with multiple angles.</a:t>
            </a:r>
          </a:p>
          <a:p>
            <a:pPr marL="457200" indent="-457200">
              <a:buFont typeface="Arial" panose="020B0604020202020204" pitchFamily="34" charset="0"/>
              <a:buChar char="•"/>
            </a:pPr>
            <a:r>
              <a:rPr lang="en-US" sz="2800" dirty="0"/>
              <a:t>Solve right triangle problems.</a:t>
            </a:r>
          </a:p>
          <a:p>
            <a:r>
              <a:rPr lang="en-US" sz="2400" dirty="0"/>
              <a:t>  </a:t>
            </a:r>
          </a:p>
        </p:txBody>
      </p:sp>
    </p:spTree>
    <p:extLst>
      <p:ext uri="{BB962C8B-B14F-4D97-AF65-F5344CB8AC3E}">
        <p14:creationId xmlns:p14="http://schemas.microsoft.com/office/powerpoint/2010/main" val="14505224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dirty="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1B5233B4-B6B7-5F70-7EA0-B1E262ADEA8A}"/>
              </a:ext>
            </a:extLst>
          </p:cNvPr>
          <p:cNvSpPr txBox="1"/>
          <p:nvPr/>
        </p:nvSpPr>
        <p:spPr>
          <a:xfrm>
            <a:off x="1176119" y="982176"/>
            <a:ext cx="9362050" cy="489364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Arial"/>
                <a:ea typeface="+mn-ea"/>
                <a:cs typeface="+mn-cs"/>
              </a:rPr>
              <a:t>What did you learn in this section?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marL="457200" indent="-457200">
              <a:buFont typeface="Arial" panose="020B0604020202020204" pitchFamily="34" charset="0"/>
              <a:buChar char="•"/>
            </a:pPr>
            <a:r>
              <a:rPr lang="en-US" sz="2800" dirty="0"/>
              <a:t>Solve linear trigonometric equations in sine and cosine.</a:t>
            </a:r>
          </a:p>
          <a:p>
            <a:pPr marL="457200" indent="-457200">
              <a:buFont typeface="Arial" panose="020B0604020202020204" pitchFamily="34" charset="0"/>
              <a:buChar char="•"/>
            </a:pPr>
            <a:r>
              <a:rPr lang="en-US" sz="2800" dirty="0"/>
              <a:t>Solve equations involving a single trigonometric function.</a:t>
            </a:r>
          </a:p>
          <a:p>
            <a:pPr marL="457200" indent="-457200">
              <a:buFont typeface="Arial" panose="020B0604020202020204" pitchFamily="34" charset="0"/>
              <a:buChar char="•"/>
            </a:pPr>
            <a:r>
              <a:rPr lang="en-US" sz="2800" dirty="0"/>
              <a:t>Solve trigonometric equations using a calculator.</a:t>
            </a:r>
          </a:p>
          <a:p>
            <a:pPr marL="457200" indent="-457200">
              <a:buFont typeface="Arial" panose="020B0604020202020204" pitchFamily="34" charset="0"/>
              <a:buChar char="•"/>
            </a:pPr>
            <a:r>
              <a:rPr lang="en-US" sz="2800" dirty="0"/>
              <a:t>Solve trigonometric equations that are quadratic in form.</a:t>
            </a:r>
          </a:p>
          <a:p>
            <a:pPr marL="457200" indent="-457200">
              <a:buFont typeface="Arial" panose="020B0604020202020204" pitchFamily="34" charset="0"/>
              <a:buChar char="•"/>
            </a:pPr>
            <a:r>
              <a:rPr lang="en-US" sz="2800" dirty="0"/>
              <a:t>Solve trigonometric equations using fundamental identities.</a:t>
            </a:r>
          </a:p>
          <a:p>
            <a:pPr marL="457200" indent="-457200">
              <a:buFont typeface="Arial" panose="020B0604020202020204" pitchFamily="34" charset="0"/>
              <a:buChar char="•"/>
            </a:pPr>
            <a:r>
              <a:rPr lang="en-US" sz="2800" dirty="0"/>
              <a:t>Solve trigonometric equations with multiple angles.</a:t>
            </a:r>
          </a:p>
          <a:p>
            <a:pPr marL="457200" indent="-457200">
              <a:buFont typeface="Arial" panose="020B0604020202020204" pitchFamily="34" charset="0"/>
              <a:buChar char="•"/>
            </a:pPr>
            <a:r>
              <a:rPr lang="en-US" sz="2800" dirty="0"/>
              <a:t>Solve right triangle problems.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a:p>
            <a:pPr algn="l">
              <a:buFont typeface="Arial" panose="020B0604020202020204" pitchFamily="34" charset="0"/>
              <a:buChar char="•"/>
            </a:pPr>
            <a:endParaRPr kumimoji="0" lang="en-US" sz="28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038073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E756EE-FD19-51CA-039D-58E2DA631F85}"/>
              </a:ext>
            </a:extLst>
          </p:cNvPr>
          <p:cNvSpPr>
            <a:spLocks noGrp="1"/>
          </p:cNvSpPr>
          <p:nvPr>
            <p:ph type="ftr" sz="quarter" idx="11"/>
          </p:nvPr>
        </p:nvSpPr>
        <p:spPr/>
        <p:txBody>
          <a:bodyPr/>
          <a:lstStyle/>
          <a:p>
            <a:r>
              <a:rPr lang="en-US" sz="1200"/>
              <a:t>https://openstax.org/details/books/algebra-and-trigonometry-2e</a:t>
            </a:r>
          </a:p>
        </p:txBody>
      </p:sp>
      <p:sp>
        <p:nvSpPr>
          <p:cNvPr id="3" name="TextBox 2">
            <a:extLst>
              <a:ext uri="{FF2B5EF4-FFF2-40B4-BE49-F238E27FC236}">
                <a16:creationId xmlns:a16="http://schemas.microsoft.com/office/drawing/2014/main" id="{25A47092-0CAF-6ECD-73EB-47AC66032CA5}"/>
              </a:ext>
            </a:extLst>
          </p:cNvPr>
          <p:cNvSpPr txBox="1"/>
          <p:nvPr/>
        </p:nvSpPr>
        <p:spPr>
          <a:xfrm>
            <a:off x="2631440" y="1747520"/>
            <a:ext cx="5923280" cy="2031325"/>
          </a:xfrm>
          <a:prstGeom prst="rect">
            <a:avLst/>
          </a:prstGeom>
          <a:noFill/>
        </p:spPr>
        <p:txBody>
          <a:bodyPr wrap="square" rtlCol="0">
            <a:spAutoFit/>
          </a:bodyPr>
          <a:lstStyle/>
          <a:p>
            <a:pPr algn="ctr"/>
            <a:r>
              <a:rPr lang="en-US" dirty="0">
                <a:solidFill>
                  <a:prstClr val="black"/>
                </a:solidFill>
                <a:latin typeface="Calibri" panose="020F0502020204030204"/>
              </a:rPr>
              <a:t>This resource is an adaptation of the OpenStax </a:t>
            </a:r>
            <a:r>
              <a:rPr lang="en-US" i="1" dirty="0">
                <a:solidFill>
                  <a:prstClr val="black"/>
                </a:solidFill>
                <a:latin typeface="Calibri" panose="020F0502020204030204"/>
              </a:rPr>
              <a:t>Algebra and Trigonometry 2e</a:t>
            </a:r>
            <a:r>
              <a:rPr lang="en-US" dirty="0">
                <a:solidFill>
                  <a:prstClr val="black"/>
                </a:solidFill>
                <a:latin typeface="Calibri" panose="020F0502020204030204"/>
              </a:rPr>
              <a:t> open textbook and is ©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235177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
        <p:nvSpPr>
          <p:cNvPr id="3" name="TextBox 2">
            <a:extLst>
              <a:ext uri="{FF2B5EF4-FFF2-40B4-BE49-F238E27FC236}">
                <a16:creationId xmlns:a16="http://schemas.microsoft.com/office/drawing/2014/main" id="{98A77714-A9C6-30B6-78EB-342FB7C9D2C1}"/>
              </a:ext>
            </a:extLst>
          </p:cNvPr>
          <p:cNvSpPr txBox="1"/>
          <p:nvPr/>
        </p:nvSpPr>
        <p:spPr>
          <a:xfrm>
            <a:off x="642026" y="262646"/>
            <a:ext cx="9970850" cy="4093428"/>
          </a:xfrm>
          <a:prstGeom prst="rect">
            <a:avLst/>
          </a:prstGeom>
          <a:noFill/>
        </p:spPr>
        <p:txBody>
          <a:bodyPr wrap="square" rtlCol="0">
            <a:spAutoFit/>
          </a:bodyPr>
          <a:lstStyle/>
          <a:p>
            <a:r>
              <a:rPr lang="en-US" sz="3200" dirty="0"/>
              <a:t>Solving Linear Trigonometric Equations in Sine and Cosine</a:t>
            </a:r>
          </a:p>
          <a:p>
            <a:endParaRPr lang="en-US" sz="3200" dirty="0"/>
          </a:p>
          <a:p>
            <a:r>
              <a:rPr lang="en-US" sz="2800" dirty="0"/>
              <a:t>Trigonometric equations are equations that involve trigonometric functions. </a:t>
            </a:r>
          </a:p>
          <a:p>
            <a:endParaRPr lang="en-US" sz="2800" dirty="0"/>
          </a:p>
          <a:p>
            <a:r>
              <a:rPr lang="en-US" sz="2800" dirty="0"/>
              <a:t>Sometimes we will solve a trigonometric equation over a specified interval and other times we will find all possible solutions. Because trigonometric functions are periodic, trigonometric equations may have an infinite number of solutions. Recall that</a:t>
            </a:r>
          </a:p>
        </p:txBody>
      </p:sp>
      <p:pic>
        <p:nvPicPr>
          <p:cNvPr id="5" name="Picture 4">
            <a:extLst>
              <a:ext uri="{FF2B5EF4-FFF2-40B4-BE49-F238E27FC236}">
                <a16:creationId xmlns:a16="http://schemas.microsoft.com/office/drawing/2014/main" id="{10C46581-8431-530C-4AD8-AADB75BAF8D8}"/>
              </a:ext>
            </a:extLst>
          </p:cNvPr>
          <p:cNvPicPr>
            <a:picLocks noChangeAspect="1"/>
          </p:cNvPicPr>
          <p:nvPr/>
        </p:nvPicPr>
        <p:blipFill>
          <a:blip r:embed="rId3"/>
          <a:stretch>
            <a:fillRect/>
          </a:stretch>
        </p:blipFill>
        <p:spPr>
          <a:xfrm>
            <a:off x="3625000" y="4512919"/>
            <a:ext cx="3820827" cy="882659"/>
          </a:xfrm>
          <a:prstGeom prst="rect">
            <a:avLst/>
          </a:prstGeom>
        </p:spPr>
      </p:pic>
    </p:spTree>
    <p:extLst>
      <p:ext uri="{BB962C8B-B14F-4D97-AF65-F5344CB8AC3E}">
        <p14:creationId xmlns:p14="http://schemas.microsoft.com/office/powerpoint/2010/main" val="197465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F4C06FA0-A2F3-ED4B-8644-FC99D530B419}"/>
              </a:ext>
            </a:extLst>
          </p:cNvPr>
          <p:cNvPicPr>
            <a:picLocks noChangeAspect="1"/>
          </p:cNvPicPr>
          <p:nvPr/>
        </p:nvPicPr>
        <p:blipFill>
          <a:blip r:embed="rId3"/>
          <a:stretch>
            <a:fillRect/>
          </a:stretch>
        </p:blipFill>
        <p:spPr>
          <a:xfrm>
            <a:off x="145611" y="136525"/>
            <a:ext cx="10791825" cy="2324100"/>
          </a:xfrm>
          <a:prstGeom prst="rect">
            <a:avLst/>
          </a:prstGeom>
        </p:spPr>
      </p:pic>
    </p:spTree>
    <p:extLst>
      <p:ext uri="{BB962C8B-B14F-4D97-AF65-F5344CB8AC3E}">
        <p14:creationId xmlns:p14="http://schemas.microsoft.com/office/powerpoint/2010/main" val="2232977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94A5028B-AE6B-2F0E-4E7C-6C46F7E216C2}"/>
              </a:ext>
            </a:extLst>
          </p:cNvPr>
          <p:cNvPicPr>
            <a:picLocks noChangeAspect="1"/>
          </p:cNvPicPr>
          <p:nvPr/>
        </p:nvPicPr>
        <p:blipFill>
          <a:blip r:embed="rId2"/>
          <a:stretch>
            <a:fillRect/>
          </a:stretch>
        </p:blipFill>
        <p:spPr>
          <a:xfrm>
            <a:off x="162605" y="136525"/>
            <a:ext cx="10734675" cy="2019300"/>
          </a:xfrm>
          <a:prstGeom prst="rect">
            <a:avLst/>
          </a:prstGeom>
        </p:spPr>
      </p:pic>
    </p:spTree>
    <p:extLst>
      <p:ext uri="{BB962C8B-B14F-4D97-AF65-F5344CB8AC3E}">
        <p14:creationId xmlns:p14="http://schemas.microsoft.com/office/powerpoint/2010/main" val="3881583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9FD3A76-77F4-6EB4-F3E8-05DF6136936E}"/>
              </a:ext>
            </a:extLst>
          </p:cNvPr>
          <p:cNvPicPr>
            <a:picLocks noChangeAspect="1"/>
          </p:cNvPicPr>
          <p:nvPr/>
        </p:nvPicPr>
        <p:blipFill>
          <a:blip r:embed="rId2"/>
          <a:stretch>
            <a:fillRect/>
          </a:stretch>
        </p:blipFill>
        <p:spPr>
          <a:xfrm>
            <a:off x="643467" y="1561507"/>
            <a:ext cx="10905066" cy="3734984"/>
          </a:xfrm>
          <a:prstGeom prst="rect">
            <a:avLst/>
          </a:prstGeom>
        </p:spPr>
      </p:pic>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a:xfrm>
            <a:off x="4038600" y="6356350"/>
            <a:ext cx="4114800" cy="365125"/>
          </a:xfrm>
        </p:spPr>
        <p:txBody>
          <a:bodyPr>
            <a:normAutofit/>
          </a:bodyPr>
          <a:lstStyle/>
          <a:p>
            <a:pPr marL="0" marR="0" lvl="0" indent="0" defTabSz="914400" rtl="0" eaLnBrk="1" fontAlgn="auto" latinLnBrk="0" hangingPunct="1">
              <a:lnSpc>
                <a:spcPct val="90000"/>
              </a:lnSpc>
              <a:spcBef>
                <a:spcPts val="0"/>
              </a:spcBef>
              <a:spcAft>
                <a:spcPts val="600"/>
              </a:spcAft>
              <a:buClrTx/>
              <a:buSzTx/>
              <a:buFontTx/>
              <a:buNone/>
              <a:tabLst/>
              <a:defRPr/>
            </a:pPr>
            <a:r>
              <a:rPr kumimoji="0" lang="en-US" sz="900" b="0" i="0" u="none" strike="noStrike" kern="1200" cap="all" spc="200" normalizeH="0" baseline="0" noProof="0">
                <a:ln>
                  <a:noFill/>
                </a:ln>
                <a:effectLst/>
                <a:uLnTx/>
                <a:uFillTx/>
                <a:latin typeface="Arial"/>
                <a:ea typeface="+mn-ea"/>
                <a:cs typeface="Segoe UI Semilight" panose="020B0402040204020203" pitchFamily="34" charset="0"/>
              </a:rPr>
              <a:t>https://openstax.org/details/books/algebra-and-trigonometry-2e</a:t>
            </a:r>
          </a:p>
        </p:txBody>
      </p:sp>
    </p:spTree>
    <p:extLst>
      <p:ext uri="{BB962C8B-B14F-4D97-AF65-F5344CB8AC3E}">
        <p14:creationId xmlns:p14="http://schemas.microsoft.com/office/powerpoint/2010/main" val="3732481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C90CCA08-E34F-1A4D-8F9A-356ED80B0C4D}"/>
              </a:ext>
            </a:extLst>
          </p:cNvPr>
          <p:cNvPicPr>
            <a:picLocks noChangeAspect="1"/>
          </p:cNvPicPr>
          <p:nvPr/>
        </p:nvPicPr>
        <p:blipFill>
          <a:blip r:embed="rId2"/>
          <a:stretch>
            <a:fillRect/>
          </a:stretch>
        </p:blipFill>
        <p:spPr>
          <a:xfrm>
            <a:off x="142195" y="136525"/>
            <a:ext cx="10753725" cy="2038350"/>
          </a:xfrm>
          <a:prstGeom prst="rect">
            <a:avLst/>
          </a:prstGeom>
        </p:spPr>
      </p:pic>
    </p:spTree>
    <p:extLst>
      <p:ext uri="{BB962C8B-B14F-4D97-AF65-F5344CB8AC3E}">
        <p14:creationId xmlns:p14="http://schemas.microsoft.com/office/powerpoint/2010/main" val="4287012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EEEEED"/>
        </a:solidFill>
        <a:effectLst/>
      </p:bgPr>
    </p:bg>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5D8A2B3D-0BAD-E07D-B908-E8E1076AF2C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200" normalizeH="0" baseline="0" noProof="0">
                <a:ln>
                  <a:noFill/>
                </a:ln>
                <a:solidFill>
                  <a:srgbClr val="D56A17"/>
                </a:solidFill>
                <a:effectLst/>
                <a:uLnTx/>
                <a:uFillTx/>
                <a:latin typeface="Arial"/>
                <a:ea typeface="+mn-ea"/>
                <a:cs typeface="Segoe UI Semilight" panose="020B0402040204020203" pitchFamily="34" charset="0"/>
              </a:rPr>
              <a:t>https://openstax.org/details/books/algebra-and-trigonometry-2e</a:t>
            </a:r>
          </a:p>
        </p:txBody>
      </p:sp>
      <p:pic>
        <p:nvPicPr>
          <p:cNvPr id="4" name="Picture 3">
            <a:extLst>
              <a:ext uri="{FF2B5EF4-FFF2-40B4-BE49-F238E27FC236}">
                <a16:creationId xmlns:a16="http://schemas.microsoft.com/office/drawing/2014/main" id="{0BBD848D-42BA-368F-CD6C-2FD8ECDF06A7}"/>
              </a:ext>
            </a:extLst>
          </p:cNvPr>
          <p:cNvPicPr>
            <a:picLocks noChangeAspect="1"/>
          </p:cNvPicPr>
          <p:nvPr/>
        </p:nvPicPr>
        <p:blipFill>
          <a:blip r:embed="rId2"/>
          <a:stretch>
            <a:fillRect/>
          </a:stretch>
        </p:blipFill>
        <p:spPr>
          <a:xfrm>
            <a:off x="155122" y="136525"/>
            <a:ext cx="10706100" cy="1543050"/>
          </a:xfrm>
          <a:prstGeom prst="rect">
            <a:avLst/>
          </a:prstGeom>
        </p:spPr>
      </p:pic>
    </p:spTree>
    <p:extLst>
      <p:ext uri="{BB962C8B-B14F-4D97-AF65-F5344CB8AC3E}">
        <p14:creationId xmlns:p14="http://schemas.microsoft.com/office/powerpoint/2010/main" val="2663773893"/>
      </p:ext>
    </p:extLst>
  </p:cSld>
  <p:clrMapOvr>
    <a:masterClrMapping/>
  </p:clrMapOvr>
</p:sld>
</file>

<file path=ppt/theme/theme1.xml><?xml version="1.0" encoding="utf-8"?>
<a:theme xmlns:a="http://schemas.openxmlformats.org/drawingml/2006/main" name="Theme1">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FE45A68-4A21-4808-ABD7-9537C0317F24}" vid="{E754BD4C-C4D4-41DA-95E6-DE98A38083AC}"/>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291</TotalTime>
  <Words>837</Words>
  <Application>Microsoft Office PowerPoint</Application>
  <PresentationFormat>Widescreen</PresentationFormat>
  <Paragraphs>75</Paragraphs>
  <Slides>31</Slides>
  <Notes>6</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31</vt:i4>
      </vt:variant>
    </vt:vector>
  </HeadingPairs>
  <TitlesOfParts>
    <vt:vector size="42" baseType="lpstr">
      <vt:lpstr>Arial</vt:lpstr>
      <vt:lpstr>Calibri</vt:lpstr>
      <vt:lpstr>Calibri Light</vt:lpstr>
      <vt:lpstr>Cambria Math</vt:lpstr>
      <vt:lpstr>MathJax_Main</vt:lpstr>
      <vt:lpstr>MathJax_Math-italic</vt:lpstr>
      <vt:lpstr>Neue Helvetica W01</vt:lpstr>
      <vt:lpstr>Times New Roman</vt:lpstr>
      <vt:lpstr>Theme1</vt:lpstr>
      <vt:lpstr>1_Office Theme</vt:lpstr>
      <vt:lpstr>Office Theme</vt:lpstr>
      <vt:lpstr>Trigonometric Identities  and Equations</vt:lpstr>
      <vt:lpstr>9.5 Solving Trigonometric Equations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Equations and Inequalities</dc:title>
  <dc:creator>Susan Aydelotte</dc:creator>
  <cp:lastModifiedBy>Susan Aydelotte</cp:lastModifiedBy>
  <cp:revision>26</cp:revision>
  <dcterms:created xsi:type="dcterms:W3CDTF">2023-11-15T21:12:55Z</dcterms:created>
  <dcterms:modified xsi:type="dcterms:W3CDTF">2024-08-28T19:49:14Z</dcterms:modified>
</cp:coreProperties>
</file>