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0"/>
  </p:notesMasterIdLst>
  <p:sldIdLst>
    <p:sldId id="257" r:id="rId4"/>
    <p:sldId id="370" r:id="rId5"/>
    <p:sldId id="281" r:id="rId6"/>
    <p:sldId id="282" r:id="rId7"/>
    <p:sldId id="344" r:id="rId8"/>
    <p:sldId id="333" r:id="rId9"/>
    <p:sldId id="371" r:id="rId10"/>
    <p:sldId id="372" r:id="rId11"/>
    <p:sldId id="332" r:id="rId12"/>
    <p:sldId id="334" r:id="rId13"/>
    <p:sldId id="335" r:id="rId14"/>
    <p:sldId id="337" r:id="rId15"/>
    <p:sldId id="338" r:id="rId16"/>
    <p:sldId id="339" r:id="rId17"/>
    <p:sldId id="340" r:id="rId18"/>
    <p:sldId id="341" r:id="rId19"/>
    <p:sldId id="342" r:id="rId20"/>
    <p:sldId id="373" r:id="rId21"/>
    <p:sldId id="347" r:id="rId22"/>
    <p:sldId id="343" r:id="rId23"/>
    <p:sldId id="346" r:id="rId24"/>
    <p:sldId id="350" r:id="rId25"/>
    <p:sldId id="348" r:id="rId26"/>
    <p:sldId id="349" r:id="rId27"/>
    <p:sldId id="345" r:id="rId28"/>
    <p:sldId id="351" r:id="rId29"/>
    <p:sldId id="353" r:id="rId30"/>
    <p:sldId id="354" r:id="rId31"/>
    <p:sldId id="356" r:id="rId32"/>
    <p:sldId id="355" r:id="rId33"/>
    <p:sldId id="357" r:id="rId34"/>
    <p:sldId id="358" r:id="rId35"/>
    <p:sldId id="362" r:id="rId36"/>
    <p:sldId id="363" r:id="rId37"/>
    <p:sldId id="271" r:id="rId38"/>
    <p:sldId id="32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26</a:t>
            </a:fld>
            <a:endParaRPr lang="en-US"/>
          </a:p>
        </p:txBody>
      </p:sp>
    </p:spTree>
    <p:extLst>
      <p:ext uri="{BB962C8B-B14F-4D97-AF65-F5344CB8AC3E}">
        <p14:creationId xmlns:p14="http://schemas.microsoft.com/office/powerpoint/2010/main" val="71019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First, we will prove the difference formula for cosines. Let’s consider two points on the unit circle. Point </a:t>
            </a:r>
            <a:r>
              <a:rPr lang="en-US" b="0" i="0" u="none" strike="noStrike" dirty="0">
                <a:solidFill>
                  <a:srgbClr val="424242"/>
                </a:solidFill>
                <a:effectLst/>
                <a:highlight>
                  <a:srgbClr val="FFFFFF"/>
                </a:highlight>
                <a:latin typeface="MathJax_Math-italic"/>
              </a:rPr>
              <a:t>P</a:t>
            </a:r>
            <a:r>
              <a:rPr lang="en-US" b="0" i="0" dirty="0">
                <a:solidFill>
                  <a:srgbClr val="424242"/>
                </a:solidFill>
                <a:effectLst/>
                <a:highlight>
                  <a:srgbClr val="FFFFFF"/>
                </a:highlight>
                <a:latin typeface="Neue Helvetica W01"/>
              </a:rPr>
              <a:t> is at an angle </a:t>
            </a:r>
            <a:r>
              <a:rPr lang="en-US" b="0" i="0" u="none" strike="noStrike" dirty="0">
                <a:solidFill>
                  <a:srgbClr val="424242"/>
                </a:solidFill>
                <a:effectLst/>
                <a:highlight>
                  <a:srgbClr val="FFFFFF"/>
                </a:highlight>
                <a:latin typeface="MathJax_Math-italic"/>
              </a:rPr>
              <a:t>α</a:t>
            </a:r>
            <a:r>
              <a:rPr lang="en-US" b="0" i="0" dirty="0">
                <a:solidFill>
                  <a:srgbClr val="424242"/>
                </a:solidFill>
                <a:effectLst/>
                <a:highlight>
                  <a:srgbClr val="FFFFFF"/>
                </a:highlight>
                <a:latin typeface="Neue Helvetica W01"/>
              </a:rPr>
              <a:t> from the positive </a:t>
            </a:r>
            <a:r>
              <a:rPr lang="en-US" b="0" i="1"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axis with coordinates </a:t>
            </a:r>
            <a:r>
              <a:rPr lang="en-US" b="0" i="0" u="none" strike="noStrike" dirty="0">
                <a:solidFill>
                  <a:srgbClr val="424242"/>
                </a:solidFill>
                <a:effectLst/>
                <a:highlight>
                  <a:srgbClr val="FFFFFF"/>
                </a:highlight>
                <a:latin typeface="MathJax_Main"/>
              </a:rPr>
              <a:t>(cos</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MathJax_Main"/>
              </a:rPr>
              <a:t>,sin</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and point </a:t>
            </a:r>
            <a:r>
              <a:rPr lang="en-US" b="0" i="0" u="none" strike="noStrike" dirty="0">
                <a:solidFill>
                  <a:srgbClr val="424242"/>
                </a:solidFill>
                <a:effectLst/>
                <a:highlight>
                  <a:srgbClr val="FFFFFF"/>
                </a:highlight>
                <a:latin typeface="MathJax_Math-italic"/>
              </a:rPr>
              <a:t>Q</a:t>
            </a:r>
            <a:r>
              <a:rPr lang="en-US" b="0" i="0" dirty="0">
                <a:solidFill>
                  <a:srgbClr val="424242"/>
                </a:solidFill>
                <a:effectLst/>
                <a:highlight>
                  <a:srgbClr val="FFFFFF"/>
                </a:highlight>
                <a:latin typeface="Neue Helvetica W01"/>
              </a:rPr>
              <a:t> is at an angle of </a:t>
            </a:r>
            <a:r>
              <a:rPr lang="en-US" b="0" i="0" u="none" strike="noStrike" dirty="0">
                <a:solidFill>
                  <a:srgbClr val="424242"/>
                </a:solidFill>
                <a:effectLst/>
                <a:highlight>
                  <a:srgbClr val="FFFFFF"/>
                </a:highlight>
                <a:latin typeface="MathJax_Math-italic"/>
              </a:rPr>
              <a:t>β</a:t>
            </a:r>
            <a:r>
              <a:rPr lang="en-US" b="0" i="0" dirty="0">
                <a:solidFill>
                  <a:srgbClr val="424242"/>
                </a:solidFill>
                <a:effectLst/>
                <a:highlight>
                  <a:srgbClr val="FFFFFF"/>
                </a:highlight>
                <a:latin typeface="Neue Helvetica W01"/>
              </a:rPr>
              <a:t> from the positive </a:t>
            </a:r>
            <a:r>
              <a:rPr lang="en-US" b="0" i="1"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axis with coordinates </a:t>
            </a:r>
            <a:r>
              <a:rPr lang="en-US" b="0" i="0" u="none" strike="noStrike" dirty="0">
                <a:solidFill>
                  <a:srgbClr val="424242"/>
                </a:solidFill>
                <a:effectLst/>
                <a:highlight>
                  <a:srgbClr val="FFFFFF"/>
                </a:highlight>
                <a:latin typeface="MathJax_Main"/>
              </a:rPr>
              <a:t>(cos</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MathJax_Main"/>
              </a:rPr>
              <a:t>,sin</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Note the measure of angle </a:t>
            </a:r>
            <a:r>
              <a:rPr lang="en-US" b="0" i="0" u="none" strike="noStrike" dirty="0">
                <a:solidFill>
                  <a:srgbClr val="424242"/>
                </a:solidFill>
                <a:effectLst/>
                <a:highlight>
                  <a:srgbClr val="FFFFFF"/>
                </a:highlight>
                <a:latin typeface="MathJax_Math-italic"/>
              </a:rPr>
              <a:t>POQ</a:t>
            </a:r>
            <a:r>
              <a:rPr lang="en-US" b="0" i="0" dirty="0">
                <a:solidFill>
                  <a:srgbClr val="424242"/>
                </a:solidFill>
                <a:effectLst/>
                <a:highlight>
                  <a:srgbClr val="FFFFFF"/>
                </a:highlight>
                <a:latin typeface="Neue Helvetica W01"/>
              </a:rPr>
              <a:t> is </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Neue Helvetica W01"/>
              </a:rPr>
              <a:t>.</a:t>
            </a:r>
            <a:endParaRPr lang="en-US" b="0" i="0" dirty="0">
              <a:solidFill>
                <a:srgbClr val="424242"/>
              </a:solidFill>
              <a:effectLst/>
              <a:highlight>
                <a:srgbClr val="FFFFFF"/>
              </a:highlight>
              <a:latin typeface="Neue Helvetica W01"/>
            </a:endParaRPr>
          </a:p>
          <a:p>
            <a:pPr algn="l"/>
            <a:r>
              <a:rPr lang="en-US" b="0" i="0" dirty="0">
                <a:solidFill>
                  <a:srgbClr val="424242"/>
                </a:solidFill>
                <a:effectLst/>
                <a:highlight>
                  <a:srgbClr val="FFFFFF"/>
                </a:highlight>
                <a:latin typeface="Neue Helvetica W01"/>
              </a:rPr>
              <a:t>Label two more points: </a:t>
            </a:r>
            <a:r>
              <a:rPr lang="en-US" b="0" i="0" u="none" strike="noStrike" dirty="0">
                <a:solidFill>
                  <a:srgbClr val="424242"/>
                </a:solidFill>
                <a:effectLst/>
                <a:highlight>
                  <a:srgbClr val="FFFFFF"/>
                </a:highlight>
                <a:latin typeface="MathJax_Math-italic"/>
              </a:rPr>
              <a:t>A</a:t>
            </a:r>
            <a:r>
              <a:rPr lang="en-US" b="0" i="0" dirty="0">
                <a:solidFill>
                  <a:srgbClr val="424242"/>
                </a:solidFill>
                <a:effectLst/>
                <a:highlight>
                  <a:srgbClr val="FFFFFF"/>
                </a:highlight>
                <a:latin typeface="Neue Helvetica W01"/>
              </a:rPr>
              <a:t> at an angle of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from the positive </a:t>
            </a:r>
            <a:r>
              <a:rPr lang="en-US" b="0" i="1"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axis with coordinates </a:t>
            </a:r>
            <a:r>
              <a:rPr lang="en-US" b="0" i="0" u="none" strike="noStrike" dirty="0">
                <a:solidFill>
                  <a:srgbClr val="424242"/>
                </a:solidFill>
                <a:effectLst/>
                <a:highlight>
                  <a:srgbClr val="FFFFFF"/>
                </a:highlight>
                <a:latin typeface="MathJax_Main"/>
              </a:rPr>
              <a:t>(cos(</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MathJax_Main"/>
              </a:rPr>
              <a:t>),sin(</a:t>
            </a:r>
            <a:r>
              <a:rPr lang="en-US" b="0" i="0" u="none" strike="noStrike" dirty="0">
                <a:solidFill>
                  <a:srgbClr val="424242"/>
                </a:solidFill>
                <a:effectLst/>
                <a:highlight>
                  <a:srgbClr val="FFFFFF"/>
                </a:highlight>
                <a:latin typeface="MathJax_Math-italic"/>
              </a:rPr>
              <a:t>α</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β</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and point </a:t>
            </a:r>
            <a:r>
              <a:rPr lang="en-US" b="0" i="0" u="none" strike="noStrike" dirty="0">
                <a:solidFill>
                  <a:srgbClr val="424242"/>
                </a:solidFill>
                <a:effectLst/>
                <a:highlight>
                  <a:srgbClr val="FFFFFF"/>
                </a:highlight>
                <a:latin typeface="MathJax_Math-italic"/>
              </a:rPr>
              <a:t>B</a:t>
            </a:r>
            <a:r>
              <a:rPr lang="en-US" b="0" i="0" dirty="0">
                <a:solidFill>
                  <a:srgbClr val="424242"/>
                </a:solidFill>
                <a:effectLst/>
                <a:highlight>
                  <a:srgbClr val="FFFFFF"/>
                </a:highlight>
                <a:latin typeface="Neue Helvetica W01"/>
              </a:rPr>
              <a:t> with coordinates </a:t>
            </a:r>
            <a:r>
              <a:rPr lang="en-US" b="0" i="0" u="none" strike="noStrike" dirty="0">
                <a:solidFill>
                  <a:srgbClr val="424242"/>
                </a:solidFill>
                <a:effectLst/>
                <a:highlight>
                  <a:srgbClr val="FFFFFF"/>
                </a:highlight>
                <a:latin typeface="MathJax_Main"/>
              </a:rPr>
              <a:t>(1,0</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Triangle </a:t>
            </a:r>
            <a:r>
              <a:rPr lang="en-US" b="0" i="0" u="none" strike="noStrike" dirty="0">
                <a:solidFill>
                  <a:srgbClr val="424242"/>
                </a:solidFill>
                <a:effectLst/>
                <a:highlight>
                  <a:srgbClr val="FFFFFF"/>
                </a:highlight>
                <a:latin typeface="MathJax_Math-italic"/>
              </a:rPr>
              <a:t>POQ</a:t>
            </a:r>
            <a:r>
              <a:rPr lang="en-US" b="0" i="0" dirty="0">
                <a:solidFill>
                  <a:srgbClr val="424242"/>
                </a:solidFill>
                <a:effectLst/>
                <a:highlight>
                  <a:srgbClr val="FFFFFF"/>
                </a:highlight>
                <a:latin typeface="Neue Helvetica W01"/>
              </a:rPr>
              <a:t> is a rotation of triangle </a:t>
            </a:r>
            <a:r>
              <a:rPr lang="en-US" b="0" i="0" u="none" strike="noStrike" dirty="0">
                <a:solidFill>
                  <a:srgbClr val="424242"/>
                </a:solidFill>
                <a:effectLst/>
                <a:highlight>
                  <a:srgbClr val="FFFFFF"/>
                </a:highlight>
                <a:latin typeface="MathJax_Math-italic"/>
              </a:rPr>
              <a:t>AOB</a:t>
            </a:r>
            <a:r>
              <a:rPr lang="en-US" b="0" i="0" dirty="0">
                <a:solidFill>
                  <a:srgbClr val="424242"/>
                </a:solidFill>
                <a:effectLst/>
                <a:highlight>
                  <a:srgbClr val="FFFFFF"/>
                </a:highlight>
                <a:latin typeface="Neue Helvetica W01"/>
              </a:rPr>
              <a:t> and thus the distance from </a:t>
            </a:r>
            <a:r>
              <a:rPr lang="en-US" b="0" i="0" u="none" strike="noStrike" dirty="0">
                <a:solidFill>
                  <a:srgbClr val="424242"/>
                </a:solidFill>
                <a:effectLst/>
                <a:highlight>
                  <a:srgbClr val="FFFFFF"/>
                </a:highlight>
                <a:latin typeface="MathJax_Math-italic"/>
              </a:rPr>
              <a:t>P</a:t>
            </a:r>
            <a:r>
              <a:rPr lang="en-US" b="0" i="0" dirty="0">
                <a:solidFill>
                  <a:srgbClr val="424242"/>
                </a:solidFill>
                <a:effectLst/>
                <a:highlight>
                  <a:srgbClr val="FFFFFF"/>
                </a:highlight>
                <a:latin typeface="Neue Helvetica W01"/>
              </a:rPr>
              <a:t> to </a:t>
            </a:r>
            <a:r>
              <a:rPr lang="en-US" b="0" i="0" u="none" strike="noStrike" dirty="0">
                <a:solidFill>
                  <a:srgbClr val="424242"/>
                </a:solidFill>
                <a:effectLst/>
                <a:highlight>
                  <a:srgbClr val="FFFFFF"/>
                </a:highlight>
                <a:latin typeface="MathJax_Math-italic"/>
              </a:rPr>
              <a:t>Q</a:t>
            </a:r>
            <a:r>
              <a:rPr lang="en-US" b="0" i="0" dirty="0">
                <a:solidFill>
                  <a:srgbClr val="424242"/>
                </a:solidFill>
                <a:effectLst/>
                <a:highlight>
                  <a:srgbClr val="FFFFFF"/>
                </a:highlight>
                <a:latin typeface="Neue Helvetica W01"/>
              </a:rPr>
              <a:t> is the same as the distance from </a:t>
            </a:r>
            <a:r>
              <a:rPr lang="en-US" b="0" i="0" u="none" strike="noStrike" dirty="0">
                <a:solidFill>
                  <a:srgbClr val="424242"/>
                </a:solidFill>
                <a:effectLst/>
                <a:highlight>
                  <a:srgbClr val="FFFFFF"/>
                </a:highlight>
                <a:latin typeface="MathJax_Math-italic"/>
              </a:rPr>
              <a:t>A</a:t>
            </a:r>
            <a:r>
              <a:rPr lang="en-US" b="0" i="0" dirty="0">
                <a:solidFill>
                  <a:srgbClr val="424242"/>
                </a:solidFill>
                <a:effectLst/>
                <a:highlight>
                  <a:srgbClr val="FFFFFF"/>
                </a:highlight>
                <a:latin typeface="Neue Helvetica W01"/>
              </a:rPr>
              <a:t> to </a:t>
            </a:r>
            <a:r>
              <a:rPr lang="en-US" b="0" i="0" u="none" strike="noStrike" dirty="0">
                <a:solidFill>
                  <a:srgbClr val="424242"/>
                </a:solidFill>
                <a:effectLst/>
                <a:highlight>
                  <a:srgbClr val="FFFFFF"/>
                </a:highlight>
                <a:latin typeface="MathJax_Math-italic"/>
              </a:rPr>
              <a:t>B</a:t>
            </a:r>
            <a:r>
              <a:rPr lang="en-US" b="0" i="0" u="none" strike="noStrike" dirty="0">
                <a:solidFill>
                  <a:srgbClr val="424242"/>
                </a:solidFill>
                <a:effectLst/>
                <a:highlight>
                  <a:srgbClr val="FFFFFF"/>
                </a:highlight>
                <a:latin typeface="MathJax_Main"/>
              </a:rPr>
              <a:t>.</a:t>
            </a:r>
            <a:endParaRPr lang="en-US" b="0" i="0" dirty="0">
              <a:solidFill>
                <a:srgbClr val="424242"/>
              </a:solidFill>
              <a:effectLst/>
              <a:highlight>
                <a:srgbClr val="FFFFFF"/>
              </a:highligh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175256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Thus, we have the difference formula for cosine. We can use similar methods to derive the cosine of the sum of two angles.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338707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Let’s derive the sum formula for tangent. [Move the boxes to reveal each step.]</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19</a:t>
            </a:fld>
            <a:endParaRPr lang="en-US"/>
          </a:p>
        </p:txBody>
      </p:sp>
    </p:spTree>
    <p:extLst>
      <p:ext uri="{BB962C8B-B14F-4D97-AF65-F5344CB8AC3E}">
        <p14:creationId xmlns:p14="http://schemas.microsoft.com/office/powerpoint/2010/main" val="206345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highlight>
                  <a:srgbClr val="FFFFFF"/>
                </a:highlight>
                <a:latin typeface="Neue Helvetica W01"/>
              </a:rPr>
              <a:t>The cofunction formulas in the table may also be justified algebraically using the sum and difference formulas.</a:t>
            </a:r>
            <a:endParaRPr lang="en-US"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25</a:t>
            </a:fld>
            <a:endParaRPr lang="en-US"/>
          </a:p>
        </p:txBody>
      </p:sp>
    </p:spTree>
    <p:extLst>
      <p:ext uri="{BB962C8B-B14F-4D97-AF65-F5344CB8AC3E}">
        <p14:creationId xmlns:p14="http://schemas.microsoft.com/office/powerpoint/2010/main" val="322973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8/28/2024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8/28/2024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8/28/2024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8/28/2024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8/28/2024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8/28/2024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8/28/2024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8/28/2024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Trigonometric Identities </a:t>
            </a:r>
            <a:br>
              <a:rPr lang="en-US" sz="5400" dirty="0"/>
            </a:br>
            <a:r>
              <a:rPr lang="en-US" sz="5400" dirty="0"/>
              <a:t>and Equations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9</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81ACA7D-6834-5814-0A55-4F70E5A7339C}"/>
              </a:ext>
            </a:extLst>
          </p:cNvPr>
          <p:cNvPicPr>
            <a:picLocks noChangeAspect="1"/>
          </p:cNvPicPr>
          <p:nvPr/>
        </p:nvPicPr>
        <p:blipFill>
          <a:blip r:embed="rId2"/>
          <a:stretch>
            <a:fillRect/>
          </a:stretch>
        </p:blipFill>
        <p:spPr>
          <a:xfrm>
            <a:off x="163966" y="136525"/>
            <a:ext cx="10753725" cy="2657475"/>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B06CD3B-42CD-EE11-A202-2DFF0C308FE7}"/>
              </a:ext>
            </a:extLst>
          </p:cNvPr>
          <p:cNvPicPr>
            <a:picLocks noChangeAspect="1"/>
          </p:cNvPicPr>
          <p:nvPr/>
        </p:nvPicPr>
        <p:blipFill>
          <a:blip r:embed="rId2"/>
          <a:stretch>
            <a:fillRect/>
          </a:stretch>
        </p:blipFill>
        <p:spPr>
          <a:xfrm>
            <a:off x="259215" y="136525"/>
            <a:ext cx="10715625" cy="15811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C16A93F-66D4-8576-AD01-FEA2C8D0857D}"/>
              </a:ext>
            </a:extLst>
          </p:cNvPr>
          <p:cNvPicPr>
            <a:picLocks noChangeAspect="1"/>
          </p:cNvPicPr>
          <p:nvPr/>
        </p:nvPicPr>
        <p:blipFill>
          <a:blip r:embed="rId2"/>
          <a:stretch>
            <a:fillRect/>
          </a:stretch>
        </p:blipFill>
        <p:spPr>
          <a:xfrm>
            <a:off x="266019" y="136525"/>
            <a:ext cx="10810875" cy="22574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63A4E37-55B7-F014-5D5C-DC730B179791}"/>
              </a:ext>
            </a:extLst>
          </p:cNvPr>
          <p:cNvPicPr>
            <a:picLocks noChangeAspect="1"/>
          </p:cNvPicPr>
          <p:nvPr/>
        </p:nvPicPr>
        <p:blipFill>
          <a:blip r:embed="rId2"/>
          <a:stretch>
            <a:fillRect/>
          </a:stretch>
        </p:blipFill>
        <p:spPr>
          <a:xfrm>
            <a:off x="295955" y="136525"/>
            <a:ext cx="10620375" cy="15335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05E26B-38E4-CBFA-838C-95ACDA8410C5}"/>
              </a:ext>
            </a:extLst>
          </p:cNvPr>
          <p:cNvPicPr>
            <a:picLocks noChangeAspect="1"/>
          </p:cNvPicPr>
          <p:nvPr/>
        </p:nvPicPr>
        <p:blipFill>
          <a:blip r:embed="rId2"/>
          <a:stretch>
            <a:fillRect/>
          </a:stretch>
        </p:blipFill>
        <p:spPr>
          <a:xfrm>
            <a:off x="643467" y="1861396"/>
            <a:ext cx="10905066" cy="31352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0F2BF-103E-1C09-C468-892DDBD3A8EC}"/>
              </a:ext>
            </a:extLst>
          </p:cNvPr>
          <p:cNvPicPr>
            <a:picLocks noChangeAspect="1"/>
          </p:cNvPicPr>
          <p:nvPr/>
        </p:nvPicPr>
        <p:blipFill>
          <a:blip r:embed="rId2"/>
          <a:stretch>
            <a:fillRect/>
          </a:stretch>
        </p:blipFill>
        <p:spPr>
          <a:xfrm>
            <a:off x="643467" y="1984078"/>
            <a:ext cx="10905066" cy="288984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A1104F0-40A9-2A4A-A902-4F209B1B6373}"/>
              </a:ext>
            </a:extLst>
          </p:cNvPr>
          <p:cNvPicPr>
            <a:picLocks noChangeAspect="1"/>
          </p:cNvPicPr>
          <p:nvPr/>
        </p:nvPicPr>
        <p:blipFill>
          <a:blip r:embed="rId2"/>
          <a:stretch>
            <a:fillRect/>
          </a:stretch>
        </p:blipFill>
        <p:spPr>
          <a:xfrm>
            <a:off x="289151" y="136525"/>
            <a:ext cx="10677525" cy="34099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1F16F66-9BD1-6F4E-3D0D-2E58DB69E38D}"/>
              </a:ext>
            </a:extLst>
          </p:cNvPr>
          <p:cNvPicPr>
            <a:picLocks noChangeAspect="1"/>
          </p:cNvPicPr>
          <p:nvPr/>
        </p:nvPicPr>
        <p:blipFill>
          <a:blip r:embed="rId2"/>
          <a:stretch>
            <a:fillRect/>
          </a:stretch>
        </p:blipFill>
        <p:spPr>
          <a:xfrm>
            <a:off x="266700" y="136525"/>
            <a:ext cx="10744200" cy="22955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B854B-8186-8B6C-4C56-A730A40822C5}"/>
              </a:ext>
            </a:extLst>
          </p:cNvPr>
          <p:cNvPicPr>
            <a:picLocks noChangeAspect="1"/>
          </p:cNvPicPr>
          <p:nvPr/>
        </p:nvPicPr>
        <p:blipFill>
          <a:blip r:embed="rId2"/>
          <a:stretch>
            <a:fillRect/>
          </a:stretch>
        </p:blipFill>
        <p:spPr>
          <a:xfrm>
            <a:off x="643467" y="1534244"/>
            <a:ext cx="10905066" cy="3789510"/>
          </a:xfrm>
          <a:prstGeom prst="rect">
            <a:avLst/>
          </a:prstGeom>
        </p:spPr>
      </p:pic>
      <p:sp>
        <p:nvSpPr>
          <p:cNvPr id="2" name="Footer Placeholder 1">
            <a:extLst>
              <a:ext uri="{FF2B5EF4-FFF2-40B4-BE49-F238E27FC236}">
                <a16:creationId xmlns:a16="http://schemas.microsoft.com/office/drawing/2014/main" id="{7B950B2A-0756-B308-D37F-E377CE2A6FB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415438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CEFC27EB-656E-D40F-D223-4CB0B342E5C3}"/>
              </a:ext>
            </a:extLst>
          </p:cNvPr>
          <p:cNvPicPr>
            <a:picLocks noChangeAspect="1"/>
          </p:cNvPicPr>
          <p:nvPr/>
        </p:nvPicPr>
        <p:blipFill>
          <a:blip r:embed="rId3"/>
          <a:stretch>
            <a:fillRect/>
          </a:stretch>
        </p:blipFill>
        <p:spPr>
          <a:xfrm>
            <a:off x="321526" y="929063"/>
            <a:ext cx="2034834" cy="751722"/>
          </a:xfrm>
          <a:prstGeom prst="rect">
            <a:avLst/>
          </a:prstGeom>
        </p:spPr>
      </p:pic>
      <p:pic>
        <p:nvPicPr>
          <p:cNvPr id="8" name="Picture 7">
            <a:extLst>
              <a:ext uri="{FF2B5EF4-FFF2-40B4-BE49-F238E27FC236}">
                <a16:creationId xmlns:a16="http://schemas.microsoft.com/office/drawing/2014/main" id="{02D2F5DB-B9EE-1666-426D-6C7F25963C73}"/>
              </a:ext>
            </a:extLst>
          </p:cNvPr>
          <p:cNvPicPr>
            <a:picLocks noChangeAspect="1"/>
          </p:cNvPicPr>
          <p:nvPr/>
        </p:nvPicPr>
        <p:blipFill>
          <a:blip r:embed="rId4"/>
          <a:stretch>
            <a:fillRect/>
          </a:stretch>
        </p:blipFill>
        <p:spPr>
          <a:xfrm>
            <a:off x="485775" y="1690006"/>
            <a:ext cx="5139865" cy="3306537"/>
          </a:xfrm>
          <a:prstGeom prst="rect">
            <a:avLst/>
          </a:prstGeom>
        </p:spPr>
      </p:pic>
      <p:pic>
        <p:nvPicPr>
          <p:cNvPr id="10" name="Picture 9">
            <a:extLst>
              <a:ext uri="{FF2B5EF4-FFF2-40B4-BE49-F238E27FC236}">
                <a16:creationId xmlns:a16="http://schemas.microsoft.com/office/drawing/2014/main" id="{66B982C0-673E-8754-2FD3-4018C80F8E0E}"/>
              </a:ext>
            </a:extLst>
          </p:cNvPr>
          <p:cNvPicPr>
            <a:picLocks noChangeAspect="1"/>
          </p:cNvPicPr>
          <p:nvPr/>
        </p:nvPicPr>
        <p:blipFill>
          <a:blip r:embed="rId5"/>
          <a:stretch>
            <a:fillRect/>
          </a:stretch>
        </p:blipFill>
        <p:spPr>
          <a:xfrm>
            <a:off x="6241597" y="1304924"/>
            <a:ext cx="4611460" cy="4016433"/>
          </a:xfrm>
          <a:prstGeom prst="rect">
            <a:avLst/>
          </a:prstGeom>
        </p:spPr>
      </p:pic>
      <p:sp>
        <p:nvSpPr>
          <p:cNvPr id="11" name="Rectangle 10">
            <a:extLst>
              <a:ext uri="{FF2B5EF4-FFF2-40B4-BE49-F238E27FC236}">
                <a16:creationId xmlns:a16="http://schemas.microsoft.com/office/drawing/2014/main" id="{456BFC0F-0752-116B-AE94-1143E5F284B6}"/>
              </a:ext>
            </a:extLst>
          </p:cNvPr>
          <p:cNvSpPr/>
          <p:nvPr/>
        </p:nvSpPr>
        <p:spPr>
          <a:xfrm>
            <a:off x="593387" y="2675106"/>
            <a:ext cx="5139865" cy="2492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3B1FB-07D3-6243-6B8D-58CD1252A7B6}"/>
              </a:ext>
            </a:extLst>
          </p:cNvPr>
          <p:cNvSpPr/>
          <p:nvPr/>
        </p:nvSpPr>
        <p:spPr>
          <a:xfrm>
            <a:off x="6096000" y="1151561"/>
            <a:ext cx="4828162" cy="41697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1524000" y="1122362"/>
            <a:ext cx="9144000" cy="2900518"/>
          </a:xfrm>
        </p:spPr>
        <p:txBody>
          <a:bodyPr vert="horz" lIns="91440" tIns="45720" rIns="91440" bIns="45720" rtlCol="0">
            <a:normAutofit/>
          </a:bodyPr>
          <a:lstStyle/>
          <a:p>
            <a:r>
              <a:rPr lang="en-US" sz="4700" dirty="0">
                <a:solidFill>
                  <a:srgbClr val="FFFFFF"/>
                </a:solidFill>
              </a:rPr>
              <a:t>9.2 Sum and Difference Identities</a:t>
            </a:r>
            <a:br>
              <a:rPr lang="en-US" sz="4700" dirty="0">
                <a:solidFill>
                  <a:srgbClr val="FFFFFF"/>
                </a:solidFill>
              </a:rPr>
            </a:br>
            <a:endParaRPr lang="en-US" sz="4700" dirty="0">
              <a:solidFill>
                <a:srgbClr val="FFFFFF"/>
              </a:solid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80389-F326-6B43-0BAC-C586A84F90D6}"/>
              </a:ext>
            </a:extLst>
          </p:cNvPr>
          <p:cNvPicPr>
            <a:picLocks noChangeAspect="1"/>
          </p:cNvPicPr>
          <p:nvPr/>
        </p:nvPicPr>
        <p:blipFill>
          <a:blip r:embed="rId2"/>
          <a:stretch>
            <a:fillRect/>
          </a:stretch>
        </p:blipFill>
        <p:spPr>
          <a:xfrm>
            <a:off x="643467" y="1984078"/>
            <a:ext cx="10905066" cy="288984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1905218-947A-EBA7-AC48-1E58B8069570}"/>
              </a:ext>
            </a:extLst>
          </p:cNvPr>
          <p:cNvPicPr>
            <a:picLocks noChangeAspect="1"/>
          </p:cNvPicPr>
          <p:nvPr/>
        </p:nvPicPr>
        <p:blipFill>
          <a:blip r:embed="rId2"/>
          <a:stretch>
            <a:fillRect/>
          </a:stretch>
        </p:blipFill>
        <p:spPr>
          <a:xfrm>
            <a:off x="318407" y="136525"/>
            <a:ext cx="10706100" cy="198120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2523A3E-EC21-E8DA-4A99-4F50256BA890}"/>
              </a:ext>
            </a:extLst>
          </p:cNvPr>
          <p:cNvPicPr>
            <a:picLocks noChangeAspect="1"/>
          </p:cNvPicPr>
          <p:nvPr/>
        </p:nvPicPr>
        <p:blipFill>
          <a:blip r:embed="rId2"/>
          <a:stretch>
            <a:fillRect/>
          </a:stretch>
        </p:blipFill>
        <p:spPr>
          <a:xfrm>
            <a:off x="278946" y="136525"/>
            <a:ext cx="10763250" cy="16002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AE65B22-3C86-C82E-CC09-2E0E836035E3}"/>
              </a:ext>
            </a:extLst>
          </p:cNvPr>
          <p:cNvPicPr>
            <a:picLocks noChangeAspect="1"/>
          </p:cNvPicPr>
          <p:nvPr/>
        </p:nvPicPr>
        <p:blipFill>
          <a:blip r:embed="rId2"/>
          <a:stretch>
            <a:fillRect/>
          </a:stretch>
        </p:blipFill>
        <p:spPr>
          <a:xfrm>
            <a:off x="321129" y="0"/>
            <a:ext cx="10744200" cy="369570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29C84826-15FB-07AC-CFCA-75D35352684A}"/>
              </a:ext>
            </a:extLst>
          </p:cNvPr>
          <p:cNvPicPr>
            <a:picLocks noChangeAspect="1"/>
          </p:cNvPicPr>
          <p:nvPr/>
        </p:nvPicPr>
        <p:blipFill>
          <a:blip r:embed="rId2"/>
          <a:stretch>
            <a:fillRect/>
          </a:stretch>
        </p:blipFill>
        <p:spPr>
          <a:xfrm>
            <a:off x="4010025" y="1357312"/>
            <a:ext cx="4171950" cy="4143375"/>
          </a:xfrm>
          <a:prstGeom prst="rect">
            <a:avLst/>
          </a:prstGeom>
        </p:spPr>
      </p:pic>
      <p:pic>
        <p:nvPicPr>
          <p:cNvPr id="6" name="Picture 5">
            <a:extLst>
              <a:ext uri="{FF2B5EF4-FFF2-40B4-BE49-F238E27FC236}">
                <a16:creationId xmlns:a16="http://schemas.microsoft.com/office/drawing/2014/main" id="{30C43E62-EB05-4826-4911-69D4F48AA91E}"/>
              </a:ext>
            </a:extLst>
          </p:cNvPr>
          <p:cNvPicPr>
            <a:picLocks noChangeAspect="1"/>
          </p:cNvPicPr>
          <p:nvPr/>
        </p:nvPicPr>
        <p:blipFill>
          <a:blip r:embed="rId3"/>
          <a:stretch>
            <a:fillRect/>
          </a:stretch>
        </p:blipFill>
        <p:spPr>
          <a:xfrm>
            <a:off x="1809750" y="2895599"/>
            <a:ext cx="2200275" cy="533400"/>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CB719E-F6AD-A9F8-5478-2C5C79E9E230}"/>
              </a:ext>
            </a:extLst>
          </p:cNvPr>
          <p:cNvPicPr>
            <a:picLocks noChangeAspect="1"/>
          </p:cNvPicPr>
          <p:nvPr/>
        </p:nvPicPr>
        <p:blipFill>
          <a:blip r:embed="rId3"/>
          <a:stretch>
            <a:fillRect/>
          </a:stretch>
        </p:blipFill>
        <p:spPr>
          <a:xfrm>
            <a:off x="643467" y="1207092"/>
            <a:ext cx="10905066" cy="444381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11CFD-7C54-FCB8-45B2-2A79688E8E63}"/>
              </a:ext>
            </a:extLst>
          </p:cNvPr>
          <p:cNvPicPr>
            <a:picLocks noChangeAspect="1"/>
          </p:cNvPicPr>
          <p:nvPr/>
        </p:nvPicPr>
        <p:blipFill>
          <a:blip r:embed="rId3"/>
          <a:stretch>
            <a:fillRect/>
          </a:stretch>
        </p:blipFill>
        <p:spPr>
          <a:xfrm>
            <a:off x="1927376" y="1459326"/>
            <a:ext cx="8337247" cy="393934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51017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F1A17AE-6C7E-89FD-6D41-0E338054F331}"/>
              </a:ext>
            </a:extLst>
          </p:cNvPr>
          <p:cNvPicPr>
            <a:picLocks noChangeAspect="1"/>
          </p:cNvPicPr>
          <p:nvPr/>
        </p:nvPicPr>
        <p:blipFill>
          <a:blip r:embed="rId2"/>
          <a:stretch>
            <a:fillRect/>
          </a:stretch>
        </p:blipFill>
        <p:spPr>
          <a:xfrm>
            <a:off x="369549" y="136525"/>
            <a:ext cx="10810875" cy="232410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909E1A9-D8DE-BFC6-C6C8-C3CF36D76F13}"/>
              </a:ext>
            </a:extLst>
          </p:cNvPr>
          <p:cNvPicPr>
            <a:picLocks noChangeAspect="1"/>
          </p:cNvPicPr>
          <p:nvPr/>
        </p:nvPicPr>
        <p:blipFill>
          <a:blip r:embed="rId2"/>
          <a:stretch>
            <a:fillRect/>
          </a:stretch>
        </p:blipFill>
        <p:spPr>
          <a:xfrm>
            <a:off x="344261" y="136525"/>
            <a:ext cx="10610850" cy="163830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33E89-D692-EE8A-9149-300B516F47BD}"/>
              </a:ext>
            </a:extLst>
          </p:cNvPr>
          <p:cNvPicPr>
            <a:picLocks noChangeAspect="1"/>
          </p:cNvPicPr>
          <p:nvPr/>
        </p:nvPicPr>
        <p:blipFill>
          <a:blip r:embed="rId2"/>
          <a:stretch>
            <a:fillRect/>
          </a:stretch>
        </p:blipFill>
        <p:spPr>
          <a:xfrm>
            <a:off x="643467" y="1561507"/>
            <a:ext cx="10905066" cy="373498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9846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539430"/>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Use sum and difference formulas for cosine.</a:t>
            </a:r>
          </a:p>
          <a:p>
            <a:pPr marL="457200" indent="-457200">
              <a:buFont typeface="Arial" panose="020B0604020202020204" pitchFamily="34" charset="0"/>
              <a:buChar char="•"/>
            </a:pPr>
            <a:r>
              <a:rPr lang="en-US" sz="2800" dirty="0"/>
              <a:t>Use sum and difference formulas for sine.</a:t>
            </a:r>
          </a:p>
          <a:p>
            <a:pPr marL="457200" indent="-457200">
              <a:buFont typeface="Arial" panose="020B0604020202020204" pitchFamily="34" charset="0"/>
              <a:buChar char="•"/>
            </a:pPr>
            <a:r>
              <a:rPr lang="en-US" sz="2800" dirty="0"/>
              <a:t>Use sum and difference formulas for tangent.</a:t>
            </a:r>
          </a:p>
          <a:p>
            <a:pPr marL="457200" indent="-457200">
              <a:buFont typeface="Arial" panose="020B0604020202020204" pitchFamily="34" charset="0"/>
              <a:buChar char="•"/>
            </a:pPr>
            <a:r>
              <a:rPr lang="en-US" sz="2800" dirty="0"/>
              <a:t>Use sum and difference formulas for cofunctions.</a:t>
            </a:r>
          </a:p>
          <a:p>
            <a:pPr marL="457200" indent="-457200">
              <a:buFont typeface="Arial" panose="020B0604020202020204" pitchFamily="34" charset="0"/>
              <a:buChar char="•"/>
            </a:pPr>
            <a:r>
              <a:rPr lang="en-US" sz="2800" dirty="0"/>
              <a:t>Use sum and difference formulas to verify identities.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D01791F-DFB4-F870-3DE3-9D1A5CF31F6C}"/>
              </a:ext>
            </a:extLst>
          </p:cNvPr>
          <p:cNvPicPr>
            <a:picLocks noChangeAspect="1"/>
          </p:cNvPicPr>
          <p:nvPr/>
        </p:nvPicPr>
        <p:blipFill>
          <a:blip r:embed="rId2"/>
          <a:stretch>
            <a:fillRect/>
          </a:stretch>
        </p:blipFill>
        <p:spPr>
          <a:xfrm>
            <a:off x="220436" y="136525"/>
            <a:ext cx="10706100" cy="19431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9E1B5F0-19A6-A99E-B2F6-DB84A5284549}"/>
              </a:ext>
            </a:extLst>
          </p:cNvPr>
          <p:cNvPicPr>
            <a:picLocks noChangeAspect="1"/>
          </p:cNvPicPr>
          <p:nvPr/>
        </p:nvPicPr>
        <p:blipFill>
          <a:blip r:embed="rId2"/>
          <a:stretch>
            <a:fillRect/>
          </a:stretch>
        </p:blipFill>
        <p:spPr>
          <a:xfrm>
            <a:off x="146957" y="136525"/>
            <a:ext cx="10744200" cy="2952750"/>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EB7BF7C-14A6-C50A-206D-B09CB0ACC633}"/>
              </a:ext>
            </a:extLst>
          </p:cNvPr>
          <p:cNvPicPr>
            <a:picLocks noChangeAspect="1"/>
          </p:cNvPicPr>
          <p:nvPr/>
        </p:nvPicPr>
        <p:blipFill>
          <a:blip r:embed="rId2"/>
          <a:stretch>
            <a:fillRect/>
          </a:stretch>
        </p:blipFill>
        <p:spPr>
          <a:xfrm>
            <a:off x="258536" y="136525"/>
            <a:ext cx="10782300" cy="159067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8200DDF-8A8B-CD45-C1B5-6F9843D19332}"/>
              </a:ext>
            </a:extLst>
          </p:cNvPr>
          <p:cNvPicPr>
            <a:picLocks noChangeAspect="1"/>
          </p:cNvPicPr>
          <p:nvPr/>
        </p:nvPicPr>
        <p:blipFill>
          <a:blip r:embed="rId2"/>
          <a:stretch>
            <a:fillRect/>
          </a:stretch>
        </p:blipFill>
        <p:spPr>
          <a:xfrm>
            <a:off x="108539" y="136525"/>
            <a:ext cx="9383804" cy="3850193"/>
          </a:xfrm>
          <a:prstGeom prst="rect">
            <a:avLst/>
          </a:prstGeom>
        </p:spPr>
      </p:pic>
      <p:pic>
        <p:nvPicPr>
          <p:cNvPr id="6" name="Picture 5">
            <a:extLst>
              <a:ext uri="{FF2B5EF4-FFF2-40B4-BE49-F238E27FC236}">
                <a16:creationId xmlns:a16="http://schemas.microsoft.com/office/drawing/2014/main" id="{C2AED3B5-DFA5-5A71-2529-D132AE3B67DF}"/>
              </a:ext>
            </a:extLst>
          </p:cNvPr>
          <p:cNvPicPr>
            <a:picLocks noChangeAspect="1"/>
          </p:cNvPicPr>
          <p:nvPr/>
        </p:nvPicPr>
        <p:blipFill>
          <a:blip r:embed="rId3"/>
          <a:stretch>
            <a:fillRect/>
          </a:stretch>
        </p:blipFill>
        <p:spPr>
          <a:xfrm>
            <a:off x="9386274" y="782411"/>
            <a:ext cx="2174354" cy="2646589"/>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9B993EA-4926-9E98-42A1-37A0037CB979}"/>
              </a:ext>
            </a:extLst>
          </p:cNvPr>
          <p:cNvPicPr>
            <a:picLocks noChangeAspect="1"/>
          </p:cNvPicPr>
          <p:nvPr/>
        </p:nvPicPr>
        <p:blipFill>
          <a:blip r:embed="rId2"/>
          <a:stretch>
            <a:fillRect/>
          </a:stretch>
        </p:blipFill>
        <p:spPr>
          <a:xfrm>
            <a:off x="212590" y="136525"/>
            <a:ext cx="10229850" cy="2609850"/>
          </a:xfrm>
          <a:prstGeom prst="rect">
            <a:avLst/>
          </a:prstGeom>
        </p:spPr>
      </p:pic>
      <p:pic>
        <p:nvPicPr>
          <p:cNvPr id="6" name="Picture 5">
            <a:extLst>
              <a:ext uri="{FF2B5EF4-FFF2-40B4-BE49-F238E27FC236}">
                <a16:creationId xmlns:a16="http://schemas.microsoft.com/office/drawing/2014/main" id="{B03BF954-DC8D-21A8-E4E0-EA9F583BFBAE}"/>
              </a:ext>
            </a:extLst>
          </p:cNvPr>
          <p:cNvPicPr>
            <a:picLocks noChangeAspect="1"/>
          </p:cNvPicPr>
          <p:nvPr/>
        </p:nvPicPr>
        <p:blipFill>
          <a:blip r:embed="rId3"/>
          <a:stretch>
            <a:fillRect/>
          </a:stretch>
        </p:blipFill>
        <p:spPr>
          <a:xfrm>
            <a:off x="270782" y="2852057"/>
            <a:ext cx="3767818" cy="3113314"/>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8264057" cy="36009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Use sum and difference formulas for cosine.</a:t>
            </a:r>
          </a:p>
          <a:p>
            <a:pPr marL="457200" indent="-457200">
              <a:buFont typeface="Arial" panose="020B0604020202020204" pitchFamily="34" charset="0"/>
              <a:buChar char="•"/>
            </a:pPr>
            <a:r>
              <a:rPr lang="en-US" sz="2800" dirty="0"/>
              <a:t>Use sum and difference formulas for sine.</a:t>
            </a:r>
          </a:p>
          <a:p>
            <a:pPr marL="457200" indent="-457200">
              <a:buFont typeface="Arial" panose="020B0604020202020204" pitchFamily="34" charset="0"/>
              <a:buChar char="•"/>
            </a:pPr>
            <a:r>
              <a:rPr lang="en-US" sz="2800" dirty="0"/>
              <a:t>Use sum and difference formulas for tangent.</a:t>
            </a:r>
          </a:p>
          <a:p>
            <a:pPr marL="457200" indent="-457200">
              <a:buFont typeface="Arial" panose="020B0604020202020204" pitchFamily="34" charset="0"/>
              <a:buChar char="•"/>
            </a:pPr>
            <a:r>
              <a:rPr lang="en-US" sz="2800" dirty="0"/>
              <a:t>Use sum and difference formulas for cofunctions.</a:t>
            </a:r>
          </a:p>
          <a:p>
            <a:pPr marL="457200" indent="-457200">
              <a:buFont typeface="Arial" panose="020B0604020202020204" pitchFamily="34" charset="0"/>
              <a:buChar char="•"/>
            </a:pPr>
            <a:r>
              <a:rPr lang="en-US" sz="2800" dirty="0"/>
              <a:t>Use sum and difference formulas to verify identities.</a:t>
            </a:r>
          </a:p>
          <a:p>
            <a:pPr algn="l"/>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84DDB-621B-EC2E-7D24-1AC8D1B3EFC6}"/>
              </a:ext>
            </a:extLst>
          </p:cNvPr>
          <p:cNvPicPr>
            <a:picLocks noChangeAspect="1"/>
          </p:cNvPicPr>
          <p:nvPr/>
        </p:nvPicPr>
        <p:blipFill>
          <a:blip r:embed="rId3"/>
          <a:stretch>
            <a:fillRect/>
          </a:stretch>
        </p:blipFill>
        <p:spPr>
          <a:xfrm>
            <a:off x="643467" y="1548455"/>
            <a:ext cx="10905066" cy="310794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7A00918A-3931-EFE5-E4C3-52A48EB4C2D2}"/>
              </a:ext>
            </a:extLst>
          </p:cNvPr>
          <p:cNvPicPr>
            <a:picLocks noChangeAspect="1"/>
          </p:cNvPicPr>
          <p:nvPr/>
        </p:nvPicPr>
        <p:blipFill>
          <a:blip r:embed="rId3"/>
          <a:stretch>
            <a:fillRect/>
          </a:stretch>
        </p:blipFill>
        <p:spPr>
          <a:xfrm>
            <a:off x="3090862" y="862012"/>
            <a:ext cx="6010275" cy="513397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438B2-DD48-2014-A2F0-E0E9459B3DFA}"/>
              </a:ext>
            </a:extLst>
          </p:cNvPr>
          <p:cNvPicPr>
            <a:picLocks noChangeAspect="1"/>
          </p:cNvPicPr>
          <p:nvPr/>
        </p:nvPicPr>
        <p:blipFill>
          <a:blip r:embed="rId3"/>
          <a:stretch>
            <a:fillRect/>
          </a:stretch>
        </p:blipFill>
        <p:spPr>
          <a:xfrm>
            <a:off x="643467" y="1302512"/>
            <a:ext cx="10905066" cy="425297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D4914-EFA5-6826-98CD-5EC1B7CD87F0}"/>
              </a:ext>
            </a:extLst>
          </p:cNvPr>
          <p:cNvPicPr>
            <a:picLocks noChangeAspect="1"/>
          </p:cNvPicPr>
          <p:nvPr/>
        </p:nvPicPr>
        <p:blipFill>
          <a:blip r:embed="rId2"/>
          <a:stretch>
            <a:fillRect/>
          </a:stretch>
        </p:blipFill>
        <p:spPr>
          <a:xfrm>
            <a:off x="643467" y="1207092"/>
            <a:ext cx="10905066" cy="4443814"/>
          </a:xfrm>
          <a:prstGeom prst="rect">
            <a:avLst/>
          </a:prstGeom>
        </p:spPr>
      </p:pic>
      <p:sp>
        <p:nvSpPr>
          <p:cNvPr id="2" name="Footer Placeholder 1">
            <a:extLst>
              <a:ext uri="{FF2B5EF4-FFF2-40B4-BE49-F238E27FC236}">
                <a16:creationId xmlns:a16="http://schemas.microsoft.com/office/drawing/2014/main" id="{00FCC5CE-40FE-0D9A-E3DB-B0206343CC4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25406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math equations on a white background&#10;&#10;Description automatically generated">
            <a:extLst>
              <a:ext uri="{FF2B5EF4-FFF2-40B4-BE49-F238E27FC236}">
                <a16:creationId xmlns:a16="http://schemas.microsoft.com/office/drawing/2014/main" id="{B20A0618-FFB8-CA34-02B6-8932734F5F7F}"/>
              </a:ext>
            </a:extLst>
          </p:cNvPr>
          <p:cNvPicPr>
            <a:picLocks noChangeAspect="1"/>
          </p:cNvPicPr>
          <p:nvPr/>
        </p:nvPicPr>
        <p:blipFill>
          <a:blip r:embed="rId3"/>
          <a:stretch>
            <a:fillRect/>
          </a:stretch>
        </p:blipFill>
        <p:spPr>
          <a:xfrm>
            <a:off x="643467" y="2024972"/>
            <a:ext cx="10905066" cy="2808054"/>
          </a:xfrm>
          <a:prstGeom prst="rect">
            <a:avLst/>
          </a:prstGeom>
        </p:spPr>
      </p:pic>
      <p:sp>
        <p:nvSpPr>
          <p:cNvPr id="2" name="Footer Placeholder 1">
            <a:extLst>
              <a:ext uri="{FF2B5EF4-FFF2-40B4-BE49-F238E27FC236}">
                <a16:creationId xmlns:a16="http://schemas.microsoft.com/office/drawing/2014/main" id="{376C4A73-08BD-414B-ABED-83CEF3FBE13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80011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02FA25-4592-CB0B-DED1-DA1F22F200BB}"/>
              </a:ext>
            </a:extLst>
          </p:cNvPr>
          <p:cNvPicPr>
            <a:picLocks noChangeAspect="1"/>
          </p:cNvPicPr>
          <p:nvPr/>
        </p:nvPicPr>
        <p:blipFill>
          <a:blip r:embed="rId3"/>
          <a:stretch>
            <a:fillRect/>
          </a:stretch>
        </p:blipFill>
        <p:spPr>
          <a:xfrm>
            <a:off x="643467" y="1970447"/>
            <a:ext cx="10905066" cy="291710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292</TotalTime>
  <Words>830</Words>
  <Application>Microsoft Office PowerPoint</Application>
  <PresentationFormat>Widescreen</PresentationFormat>
  <Paragraphs>80</Paragraphs>
  <Slides>36</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Trigonometric Identities  and Equations</vt:lpstr>
      <vt:lpstr>9.2 Sum and Difference Identities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25</cp:revision>
  <dcterms:created xsi:type="dcterms:W3CDTF">2023-11-15T21:12:55Z</dcterms:created>
  <dcterms:modified xsi:type="dcterms:W3CDTF">2024-08-28T18:14:29Z</dcterms:modified>
</cp:coreProperties>
</file>