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744" r:id="rId3"/>
  </p:sldMasterIdLst>
  <p:notesMasterIdLst>
    <p:notesMasterId r:id="rId29"/>
  </p:notesMasterIdLst>
  <p:sldIdLst>
    <p:sldId id="257" r:id="rId4"/>
    <p:sldId id="370" r:id="rId5"/>
    <p:sldId id="281" r:id="rId6"/>
    <p:sldId id="371" r:id="rId7"/>
    <p:sldId id="344" r:id="rId8"/>
    <p:sldId id="333" r:id="rId9"/>
    <p:sldId id="336" r:id="rId10"/>
    <p:sldId id="372" r:id="rId11"/>
    <p:sldId id="332" r:id="rId12"/>
    <p:sldId id="334" r:id="rId13"/>
    <p:sldId id="335" r:id="rId14"/>
    <p:sldId id="337" r:id="rId15"/>
    <p:sldId id="338" r:id="rId16"/>
    <p:sldId id="340" r:id="rId17"/>
    <p:sldId id="341" r:id="rId18"/>
    <p:sldId id="342" r:id="rId19"/>
    <p:sldId id="343" r:id="rId20"/>
    <p:sldId id="346" r:id="rId21"/>
    <p:sldId id="350" r:id="rId22"/>
    <p:sldId id="348" r:id="rId23"/>
    <p:sldId id="351" r:id="rId24"/>
    <p:sldId id="354" r:id="rId25"/>
    <p:sldId id="356" r:id="rId26"/>
    <p:sldId id="271" r:id="rId27"/>
    <p:sldId id="329"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9069" autoAdjust="0"/>
  </p:normalViewPr>
  <p:slideViewPr>
    <p:cSldViewPr snapToGrid="0">
      <p:cViewPr varScale="1">
        <p:scale>
          <a:sx n="98" d="100"/>
          <a:sy n="98" d="100"/>
        </p:scale>
        <p:origin x="4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A80E0-2187-467B-ADFB-D69A7F45F692}" type="datetimeFigureOut">
              <a:rPr lang="en-US" smtClean="0"/>
              <a:t>8/28/2024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28CB4D-4FCA-45CA-9E57-054ECA30A29D}" type="slidenum">
              <a:rPr lang="en-US" smtClean="0"/>
              <a:t>‹#›</a:t>
            </a:fld>
            <a:endParaRPr lang="en-US"/>
          </a:p>
        </p:txBody>
      </p:sp>
    </p:spTree>
    <p:extLst>
      <p:ext uri="{BB962C8B-B14F-4D97-AF65-F5344CB8AC3E}">
        <p14:creationId xmlns:p14="http://schemas.microsoft.com/office/powerpoint/2010/main" val="3303214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1581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8710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424242"/>
                </a:solidFill>
                <a:effectLst/>
                <a:highlight>
                  <a:srgbClr val="FFFFFF"/>
                </a:highlight>
                <a:latin typeface="Neue Helvetica W01"/>
              </a:rPr>
              <a:t>We have already used the </a:t>
            </a:r>
            <a:r>
              <a:rPr lang="en-US" b="1" i="0" dirty="0">
                <a:solidFill>
                  <a:srgbClr val="424242"/>
                </a:solidFill>
                <a:effectLst/>
                <a:highlight>
                  <a:srgbClr val="FFFFFF"/>
                </a:highlight>
                <a:latin typeface="Neue Helvetica W01"/>
              </a:rPr>
              <a:t>Pythagorean identities</a:t>
            </a:r>
            <a:r>
              <a:rPr lang="en-US" b="0" i="0" dirty="0">
                <a:solidFill>
                  <a:srgbClr val="424242"/>
                </a:solidFill>
                <a:effectLst/>
                <a:highlight>
                  <a:srgbClr val="FFFFFF"/>
                </a:highlight>
                <a:latin typeface="Neue Helvetica W01"/>
              </a:rPr>
              <a:t>, which are equations involving trigonometric functions based on the properties of a right triangle. For one way to prove these identities, watch the video by clicking the link. In the next two slides we will prove the second and third identities with a different technique, which is to show that the left side of the equation does indeed equal the right side of the equation. In this process we will use the first Pythagorean identity involving sine and cosine.</a:t>
            </a:r>
            <a:endParaRPr lang="en-US" dirty="0"/>
          </a:p>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4</a:t>
            </a:fld>
            <a:endParaRPr lang="en-US"/>
          </a:p>
        </p:txBody>
      </p:sp>
    </p:spTree>
    <p:extLst>
      <p:ext uri="{BB962C8B-B14F-4D97-AF65-F5344CB8AC3E}">
        <p14:creationId xmlns:p14="http://schemas.microsoft.com/office/powerpoint/2010/main" val="1003805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6</a:t>
            </a:fld>
            <a:endParaRPr lang="en-US"/>
          </a:p>
        </p:txBody>
      </p:sp>
    </p:spTree>
    <p:extLst>
      <p:ext uri="{BB962C8B-B14F-4D97-AF65-F5344CB8AC3E}">
        <p14:creationId xmlns:p14="http://schemas.microsoft.com/office/powerpoint/2010/main" val="2602703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24242"/>
                </a:solidFill>
                <a:effectLst/>
                <a:highlight>
                  <a:srgbClr val="FFFFFF"/>
                </a:highlight>
                <a:latin typeface="Neue Helvetica W01"/>
              </a:rPr>
              <a:t>Recall that we already determined which trigonometric functions are odd and which are even. The even-odd identities relate the value of a trigonometric function at a given angle to the value of the function at the opposite angle.</a:t>
            </a:r>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7</a:t>
            </a:fld>
            <a:endParaRPr lang="en-US"/>
          </a:p>
        </p:txBody>
      </p:sp>
    </p:spTree>
    <p:extLst>
      <p:ext uri="{BB962C8B-B14F-4D97-AF65-F5344CB8AC3E}">
        <p14:creationId xmlns:p14="http://schemas.microsoft.com/office/powerpoint/2010/main" val="1104861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24242"/>
                </a:solidFill>
                <a:effectLst/>
                <a:highlight>
                  <a:srgbClr val="FFFFFF"/>
                </a:highlight>
                <a:latin typeface="Neue Helvetica W01"/>
              </a:rPr>
              <a:t>The reciprocal and quotient identities are derived from the definitions of the basic trigonometric functions.</a:t>
            </a:r>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8</a:t>
            </a:fld>
            <a:endParaRPr lang="en-US"/>
          </a:p>
        </p:txBody>
      </p:sp>
    </p:spTree>
    <p:extLst>
      <p:ext uri="{BB962C8B-B14F-4D97-AF65-F5344CB8AC3E}">
        <p14:creationId xmlns:p14="http://schemas.microsoft.com/office/powerpoint/2010/main" val="3965549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9</a:t>
            </a:fld>
            <a:endParaRPr lang="en-US"/>
          </a:p>
        </p:txBody>
      </p:sp>
    </p:spTree>
    <p:extLst>
      <p:ext uri="{BB962C8B-B14F-4D97-AF65-F5344CB8AC3E}">
        <p14:creationId xmlns:p14="http://schemas.microsoft.com/office/powerpoint/2010/main" val="3857547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mc:Choice xmlns:a14="http://schemas.microsoft.com/office/drawing/2010/main" Requires="a14">
          <p:sp>
            <p:nvSpPr>
              <p:cNvPr id="3" name="Notes Placeholder 2"/>
              <p:cNvSpPr>
                <a:spLocks noGrp="1"/>
              </p:cNvSpPr>
              <p:nvPr>
                <p:ph type="body" idx="1"/>
              </p:nvPr>
            </p:nvSpPr>
            <p:spPr/>
            <p:txBody>
              <a:bodyPr/>
              <a:lstStyle/>
              <a:p>
                <a:r>
                  <a:rPr lang="en-US" dirty="0"/>
                  <a:t>Hint: Let </a:t>
                </a:r>
                <a14:m>
                  <m:oMath xmlns:m="http://schemas.openxmlformats.org/officeDocument/2006/math">
                    <m:r>
                      <a:rPr lang="en-US" i="1" dirty="0" smtClean="0">
                        <a:latin typeface="Cambria Math" panose="02040503050406030204" pitchFamily="18" charset="0"/>
                      </a:rPr>
                      <m:t>𝑥</m:t>
                    </m:r>
                    <m:r>
                      <a:rPr lang="en-US" i="1" dirty="0" smtClean="0">
                        <a:latin typeface="Cambria Math" panose="02040503050406030204" pitchFamily="18" charset="0"/>
                      </a:rPr>
                      <m:t> = </m:t>
                    </m:r>
                    <m:r>
                      <m:rPr>
                        <m:sty m:val="p"/>
                      </m:rPr>
                      <a:rPr lang="en-US" i="1" dirty="0" smtClean="0">
                        <a:latin typeface="Cambria Math" panose="02040503050406030204" pitchFamily="18" charset="0"/>
                      </a:rPr>
                      <m:t>cos</m:t>
                    </m:r>
                    <m:r>
                      <a:rPr lang="en-US" b="0" i="1" dirty="0" smtClean="0">
                        <a:latin typeface="Cambria Math" panose="02040503050406030204" pitchFamily="18" charset="0"/>
                      </a:rPr>
                      <m:t> </m:t>
                    </m:r>
                    <m:r>
                      <a:rPr lang="en-US" i="1" dirty="0" smtClean="0">
                        <a:latin typeface="Cambria Math" panose="02040503050406030204" pitchFamily="18" charset="0"/>
                        <a:ea typeface="Cambria Math" panose="02040503050406030204" pitchFamily="18" charset="0"/>
                      </a:rPr>
                      <m:t>𝜃</m:t>
                    </m:r>
                  </m:oMath>
                </a14:m>
                <a:r>
                  <a:rPr lang="en-US" dirty="0"/>
                  <a:t>.</a:t>
                </a:r>
              </a:p>
            </p:txBody>
          </p:sp>
        </mc:Choice>
        <mc:Fallback>
          <p:sp>
            <p:nvSpPr>
              <p:cNvPr id="3" name="Notes Placeholder 2"/>
              <p:cNvSpPr>
                <a:spLocks noGrp="1"/>
              </p:cNvSpPr>
              <p:nvPr>
                <p:ph type="body" idx="1"/>
              </p:nvPr>
            </p:nvSpPr>
            <p:spPr/>
            <p:txBody>
              <a:bodyPr/>
              <a:lstStyle/>
              <a:p>
                <a:r>
                  <a:rPr lang="en-US" dirty="0"/>
                  <a:t>Hint: Let </a:t>
                </a:r>
                <a:r>
                  <a:rPr lang="en-US" i="0" dirty="0">
                    <a:latin typeface="Cambria Math" panose="02040503050406030204" pitchFamily="18" charset="0"/>
                  </a:rPr>
                  <a:t>𝑥 = cos</a:t>
                </a:r>
                <a:r>
                  <a:rPr lang="en-US" b="0" i="0" dirty="0">
                    <a:latin typeface="Cambria Math" panose="02040503050406030204" pitchFamily="18" charset="0"/>
                  </a:rPr>
                  <a:t> </a:t>
                </a:r>
                <a:r>
                  <a:rPr lang="en-US" i="0" dirty="0">
                    <a:latin typeface="Cambria Math" panose="02040503050406030204" pitchFamily="18" charset="0"/>
                    <a:ea typeface="Cambria Math" panose="02040503050406030204" pitchFamily="18" charset="0"/>
                  </a:rPr>
                  <a:t>𝜃</a:t>
                </a:r>
                <a:r>
                  <a:rPr lang="en-US" dirty="0"/>
                  <a:t>.</a:t>
                </a:r>
              </a:p>
            </p:txBody>
          </p:sp>
        </mc:Fallback>
      </mc:AlternateContent>
      <p:sp>
        <p:nvSpPr>
          <p:cNvPr id="4" name="Slide Number Placeholder 3"/>
          <p:cNvSpPr>
            <a:spLocks noGrp="1"/>
          </p:cNvSpPr>
          <p:nvPr>
            <p:ph type="sldNum" sz="quarter" idx="5"/>
          </p:nvPr>
        </p:nvSpPr>
        <p:spPr/>
        <p:txBody>
          <a:bodyPr/>
          <a:lstStyle/>
          <a:p>
            <a:fld id="{0528CB4D-4FCA-45CA-9E57-054ECA30A29D}" type="slidenum">
              <a:rPr lang="en-US" smtClean="0"/>
              <a:t>20</a:t>
            </a:fld>
            <a:endParaRPr lang="en-US"/>
          </a:p>
        </p:txBody>
      </p:sp>
    </p:spTree>
    <p:extLst>
      <p:ext uri="{BB962C8B-B14F-4D97-AF65-F5344CB8AC3E}">
        <p14:creationId xmlns:p14="http://schemas.microsoft.com/office/powerpoint/2010/main" val="3839456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1189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8/28/2024</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81318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06250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80786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8BCF62C1-A170-4751-8D1C-F5EC793D12DB}"/>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3FFC9545-8C13-47EC-8C48-576FE9662477}"/>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93F450E-3AD9-4347-B8C2-09AD77029984}"/>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ED6FC33F-42C6-4724-AECB-5BA932A53C48}"/>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FAA0A9E8-2E83-46F0-962D-D668CD88A6DC}"/>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90343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6883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66743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8/28/2024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03462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8/28/2024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6623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8/28/2024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592344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8/28/2024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1738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4106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11355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868456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78234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657747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8/28/2024</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690848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14505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933264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8/28/2024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578689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8/28/2024</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899751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8/28/2024</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518238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8/28/2024</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52004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446970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8/28/2024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822586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8/28/2024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842313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190817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45839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8/28/2024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7729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8/28/2024</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873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8/28/2024</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32559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8/28/2024</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46174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8/28/2024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170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8/28/2024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0001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8/28/2024</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901152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8/28/2024</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A57B0538-6345-4355-B5D9-EBC7E6DAE309}"/>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B50AA53F-14B5-4F69-86DE-1A25A479B484}"/>
              </a:ext>
            </a:extLst>
          </p:cNvPr>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1833F29-278E-40C2-B5BF-5F1CFDBC0000}"/>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B524B414-2CE4-4650-8189-7EAC2D1FD162}"/>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6758B69F-709F-4A28-879C-1FB9C7F01604}"/>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9445464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8/28/2024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22955910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91Jxfu4FntM?si=c_XU7pFvrdfEj8EP" TargetMode="External"/><Relationship Id="rId2" Type="http://schemas.openxmlformats.org/officeDocument/2006/relationships/notesSlide" Target="../notesSlides/notesSlide3.xml"/><Relationship Id="rId1" Type="http://schemas.openxmlformats.org/officeDocument/2006/relationships/slideLayout" Target="../slideLayouts/slideLayout29.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9.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70000"/>
          </a:blip>
          <a:srcRect t="15726" r="-1" b="-1"/>
          <a:stretch/>
        </p:blipFill>
        <p:spPr>
          <a:xfrm>
            <a:off x="-37352" y="0"/>
            <a:ext cx="12188932" cy="6856614"/>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996275" y="744909"/>
            <a:ext cx="10190071" cy="2301739"/>
          </a:xfrm>
        </p:spPr>
        <p:txBody>
          <a:bodyPr anchor="b">
            <a:normAutofit/>
          </a:bodyPr>
          <a:lstStyle/>
          <a:p>
            <a:r>
              <a:rPr lang="en-US" sz="5400" dirty="0"/>
              <a:t>Trigonometric Identities </a:t>
            </a:r>
            <a:br>
              <a:rPr lang="en-US" sz="5400" dirty="0"/>
            </a:br>
            <a:r>
              <a:rPr lang="en-US" sz="5400" dirty="0"/>
              <a:t>and Equations</a:t>
            </a:r>
          </a:p>
        </p:txBody>
      </p:sp>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1200646" y="3075976"/>
            <a:ext cx="9781327" cy="3037115"/>
          </a:xfrm>
        </p:spPr>
        <p:txBody>
          <a:bodyPr anchor="t">
            <a:normAutofit lnSpcReduction="10000"/>
          </a:bodyPr>
          <a:lstStyle/>
          <a:p>
            <a:r>
              <a:rPr lang="en-US" sz="3600" dirty="0"/>
              <a:t>Chapter 9</a:t>
            </a:r>
          </a:p>
          <a:p>
            <a:endParaRPr lang="en-US" sz="2800" dirty="0"/>
          </a:p>
          <a:p>
            <a:endParaRPr lang="en-US" sz="2800" dirty="0"/>
          </a:p>
          <a:p>
            <a:endParaRPr lang="en-US" sz="2800" dirty="0"/>
          </a:p>
          <a:p>
            <a:endParaRPr lang="en-US" sz="2800" dirty="0">
              <a:solidFill>
                <a:schemeClr val="bg1"/>
              </a:solidFill>
            </a:endParaRPr>
          </a:p>
          <a:p>
            <a:r>
              <a:rPr lang="en-US" sz="2200" dirty="0">
                <a:solidFill>
                  <a:schemeClr val="bg1"/>
                </a:solidFill>
              </a:rPr>
              <a:t>Algebra and Trigonometry 2e, OpenStax, Jay Abramson</a:t>
            </a: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420" y="5861447"/>
            <a:ext cx="11896842" cy="46180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all" spc="200" normalizeH="0" baseline="0" noProof="0">
                <a:ln>
                  <a:noFill/>
                </a:ln>
                <a:solidFill>
                  <a:srgbClr val="FFFFFF"/>
                </a:solidFill>
                <a:effectLst/>
                <a:uLnTx/>
                <a:uFillTx/>
                <a:latin typeface="Arial"/>
                <a:ea typeface="+mn-ea"/>
                <a:cs typeface="Segoe UI Semilight" panose="020B0402040204020203" pitchFamily="34" charset="0"/>
              </a:rPr>
              <a:t>https://openstax.org/details/books/algebra-and-trigonometry-2e</a:t>
            </a:r>
            <a:endParaRPr kumimoji="0" lang="en-US" sz="1800" b="0" i="0" u="none" strike="noStrike" kern="1200" cap="all" spc="200" normalizeH="0" baseline="0" noProof="0" dirty="0">
              <a:ln>
                <a:noFill/>
              </a:ln>
              <a:solidFill>
                <a:srgbClr val="FFFFFF"/>
              </a:solidFill>
              <a:effectLst/>
              <a:uLnTx/>
              <a:uFillTx/>
              <a:latin typeface="Arial"/>
              <a:ea typeface="+mn-ea"/>
              <a:cs typeface="Segoe UI Semilight" panose="020B0402040204020203" pitchFamily="34" charset="0"/>
            </a:endParaRPr>
          </a:p>
        </p:txBody>
      </p:sp>
    </p:spTree>
    <p:extLst>
      <p:ext uri="{BB962C8B-B14F-4D97-AF65-F5344CB8AC3E}">
        <p14:creationId xmlns:p14="http://schemas.microsoft.com/office/powerpoint/2010/main" val="4119155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2530272-48FF-BCD3-DAF5-868FD699AF2F}"/>
              </a:ext>
            </a:extLst>
          </p:cNvPr>
          <p:cNvPicPr>
            <a:picLocks noChangeAspect="1"/>
          </p:cNvPicPr>
          <p:nvPr/>
        </p:nvPicPr>
        <p:blipFill>
          <a:blip r:embed="rId2"/>
          <a:stretch>
            <a:fillRect/>
          </a:stretch>
        </p:blipFill>
        <p:spPr>
          <a:xfrm>
            <a:off x="643467" y="1534244"/>
            <a:ext cx="10905066" cy="3789510"/>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3881583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448B3A4D-A272-54C5-0489-38D1D090B3EC}"/>
              </a:ext>
            </a:extLst>
          </p:cNvPr>
          <p:cNvPicPr>
            <a:picLocks noChangeAspect="1"/>
          </p:cNvPicPr>
          <p:nvPr/>
        </p:nvPicPr>
        <p:blipFill>
          <a:blip r:embed="rId2"/>
          <a:stretch>
            <a:fillRect/>
          </a:stretch>
        </p:blipFill>
        <p:spPr>
          <a:xfrm>
            <a:off x="312964" y="136525"/>
            <a:ext cx="10782300" cy="1981200"/>
          </a:xfrm>
          <a:prstGeom prst="rect">
            <a:avLst/>
          </a:prstGeom>
        </p:spPr>
      </p:pic>
    </p:spTree>
    <p:extLst>
      <p:ext uri="{BB962C8B-B14F-4D97-AF65-F5344CB8AC3E}">
        <p14:creationId xmlns:p14="http://schemas.microsoft.com/office/powerpoint/2010/main" val="3732481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2E5C1E22-7B0A-3732-514A-FA2FDE490EFA}"/>
              </a:ext>
            </a:extLst>
          </p:cNvPr>
          <p:cNvPicPr>
            <a:picLocks noChangeAspect="1"/>
          </p:cNvPicPr>
          <p:nvPr/>
        </p:nvPicPr>
        <p:blipFill>
          <a:blip r:embed="rId2"/>
          <a:stretch>
            <a:fillRect/>
          </a:stretch>
        </p:blipFill>
        <p:spPr>
          <a:xfrm>
            <a:off x="412976" y="136525"/>
            <a:ext cx="10582275" cy="1562100"/>
          </a:xfrm>
          <a:prstGeom prst="rect">
            <a:avLst/>
          </a:prstGeom>
        </p:spPr>
      </p:pic>
    </p:spTree>
    <p:extLst>
      <p:ext uri="{BB962C8B-B14F-4D97-AF65-F5344CB8AC3E}">
        <p14:creationId xmlns:p14="http://schemas.microsoft.com/office/powerpoint/2010/main" val="4287012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4B9C08D1-7FC2-43DE-F878-022E4C627679}"/>
              </a:ext>
            </a:extLst>
          </p:cNvPr>
          <p:cNvPicPr>
            <a:picLocks noChangeAspect="1"/>
          </p:cNvPicPr>
          <p:nvPr/>
        </p:nvPicPr>
        <p:blipFill>
          <a:blip r:embed="rId2"/>
          <a:stretch>
            <a:fillRect/>
          </a:stretch>
        </p:blipFill>
        <p:spPr>
          <a:xfrm>
            <a:off x="145596" y="136525"/>
            <a:ext cx="10725150" cy="2543175"/>
          </a:xfrm>
          <a:prstGeom prst="rect">
            <a:avLst/>
          </a:prstGeom>
        </p:spPr>
      </p:pic>
    </p:spTree>
    <p:extLst>
      <p:ext uri="{BB962C8B-B14F-4D97-AF65-F5344CB8AC3E}">
        <p14:creationId xmlns:p14="http://schemas.microsoft.com/office/powerpoint/2010/main" val="2663773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6A71427A-0DF7-4FF6-BF98-388152E0EB1F}"/>
              </a:ext>
            </a:extLst>
          </p:cNvPr>
          <p:cNvPicPr>
            <a:picLocks noChangeAspect="1"/>
          </p:cNvPicPr>
          <p:nvPr/>
        </p:nvPicPr>
        <p:blipFill>
          <a:blip r:embed="rId2"/>
          <a:stretch>
            <a:fillRect/>
          </a:stretch>
        </p:blipFill>
        <p:spPr>
          <a:xfrm>
            <a:off x="363600" y="136525"/>
            <a:ext cx="10687050" cy="2066925"/>
          </a:xfrm>
          <a:prstGeom prst="rect">
            <a:avLst/>
          </a:prstGeom>
        </p:spPr>
      </p:pic>
    </p:spTree>
    <p:extLst>
      <p:ext uri="{BB962C8B-B14F-4D97-AF65-F5344CB8AC3E}">
        <p14:creationId xmlns:p14="http://schemas.microsoft.com/office/powerpoint/2010/main" val="1490427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72B4C9C4-6013-E10E-5F59-CDBDDD79ACC1}"/>
              </a:ext>
            </a:extLst>
          </p:cNvPr>
          <p:cNvPicPr>
            <a:picLocks noChangeAspect="1"/>
          </p:cNvPicPr>
          <p:nvPr/>
        </p:nvPicPr>
        <p:blipFill>
          <a:blip r:embed="rId2"/>
          <a:stretch>
            <a:fillRect/>
          </a:stretch>
        </p:blipFill>
        <p:spPr>
          <a:xfrm>
            <a:off x="197984" y="136525"/>
            <a:ext cx="10772775" cy="1657350"/>
          </a:xfrm>
          <a:prstGeom prst="rect">
            <a:avLst/>
          </a:prstGeom>
        </p:spPr>
      </p:pic>
    </p:spTree>
    <p:extLst>
      <p:ext uri="{BB962C8B-B14F-4D97-AF65-F5344CB8AC3E}">
        <p14:creationId xmlns:p14="http://schemas.microsoft.com/office/powerpoint/2010/main" val="3641103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87FF3A3F-655E-6F05-FD96-9D935BE1EA12}"/>
              </a:ext>
            </a:extLst>
          </p:cNvPr>
          <p:cNvPicPr>
            <a:picLocks noChangeAspect="1"/>
          </p:cNvPicPr>
          <p:nvPr/>
        </p:nvPicPr>
        <p:blipFill>
          <a:blip r:embed="rId2"/>
          <a:stretch>
            <a:fillRect/>
          </a:stretch>
        </p:blipFill>
        <p:spPr>
          <a:xfrm>
            <a:off x="260953" y="136525"/>
            <a:ext cx="10791825" cy="1933575"/>
          </a:xfrm>
          <a:prstGeom prst="rect">
            <a:avLst/>
          </a:prstGeom>
        </p:spPr>
      </p:pic>
    </p:spTree>
    <p:extLst>
      <p:ext uri="{BB962C8B-B14F-4D97-AF65-F5344CB8AC3E}">
        <p14:creationId xmlns:p14="http://schemas.microsoft.com/office/powerpoint/2010/main" val="3486096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E1878E4C-8D4D-5E8C-B824-CD3D119DEC8A}"/>
              </a:ext>
            </a:extLst>
          </p:cNvPr>
          <p:cNvPicPr>
            <a:picLocks noChangeAspect="1"/>
          </p:cNvPicPr>
          <p:nvPr/>
        </p:nvPicPr>
        <p:blipFill>
          <a:blip r:embed="rId2"/>
          <a:stretch>
            <a:fillRect/>
          </a:stretch>
        </p:blipFill>
        <p:spPr>
          <a:xfrm>
            <a:off x="306840" y="136525"/>
            <a:ext cx="10772775" cy="3000375"/>
          </a:xfrm>
          <a:prstGeom prst="rect">
            <a:avLst/>
          </a:prstGeom>
        </p:spPr>
      </p:pic>
    </p:spTree>
    <p:extLst>
      <p:ext uri="{BB962C8B-B14F-4D97-AF65-F5344CB8AC3E}">
        <p14:creationId xmlns:p14="http://schemas.microsoft.com/office/powerpoint/2010/main" val="33819569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B1D262A2-19C2-74A4-6DC2-A75ED71232BB}"/>
              </a:ext>
            </a:extLst>
          </p:cNvPr>
          <p:cNvPicPr>
            <a:picLocks noChangeAspect="1"/>
          </p:cNvPicPr>
          <p:nvPr/>
        </p:nvPicPr>
        <p:blipFill>
          <a:blip r:embed="rId2"/>
          <a:stretch>
            <a:fillRect/>
          </a:stretch>
        </p:blipFill>
        <p:spPr>
          <a:xfrm>
            <a:off x="400730" y="136525"/>
            <a:ext cx="10715625" cy="1752600"/>
          </a:xfrm>
          <a:prstGeom prst="rect">
            <a:avLst/>
          </a:prstGeom>
        </p:spPr>
      </p:pic>
    </p:spTree>
    <p:extLst>
      <p:ext uri="{BB962C8B-B14F-4D97-AF65-F5344CB8AC3E}">
        <p14:creationId xmlns:p14="http://schemas.microsoft.com/office/powerpoint/2010/main" val="14373522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2833EE55-358C-4FFA-7CF5-1281E7B9D662}"/>
              </a:ext>
            </a:extLst>
          </p:cNvPr>
          <p:cNvPicPr>
            <a:picLocks noChangeAspect="1"/>
          </p:cNvPicPr>
          <p:nvPr/>
        </p:nvPicPr>
        <p:blipFill>
          <a:blip r:embed="rId2"/>
          <a:stretch>
            <a:fillRect/>
          </a:stretch>
        </p:blipFill>
        <p:spPr>
          <a:xfrm>
            <a:off x="239486" y="136525"/>
            <a:ext cx="10820400" cy="1962150"/>
          </a:xfrm>
          <a:prstGeom prst="rect">
            <a:avLst/>
          </a:prstGeom>
        </p:spPr>
      </p:pic>
    </p:spTree>
    <p:extLst>
      <p:ext uri="{BB962C8B-B14F-4D97-AF65-F5344CB8AC3E}">
        <p14:creationId xmlns:p14="http://schemas.microsoft.com/office/powerpoint/2010/main" val="1677728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50000"/>
          </a:blip>
          <a:srcRect t="15730"/>
          <a:stretch/>
        </p:blipFill>
        <p:spPr>
          <a:xfrm>
            <a:off x="20" y="1"/>
            <a:ext cx="12191980" cy="6857999"/>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1524000" y="1122362"/>
            <a:ext cx="9144000" cy="2900518"/>
          </a:xfrm>
        </p:spPr>
        <p:txBody>
          <a:bodyPr vert="horz" lIns="91440" tIns="45720" rIns="91440" bIns="45720" rtlCol="0">
            <a:normAutofit/>
          </a:bodyPr>
          <a:lstStyle/>
          <a:p>
            <a:r>
              <a:rPr lang="en-US" sz="4700" dirty="0">
                <a:solidFill>
                  <a:srgbClr val="FFFFFF"/>
                </a:solidFill>
              </a:rPr>
              <a:t>9.1 Verifying Trigonometric Identities and Using Trigonometric Identities to Simplify Trigonometric Expressions</a:t>
            </a:r>
            <a:br>
              <a:rPr lang="en-US" sz="4700" dirty="0">
                <a:solidFill>
                  <a:srgbClr val="FFFFFF"/>
                </a:solidFill>
              </a:rPr>
            </a:br>
            <a:endParaRPr lang="en-US" sz="4700" dirty="0">
              <a:solidFill>
                <a:srgbClr val="FFFFFF"/>
              </a:solidFill>
            </a:endParaRP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38600" y="6356350"/>
            <a:ext cx="4114800" cy="365125"/>
          </a:xfrm>
        </p:spPr>
        <p:txBody>
          <a:bodyPr vert="horz" lIns="91440" tIns="45720" rIns="91440" bIns="45720" rtlCol="0">
            <a:normAutofit/>
          </a:bodyPr>
          <a:lstStyle/>
          <a:p>
            <a:pPr marL="0" marR="0" lvl="0" indent="0" defTabSz="4572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solidFill>
                  <a:srgbClr val="FFFFFF"/>
                </a:solidFill>
                <a:effectLst/>
                <a:uLnTx/>
                <a:uFillTx/>
                <a:latin typeface="Calibri" panose="020F0502020204030204"/>
                <a:ea typeface="+mn-ea"/>
                <a:cs typeface="+mn-cs"/>
              </a:rPr>
              <a:t>https://openstax.org/details/books/algebra-and-trigonometry-2e</a:t>
            </a:r>
          </a:p>
        </p:txBody>
      </p:sp>
    </p:spTree>
    <p:extLst>
      <p:ext uri="{BB962C8B-B14F-4D97-AF65-F5344CB8AC3E}">
        <p14:creationId xmlns:p14="http://schemas.microsoft.com/office/powerpoint/2010/main" val="256371178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6201853D-F303-9D1A-DACE-9F56C5596360}"/>
              </a:ext>
            </a:extLst>
          </p:cNvPr>
          <p:cNvPicPr>
            <a:picLocks noChangeAspect="1"/>
          </p:cNvPicPr>
          <p:nvPr/>
        </p:nvPicPr>
        <p:blipFill>
          <a:blip r:embed="rId3"/>
          <a:stretch>
            <a:fillRect/>
          </a:stretch>
        </p:blipFill>
        <p:spPr>
          <a:xfrm>
            <a:off x="259215" y="136525"/>
            <a:ext cx="10715625" cy="2276475"/>
          </a:xfrm>
          <a:prstGeom prst="rect">
            <a:avLst/>
          </a:prstGeom>
        </p:spPr>
      </p:pic>
    </p:spTree>
    <p:extLst>
      <p:ext uri="{BB962C8B-B14F-4D97-AF65-F5344CB8AC3E}">
        <p14:creationId xmlns:p14="http://schemas.microsoft.com/office/powerpoint/2010/main" val="7070310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F9566D1C-4D39-CFA4-7366-8F5AC3134E38}"/>
              </a:ext>
            </a:extLst>
          </p:cNvPr>
          <p:cNvPicPr>
            <a:picLocks noChangeAspect="1"/>
          </p:cNvPicPr>
          <p:nvPr/>
        </p:nvPicPr>
        <p:blipFill>
          <a:blip r:embed="rId2"/>
          <a:stretch>
            <a:fillRect/>
          </a:stretch>
        </p:blipFill>
        <p:spPr>
          <a:xfrm>
            <a:off x="295131" y="136525"/>
            <a:ext cx="10782300" cy="2238375"/>
          </a:xfrm>
          <a:prstGeom prst="rect">
            <a:avLst/>
          </a:prstGeom>
        </p:spPr>
      </p:pic>
    </p:spTree>
    <p:extLst>
      <p:ext uri="{BB962C8B-B14F-4D97-AF65-F5344CB8AC3E}">
        <p14:creationId xmlns:p14="http://schemas.microsoft.com/office/powerpoint/2010/main" val="3510173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9CFA1211-A9AB-99C8-229E-BBFAFDDECF47}"/>
              </a:ext>
            </a:extLst>
          </p:cNvPr>
          <p:cNvPicPr>
            <a:picLocks noChangeAspect="1"/>
          </p:cNvPicPr>
          <p:nvPr/>
        </p:nvPicPr>
        <p:blipFill>
          <a:blip r:embed="rId2"/>
          <a:stretch>
            <a:fillRect/>
          </a:stretch>
        </p:blipFill>
        <p:spPr>
          <a:xfrm>
            <a:off x="393927" y="136525"/>
            <a:ext cx="10772775" cy="2628900"/>
          </a:xfrm>
          <a:prstGeom prst="rect">
            <a:avLst/>
          </a:prstGeom>
        </p:spPr>
      </p:pic>
    </p:spTree>
    <p:extLst>
      <p:ext uri="{BB962C8B-B14F-4D97-AF65-F5344CB8AC3E}">
        <p14:creationId xmlns:p14="http://schemas.microsoft.com/office/powerpoint/2010/main" val="2432821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8C4C90F4-A540-865F-9704-0902C79E0BE1}"/>
              </a:ext>
            </a:extLst>
          </p:cNvPr>
          <p:cNvPicPr>
            <a:picLocks noChangeAspect="1"/>
          </p:cNvPicPr>
          <p:nvPr/>
        </p:nvPicPr>
        <p:blipFill>
          <a:blip r:embed="rId2"/>
          <a:stretch>
            <a:fillRect/>
          </a:stretch>
        </p:blipFill>
        <p:spPr>
          <a:xfrm>
            <a:off x="268061" y="136525"/>
            <a:ext cx="10763250" cy="2219325"/>
          </a:xfrm>
          <a:prstGeom prst="rect">
            <a:avLst/>
          </a:prstGeom>
        </p:spPr>
      </p:pic>
    </p:spTree>
    <p:extLst>
      <p:ext uri="{BB962C8B-B14F-4D97-AF65-F5344CB8AC3E}">
        <p14:creationId xmlns:p14="http://schemas.microsoft.com/office/powerpoint/2010/main" val="3698468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1B5233B4-B6B7-5F70-7EA0-B1E262ADEA8A}"/>
              </a:ext>
            </a:extLst>
          </p:cNvPr>
          <p:cNvSpPr txBox="1"/>
          <p:nvPr/>
        </p:nvSpPr>
        <p:spPr>
          <a:xfrm>
            <a:off x="1726461" y="1561859"/>
            <a:ext cx="8739077" cy="273921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Arial"/>
                <a:ea typeface="+mn-ea"/>
                <a:cs typeface="+mn-cs"/>
              </a:rPr>
              <a:t>What did you learn in this section?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marL="457200" indent="-457200">
              <a:buFont typeface="Arial" panose="020B0604020202020204" pitchFamily="34" charset="0"/>
              <a:buChar char="•"/>
            </a:pPr>
            <a:r>
              <a:rPr lang="en-US" sz="2800" dirty="0"/>
              <a:t>Verify the fundamental trigonometric identities.</a:t>
            </a:r>
          </a:p>
          <a:p>
            <a:pPr marL="457200" indent="-457200">
              <a:buFont typeface="Arial" panose="020B0604020202020204" pitchFamily="34" charset="0"/>
              <a:buChar char="•"/>
            </a:pPr>
            <a:r>
              <a:rPr lang="en-US" sz="2800" dirty="0"/>
              <a:t>Simplify trigonometric expressions using algebra and the identities.</a:t>
            </a:r>
          </a:p>
          <a:p>
            <a:pPr algn="l">
              <a:buFont typeface="Arial" panose="020B0604020202020204" pitchFamily="34" charset="0"/>
              <a:buChar cha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0380735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8E756EE-FD19-51CA-039D-58E2DA631F85}"/>
              </a:ext>
            </a:extLst>
          </p:cNvPr>
          <p:cNvSpPr>
            <a:spLocks noGrp="1"/>
          </p:cNvSpPr>
          <p:nvPr>
            <p:ph type="ftr" sz="quarter" idx="11"/>
          </p:nvPr>
        </p:nvSpPr>
        <p:spPr/>
        <p:txBody>
          <a:bodyPr/>
          <a:lstStyle/>
          <a:p>
            <a:r>
              <a:rPr lang="en-US" sz="1200"/>
              <a:t>https://openstax.org/details/books/algebra-and-trigonometry-2e</a:t>
            </a:r>
          </a:p>
        </p:txBody>
      </p:sp>
      <p:sp>
        <p:nvSpPr>
          <p:cNvPr id="3" name="TextBox 2">
            <a:extLst>
              <a:ext uri="{FF2B5EF4-FFF2-40B4-BE49-F238E27FC236}">
                <a16:creationId xmlns:a16="http://schemas.microsoft.com/office/drawing/2014/main" id="{25A47092-0CAF-6ECD-73EB-47AC66032CA5}"/>
              </a:ext>
            </a:extLst>
          </p:cNvPr>
          <p:cNvSpPr txBox="1"/>
          <p:nvPr/>
        </p:nvSpPr>
        <p:spPr>
          <a:xfrm>
            <a:off x="2631440" y="1747520"/>
            <a:ext cx="5923280" cy="2031325"/>
          </a:xfrm>
          <a:prstGeom prst="rect">
            <a:avLst/>
          </a:prstGeom>
          <a:noFill/>
        </p:spPr>
        <p:txBody>
          <a:bodyPr wrap="square" rtlCol="0">
            <a:spAutoFit/>
          </a:bodyPr>
          <a:lstStyle/>
          <a:p>
            <a:pPr algn="ctr"/>
            <a:r>
              <a:rPr lang="en-US" dirty="0">
                <a:solidFill>
                  <a:prstClr val="black"/>
                </a:solidFill>
                <a:latin typeface="Calibri" panose="020F0502020204030204"/>
              </a:rPr>
              <a:t>This resource is an adaptation of the OpenStax </a:t>
            </a:r>
            <a:r>
              <a:rPr lang="en-US" i="1" dirty="0">
                <a:solidFill>
                  <a:prstClr val="black"/>
                </a:solidFill>
                <a:latin typeface="Calibri" panose="020F0502020204030204"/>
              </a:rPr>
              <a:t>Algebra and Trigonometry 2e</a:t>
            </a:r>
            <a:r>
              <a:rPr lang="en-US" dirty="0">
                <a:solidFill>
                  <a:prstClr val="black"/>
                </a:solidFill>
                <a:latin typeface="Calibri" panose="020F0502020204030204"/>
              </a:rPr>
              <a:t> open textbook and is ©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2351770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4" name="TextBox 3">
            <a:extLst>
              <a:ext uri="{FF2B5EF4-FFF2-40B4-BE49-F238E27FC236}">
                <a16:creationId xmlns:a16="http://schemas.microsoft.com/office/drawing/2014/main" id="{4F4F4C16-4219-DB71-772E-1A032417EE9C}"/>
              </a:ext>
            </a:extLst>
          </p:cNvPr>
          <p:cNvSpPr txBox="1"/>
          <p:nvPr/>
        </p:nvSpPr>
        <p:spPr>
          <a:xfrm>
            <a:off x="1496291" y="1230708"/>
            <a:ext cx="8692738" cy="2677656"/>
          </a:xfrm>
          <a:prstGeom prst="rect">
            <a:avLst/>
          </a:prstGeom>
          <a:noFill/>
        </p:spPr>
        <p:txBody>
          <a:bodyPr wrap="square">
            <a:spAutoFit/>
          </a:bodyPr>
          <a:lstStyle/>
          <a:p>
            <a:r>
              <a:rPr lang="en-US" sz="3200" dirty="0"/>
              <a:t>What are the learning objectives for this section?</a:t>
            </a:r>
          </a:p>
          <a:p>
            <a:endParaRPr lang="en-US" sz="2800" dirty="0"/>
          </a:p>
          <a:p>
            <a:pPr marL="457200" indent="-457200">
              <a:buFont typeface="Arial" panose="020B0604020202020204" pitchFamily="34" charset="0"/>
              <a:buChar char="•"/>
            </a:pPr>
            <a:r>
              <a:rPr lang="en-US" sz="2800" dirty="0"/>
              <a:t>Verify the fundamental trigonometric identities.</a:t>
            </a:r>
          </a:p>
          <a:p>
            <a:pPr marL="457200" indent="-457200">
              <a:buFont typeface="Arial" panose="020B0604020202020204" pitchFamily="34" charset="0"/>
              <a:buChar char="•"/>
            </a:pPr>
            <a:r>
              <a:rPr lang="en-US" sz="2800" dirty="0"/>
              <a:t>Simplify trigonometric expressions using algebra and the identities.</a:t>
            </a:r>
          </a:p>
          <a:p>
            <a:r>
              <a:rPr lang="en-US" sz="2400" dirty="0"/>
              <a:t>  </a:t>
            </a:r>
          </a:p>
        </p:txBody>
      </p:sp>
    </p:spTree>
    <p:extLst>
      <p:ext uri="{BB962C8B-B14F-4D97-AF65-F5344CB8AC3E}">
        <p14:creationId xmlns:p14="http://schemas.microsoft.com/office/powerpoint/2010/main" val="1450522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45B88A6-C9A4-4600-F7B4-AA99DE9604C8}"/>
              </a:ext>
            </a:extLst>
          </p:cNvPr>
          <p:cNvSpPr>
            <a:spLocks noGrp="1"/>
          </p:cNvSpPr>
          <p:nvPr>
            <p:ph type="ftr" sz="quarter" idx="11"/>
          </p:nvPr>
        </p:nvSpPr>
        <p:spPr/>
        <p:txBody>
          <a:bodyPr/>
          <a:lstStyle/>
          <a:p>
            <a:r>
              <a:rPr lang="en-US"/>
              <a:t>https://openstax.org/details/books/algebra-and-trigonometry-2e</a:t>
            </a:r>
          </a:p>
        </p:txBody>
      </p:sp>
      <p:sp>
        <p:nvSpPr>
          <p:cNvPr id="4" name="TextBox 3">
            <a:extLst>
              <a:ext uri="{FF2B5EF4-FFF2-40B4-BE49-F238E27FC236}">
                <a16:creationId xmlns:a16="http://schemas.microsoft.com/office/drawing/2014/main" id="{8B1F8BDB-6EAE-8575-F620-2766C5A1C7DB}"/>
              </a:ext>
            </a:extLst>
          </p:cNvPr>
          <p:cNvSpPr txBox="1"/>
          <p:nvPr/>
        </p:nvSpPr>
        <p:spPr>
          <a:xfrm>
            <a:off x="2872091" y="4684028"/>
            <a:ext cx="6094378" cy="369332"/>
          </a:xfrm>
          <a:prstGeom prst="rect">
            <a:avLst/>
          </a:prstGeom>
          <a:noFill/>
        </p:spPr>
        <p:txBody>
          <a:bodyPr wrap="square">
            <a:spAutoFit/>
          </a:bodyPr>
          <a:lstStyle/>
          <a:p>
            <a:r>
              <a:rPr lang="en-US" dirty="0">
                <a:hlinkClick r:id="rId3"/>
              </a:rPr>
              <a:t>https://youtu.be/91Jxfu4FntM?si=c_XU7pFvrdfEj8EP</a:t>
            </a:r>
            <a:endParaRPr lang="en-US" dirty="0"/>
          </a:p>
        </p:txBody>
      </p:sp>
      <p:sp>
        <p:nvSpPr>
          <p:cNvPr id="5" name="TextBox 4">
            <a:extLst>
              <a:ext uri="{FF2B5EF4-FFF2-40B4-BE49-F238E27FC236}">
                <a16:creationId xmlns:a16="http://schemas.microsoft.com/office/drawing/2014/main" id="{E494FA25-AABE-D4B5-EA3B-31CB7876455A}"/>
              </a:ext>
            </a:extLst>
          </p:cNvPr>
          <p:cNvSpPr txBox="1"/>
          <p:nvPr/>
        </p:nvSpPr>
        <p:spPr>
          <a:xfrm>
            <a:off x="612843" y="880098"/>
            <a:ext cx="6702357" cy="584775"/>
          </a:xfrm>
          <a:prstGeom prst="rect">
            <a:avLst/>
          </a:prstGeom>
          <a:noFill/>
        </p:spPr>
        <p:txBody>
          <a:bodyPr wrap="square" rtlCol="0">
            <a:spAutoFit/>
          </a:bodyPr>
          <a:lstStyle/>
          <a:p>
            <a:r>
              <a:rPr lang="en-US" sz="3200" dirty="0"/>
              <a:t>Review</a:t>
            </a:r>
          </a:p>
        </p:txBody>
      </p:sp>
      <p:pic>
        <p:nvPicPr>
          <p:cNvPr id="6" name="Picture 5">
            <a:extLst>
              <a:ext uri="{FF2B5EF4-FFF2-40B4-BE49-F238E27FC236}">
                <a16:creationId xmlns:a16="http://schemas.microsoft.com/office/drawing/2014/main" id="{78F89B15-B8CA-CEE4-F41A-14713B9D6E0C}"/>
              </a:ext>
            </a:extLst>
          </p:cNvPr>
          <p:cNvPicPr>
            <a:picLocks noChangeAspect="1"/>
          </p:cNvPicPr>
          <p:nvPr/>
        </p:nvPicPr>
        <p:blipFill>
          <a:blip r:embed="rId4"/>
          <a:stretch>
            <a:fillRect/>
          </a:stretch>
        </p:blipFill>
        <p:spPr>
          <a:xfrm>
            <a:off x="447675" y="2242457"/>
            <a:ext cx="11296650" cy="1371600"/>
          </a:xfrm>
          <a:prstGeom prst="rect">
            <a:avLst/>
          </a:prstGeom>
        </p:spPr>
      </p:pic>
    </p:spTree>
    <p:extLst>
      <p:ext uri="{BB962C8B-B14F-4D97-AF65-F5344CB8AC3E}">
        <p14:creationId xmlns:p14="http://schemas.microsoft.com/office/powerpoint/2010/main" val="4176663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241B324-3F33-25D9-E851-53B8C4D1A0A0}"/>
              </a:ext>
            </a:extLst>
          </p:cNvPr>
          <p:cNvPicPr>
            <a:picLocks noChangeAspect="1"/>
          </p:cNvPicPr>
          <p:nvPr/>
        </p:nvPicPr>
        <p:blipFill>
          <a:blip r:embed="rId2"/>
          <a:stretch>
            <a:fillRect/>
          </a:stretch>
        </p:blipFill>
        <p:spPr>
          <a:xfrm>
            <a:off x="643467" y="1875027"/>
            <a:ext cx="10905066" cy="3107944"/>
          </a:xfrm>
          <a:prstGeom prst="rect">
            <a:avLst/>
          </a:prstGeom>
        </p:spPr>
      </p:pic>
      <p:sp>
        <p:nvSpPr>
          <p:cNvPr id="2" name="Footer Placeholder 1">
            <a:extLst>
              <a:ext uri="{FF2B5EF4-FFF2-40B4-BE49-F238E27FC236}">
                <a16:creationId xmlns:a16="http://schemas.microsoft.com/office/drawing/2014/main" id="{DB68F76E-A473-1E16-ED54-AD135BEEA92C}"/>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100"/>
              <a:t>https://openstax.org/details/books/algebra-and-trigonometry-2e</a:t>
            </a:r>
          </a:p>
        </p:txBody>
      </p:sp>
    </p:spTree>
    <p:extLst>
      <p:ext uri="{BB962C8B-B14F-4D97-AF65-F5344CB8AC3E}">
        <p14:creationId xmlns:p14="http://schemas.microsoft.com/office/powerpoint/2010/main" val="2952749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2597AE9-3469-D95D-671A-7E441E05DB60}"/>
              </a:ext>
            </a:extLst>
          </p:cNvPr>
          <p:cNvPicPr>
            <a:picLocks noChangeAspect="1"/>
          </p:cNvPicPr>
          <p:nvPr/>
        </p:nvPicPr>
        <p:blipFill>
          <a:blip r:embed="rId3"/>
          <a:stretch>
            <a:fillRect/>
          </a:stretch>
        </p:blipFill>
        <p:spPr>
          <a:xfrm>
            <a:off x="643467" y="2134023"/>
            <a:ext cx="10905066" cy="2589952"/>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4293722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9CB5A00-38B6-ABC1-BD78-45094A10A4EA}"/>
              </a:ext>
            </a:extLst>
          </p:cNvPr>
          <p:cNvSpPr txBox="1"/>
          <p:nvPr/>
        </p:nvSpPr>
        <p:spPr>
          <a:xfrm>
            <a:off x="838200" y="184805"/>
            <a:ext cx="10515600" cy="1505883"/>
          </a:xfrm>
          <a:prstGeom prst="rect">
            <a:avLst/>
          </a:prstGeom>
        </p:spPr>
        <p:txBody>
          <a:bodyPr vert="horz" lIns="91440" tIns="45720" rIns="91440" bIns="45720" rtlCol="0" anchor="ctr">
            <a:normAutofit/>
          </a:bodyPr>
          <a:lstStyle/>
          <a:p>
            <a:pPr defTabSz="914400">
              <a:lnSpc>
                <a:spcPct val="90000"/>
              </a:lnSpc>
              <a:spcBef>
                <a:spcPct val="0"/>
              </a:spcBef>
              <a:spcAft>
                <a:spcPts val="600"/>
              </a:spcAft>
            </a:pPr>
            <a:r>
              <a:rPr lang="en-US" sz="5200" kern="1200" dirty="0">
                <a:solidFill>
                  <a:schemeClr val="tx1"/>
                </a:solidFill>
                <a:latin typeface="+mj-lt"/>
                <a:ea typeface="+mj-ea"/>
                <a:cs typeface="+mj-cs"/>
              </a:rPr>
              <a:t>Review</a:t>
            </a:r>
          </a:p>
        </p:txBody>
      </p:sp>
      <p:pic>
        <p:nvPicPr>
          <p:cNvPr id="6" name="Picture 5">
            <a:extLst>
              <a:ext uri="{FF2B5EF4-FFF2-40B4-BE49-F238E27FC236}">
                <a16:creationId xmlns:a16="http://schemas.microsoft.com/office/drawing/2014/main" id="{3A4C2F5D-B0B0-B85C-F261-EAAA02DAA01A}"/>
              </a:ext>
            </a:extLst>
          </p:cNvPr>
          <p:cNvPicPr>
            <a:picLocks noChangeAspect="1"/>
          </p:cNvPicPr>
          <p:nvPr/>
        </p:nvPicPr>
        <p:blipFill>
          <a:blip r:embed="rId3"/>
          <a:stretch>
            <a:fillRect/>
          </a:stretch>
        </p:blipFill>
        <p:spPr>
          <a:xfrm>
            <a:off x="838200" y="2165029"/>
            <a:ext cx="10512547" cy="1655726"/>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R="0" lvl="0" indent="0" defTabSz="914400" fontAlgn="auto">
              <a:lnSpc>
                <a:spcPct val="90000"/>
              </a:lnSpc>
              <a:spcBef>
                <a:spcPts val="0"/>
              </a:spcBef>
              <a:spcAft>
                <a:spcPts val="600"/>
              </a:spcAft>
              <a:buClrTx/>
              <a:buSzTx/>
              <a:buFontTx/>
              <a:buNone/>
              <a:tabLst/>
              <a:defRPr/>
            </a:pPr>
            <a:r>
              <a:rPr kumimoji="0" lang="en-US" sz="900" b="0" i="0" u="none" strike="noStrike" kern="1200" cap="all" spc="200" normalizeH="0" baseline="0" noProof="0">
                <a:ln>
                  <a:noFill/>
                </a:ln>
                <a:solidFill>
                  <a:schemeClr val="tx1">
                    <a:tint val="75000"/>
                  </a:schemeClr>
                </a:solidFill>
                <a:effectLst/>
                <a:uLnTx/>
                <a:uFillTx/>
                <a:latin typeface="+mn-lt"/>
                <a:ea typeface="+mn-ea"/>
                <a:cs typeface="+mn-cs"/>
              </a:rPr>
              <a:t>https://openstax.org/details/books/algebra-and-trigonometry-2e</a:t>
            </a:r>
          </a:p>
        </p:txBody>
      </p:sp>
    </p:spTree>
    <p:extLst>
      <p:ext uri="{BB962C8B-B14F-4D97-AF65-F5344CB8AC3E}">
        <p14:creationId xmlns:p14="http://schemas.microsoft.com/office/powerpoint/2010/main" val="773606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EAFCA5A-E5C1-FBC2-5C7B-5CC49741DE1A}"/>
              </a:ext>
            </a:extLst>
          </p:cNvPr>
          <p:cNvPicPr>
            <a:picLocks noChangeAspect="1"/>
          </p:cNvPicPr>
          <p:nvPr/>
        </p:nvPicPr>
        <p:blipFill>
          <a:blip r:embed="rId3"/>
          <a:stretch>
            <a:fillRect/>
          </a:stretch>
        </p:blipFill>
        <p:spPr>
          <a:xfrm>
            <a:off x="643467" y="1445575"/>
            <a:ext cx="10905066" cy="2508164"/>
          </a:xfrm>
          <a:prstGeom prst="rect">
            <a:avLst/>
          </a:prstGeom>
        </p:spPr>
      </p:pic>
      <p:sp>
        <p:nvSpPr>
          <p:cNvPr id="2" name="Footer Placeholder 1">
            <a:extLst>
              <a:ext uri="{FF2B5EF4-FFF2-40B4-BE49-F238E27FC236}">
                <a16:creationId xmlns:a16="http://schemas.microsoft.com/office/drawing/2014/main" id="{0859E3C4-B617-132F-B398-ECCA67767A92}"/>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100"/>
              <a:t>https://openstax.org/details/books/algebra-and-trigonometry-2e</a:t>
            </a:r>
          </a:p>
        </p:txBody>
      </p:sp>
      <p:sp>
        <p:nvSpPr>
          <p:cNvPr id="5" name="TextBox 4">
            <a:extLst>
              <a:ext uri="{FF2B5EF4-FFF2-40B4-BE49-F238E27FC236}">
                <a16:creationId xmlns:a16="http://schemas.microsoft.com/office/drawing/2014/main" id="{4DAE8D5B-E30D-3EDB-4CC1-432114FDA658}"/>
              </a:ext>
            </a:extLst>
          </p:cNvPr>
          <p:cNvSpPr txBox="1"/>
          <p:nvPr/>
        </p:nvSpPr>
        <p:spPr>
          <a:xfrm>
            <a:off x="838200" y="184805"/>
            <a:ext cx="10515600" cy="1505883"/>
          </a:xfrm>
          <a:prstGeom prst="rect">
            <a:avLst/>
          </a:prstGeom>
        </p:spPr>
        <p:txBody>
          <a:bodyPr vert="horz" lIns="91440" tIns="45720" rIns="91440" bIns="45720" rtlCol="0" anchor="ctr">
            <a:normAutofit/>
          </a:bodyPr>
          <a:lstStyle/>
          <a:p>
            <a:pPr defTabSz="914400">
              <a:lnSpc>
                <a:spcPct val="90000"/>
              </a:lnSpc>
              <a:spcBef>
                <a:spcPct val="0"/>
              </a:spcBef>
              <a:spcAft>
                <a:spcPts val="600"/>
              </a:spcAft>
            </a:pPr>
            <a:r>
              <a:rPr lang="en-US" sz="5200" kern="1200" dirty="0">
                <a:solidFill>
                  <a:schemeClr val="tx1"/>
                </a:solidFill>
                <a:latin typeface="+mj-lt"/>
                <a:ea typeface="+mj-ea"/>
                <a:cs typeface="+mj-cs"/>
              </a:rPr>
              <a:t>Review</a:t>
            </a:r>
          </a:p>
        </p:txBody>
      </p:sp>
      <p:pic>
        <p:nvPicPr>
          <p:cNvPr id="7" name="Picture 6">
            <a:extLst>
              <a:ext uri="{FF2B5EF4-FFF2-40B4-BE49-F238E27FC236}">
                <a16:creationId xmlns:a16="http://schemas.microsoft.com/office/drawing/2014/main" id="{D3E99270-BDDC-FA87-A26D-12D4D067F710}"/>
              </a:ext>
            </a:extLst>
          </p:cNvPr>
          <p:cNvPicPr>
            <a:picLocks noChangeAspect="1"/>
          </p:cNvPicPr>
          <p:nvPr/>
        </p:nvPicPr>
        <p:blipFill>
          <a:blip r:embed="rId4"/>
          <a:stretch>
            <a:fillRect/>
          </a:stretch>
        </p:blipFill>
        <p:spPr>
          <a:xfrm>
            <a:off x="643467" y="4045341"/>
            <a:ext cx="10710333" cy="1367084"/>
          </a:xfrm>
          <a:prstGeom prst="rect">
            <a:avLst/>
          </a:prstGeom>
        </p:spPr>
      </p:pic>
    </p:spTree>
    <p:extLst>
      <p:ext uri="{BB962C8B-B14F-4D97-AF65-F5344CB8AC3E}">
        <p14:creationId xmlns:p14="http://schemas.microsoft.com/office/powerpoint/2010/main" val="1508463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6" name="Picture 5">
            <a:extLst>
              <a:ext uri="{FF2B5EF4-FFF2-40B4-BE49-F238E27FC236}">
                <a16:creationId xmlns:a16="http://schemas.microsoft.com/office/drawing/2014/main" id="{5C0E3F12-AD46-B08D-1ACE-3576D5E553EF}"/>
              </a:ext>
            </a:extLst>
          </p:cNvPr>
          <p:cNvPicPr>
            <a:picLocks noChangeAspect="1"/>
          </p:cNvPicPr>
          <p:nvPr/>
        </p:nvPicPr>
        <p:blipFill>
          <a:blip r:embed="rId3"/>
          <a:stretch>
            <a:fillRect/>
          </a:stretch>
        </p:blipFill>
        <p:spPr>
          <a:xfrm>
            <a:off x="251398" y="136525"/>
            <a:ext cx="10677525" cy="2343150"/>
          </a:xfrm>
          <a:prstGeom prst="rect">
            <a:avLst/>
          </a:prstGeom>
        </p:spPr>
      </p:pic>
    </p:spTree>
    <p:extLst>
      <p:ext uri="{BB962C8B-B14F-4D97-AF65-F5344CB8AC3E}">
        <p14:creationId xmlns:p14="http://schemas.microsoft.com/office/powerpoint/2010/main" val="2232977129"/>
      </p:ext>
    </p:extLst>
  </p:cSld>
  <p:clrMapOvr>
    <a:masterClrMapping/>
  </p:clrMapOvr>
</p:sld>
</file>

<file path=ppt/theme/theme1.xml><?xml version="1.0" encoding="utf-8"?>
<a:theme xmlns:a="http://schemas.openxmlformats.org/drawingml/2006/main" name="Theme1">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FE45A68-4A21-4808-ABD7-9537C0317F24}" vid="{E754BD4C-C4D4-41DA-95E6-DE98A38083AC}"/>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293</TotalTime>
  <Words>635</Words>
  <Application>Microsoft Office PowerPoint</Application>
  <PresentationFormat>Widescreen</PresentationFormat>
  <Paragraphs>63</Paragraphs>
  <Slides>25</Slides>
  <Notes>9</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25</vt:i4>
      </vt:variant>
    </vt:vector>
  </HeadingPairs>
  <TitlesOfParts>
    <vt:vector size="34" baseType="lpstr">
      <vt:lpstr>Arial</vt:lpstr>
      <vt:lpstr>Calibri</vt:lpstr>
      <vt:lpstr>Calibri Light</vt:lpstr>
      <vt:lpstr>Cambria Math</vt:lpstr>
      <vt:lpstr>Neue Helvetica W01</vt:lpstr>
      <vt:lpstr>Times New Roman</vt:lpstr>
      <vt:lpstr>Theme1</vt:lpstr>
      <vt:lpstr>1_Office Theme</vt:lpstr>
      <vt:lpstr>Office Theme</vt:lpstr>
      <vt:lpstr>Trigonometric Identities  and Equations</vt:lpstr>
      <vt:lpstr>9.1 Verifying Trigonometric Identities and Using Trigonometric Identities to Simplify Trigonometric Expressions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Equations and Inequalities</dc:title>
  <dc:creator>Susan Aydelotte</dc:creator>
  <cp:lastModifiedBy>Susan Aydelotte</cp:lastModifiedBy>
  <cp:revision>25</cp:revision>
  <dcterms:created xsi:type="dcterms:W3CDTF">2023-11-15T21:12:55Z</dcterms:created>
  <dcterms:modified xsi:type="dcterms:W3CDTF">2024-08-28T17:41:49Z</dcterms:modified>
</cp:coreProperties>
</file>