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8"/>
  </p:notesMasterIdLst>
  <p:sldIdLst>
    <p:sldId id="257" r:id="rId4"/>
    <p:sldId id="370" r:id="rId5"/>
    <p:sldId id="281" r:id="rId6"/>
    <p:sldId id="282" r:id="rId7"/>
    <p:sldId id="344" r:id="rId8"/>
    <p:sldId id="333" r:id="rId9"/>
    <p:sldId id="332" r:id="rId10"/>
    <p:sldId id="334" r:id="rId11"/>
    <p:sldId id="336" r:id="rId12"/>
    <p:sldId id="339" r:id="rId13"/>
    <p:sldId id="335" r:id="rId14"/>
    <p:sldId id="337" r:id="rId15"/>
    <p:sldId id="371" r:id="rId16"/>
    <p:sldId id="338" r:id="rId17"/>
    <p:sldId id="340" r:id="rId18"/>
    <p:sldId id="341" r:id="rId19"/>
    <p:sldId id="342" r:id="rId20"/>
    <p:sldId id="347" r:id="rId21"/>
    <p:sldId id="343" r:id="rId22"/>
    <p:sldId id="346" r:id="rId23"/>
    <p:sldId id="349" r:id="rId24"/>
    <p:sldId id="350" r:id="rId25"/>
    <p:sldId id="348" r:id="rId26"/>
    <p:sldId id="351" r:id="rId27"/>
    <p:sldId id="345" r:id="rId28"/>
    <p:sldId id="353" r:id="rId29"/>
    <p:sldId id="354" r:id="rId30"/>
    <p:sldId id="356" r:id="rId31"/>
    <p:sldId id="359" r:id="rId32"/>
    <p:sldId id="355" r:id="rId33"/>
    <p:sldId id="357" r:id="rId34"/>
    <p:sldId id="361" r:id="rId35"/>
    <p:sldId id="358" r:id="rId36"/>
    <p:sldId id="362" r:id="rId37"/>
    <p:sldId id="360" r:id="rId38"/>
    <p:sldId id="364" r:id="rId39"/>
    <p:sldId id="372" r:id="rId40"/>
    <p:sldId id="363" r:id="rId41"/>
    <p:sldId id="365" r:id="rId42"/>
    <p:sldId id="373" r:id="rId43"/>
    <p:sldId id="368" r:id="rId44"/>
    <p:sldId id="367" r:id="rId45"/>
    <p:sldId id="271" r:id="rId46"/>
    <p:sldId id="32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Yes. The excluded points of the domain follow the vertical asymptotes. Their locations show the horizontal shift and compression or expansion implied by the transformation to the original function’s input.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28</a:t>
            </a:fld>
            <a:endParaRPr lang="en-US"/>
          </a:p>
        </p:txBody>
      </p:sp>
    </p:spTree>
    <p:extLst>
      <p:ext uri="{BB962C8B-B14F-4D97-AF65-F5344CB8AC3E}">
        <p14:creationId xmlns:p14="http://schemas.microsoft.com/office/powerpoint/2010/main" val="423526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you notice about the graph of the cot x? How does it compare with the graph of the tan x?</a:t>
            </a:r>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35</a:t>
            </a:fld>
            <a:endParaRPr lang="en-US"/>
          </a:p>
        </p:txBody>
      </p:sp>
    </p:spTree>
    <p:extLst>
      <p:ext uri="{BB962C8B-B14F-4D97-AF65-F5344CB8AC3E}">
        <p14:creationId xmlns:p14="http://schemas.microsoft.com/office/powerpoint/2010/main" val="310608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notice about this graph?</a:t>
            </a:r>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notice about the graph of the sec x? How does it compare with the graph of the cos x?</a:t>
            </a:r>
          </a:p>
        </p:txBody>
      </p:sp>
      <p:sp>
        <p:nvSpPr>
          <p:cNvPr id="4" name="Slide Number Placeholder 3"/>
          <p:cNvSpPr>
            <a:spLocks noGrp="1"/>
          </p:cNvSpPr>
          <p:nvPr>
            <p:ph type="sldNum" sz="quarter" idx="5"/>
          </p:nvPr>
        </p:nvSpPr>
        <p:spPr/>
        <p:txBody>
          <a:bodyPr/>
          <a:lstStyle/>
          <a:p>
            <a:fld id="{0528CB4D-4FCA-45CA-9E57-054ECA30A29D}" type="slidenum">
              <a:rPr lang="en-US" smtClean="0"/>
              <a:t>16</a:t>
            </a:fld>
            <a:endParaRPr lang="en-US"/>
          </a:p>
        </p:txBody>
      </p:sp>
    </p:spTree>
    <p:extLst>
      <p:ext uri="{BB962C8B-B14F-4D97-AF65-F5344CB8AC3E}">
        <p14:creationId xmlns:p14="http://schemas.microsoft.com/office/powerpoint/2010/main" val="178264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you notice about the graph of the csc x? How does it compare with the graph of the sin x?</a:t>
            </a:r>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18</a:t>
            </a:fld>
            <a:endParaRPr lang="en-US"/>
          </a:p>
        </p:txBody>
      </p:sp>
    </p:spTree>
    <p:extLst>
      <p:ext uri="{BB962C8B-B14F-4D97-AF65-F5344CB8AC3E}">
        <p14:creationId xmlns:p14="http://schemas.microsoft.com/office/powerpoint/2010/main" val="35318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What are the differences?</a:t>
            </a:r>
          </a:p>
        </p:txBody>
      </p:sp>
      <p:sp>
        <p:nvSpPr>
          <p:cNvPr id="4" name="Slide Number Placeholder 3"/>
          <p:cNvSpPr>
            <a:spLocks noGrp="1"/>
          </p:cNvSpPr>
          <p:nvPr>
            <p:ph type="sldNum" sz="quarter" idx="5"/>
          </p:nvPr>
        </p:nvSpPr>
        <p:spPr/>
        <p:txBody>
          <a:bodyPr/>
          <a:lstStyle/>
          <a:p>
            <a:fld id="{0528CB4D-4FCA-45CA-9E57-054ECA30A29D}" type="slidenum">
              <a:rPr lang="en-US" smtClean="0"/>
              <a:t>20</a:t>
            </a:fld>
            <a:endParaRPr lang="en-US"/>
          </a:p>
        </p:txBody>
      </p:sp>
    </p:spTree>
    <p:extLst>
      <p:ext uri="{BB962C8B-B14F-4D97-AF65-F5344CB8AC3E}">
        <p14:creationId xmlns:p14="http://schemas.microsoft.com/office/powerpoint/2010/main" val="107699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Yes. The range of</a:t>
            </a:r>
            <a:r>
              <a:rPr lang="en-US" b="0" i="0" dirty="0">
                <a:solidFill>
                  <a:srgbClr val="424242"/>
                </a:solidFill>
                <a:effectLst/>
                <a:highlight>
                  <a:srgbClr val="EDEDED"/>
                </a:highlight>
                <a:latin typeface="Neue Helvetica W01"/>
              </a:rPr>
              <a:t> </a:t>
            </a:r>
            <a:r>
              <a:rPr lang="en-US" b="0" i="0" u="none" strike="noStrike" dirty="0">
                <a:solidFill>
                  <a:srgbClr val="424242"/>
                </a:solidFill>
                <a:effectLst/>
                <a:highlight>
                  <a:srgbClr val="EDEDED"/>
                </a:highlight>
                <a:latin typeface="MathJax_Math-italic"/>
              </a:rPr>
              <a:t>f</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x</a:t>
            </a:r>
            <a:r>
              <a:rPr lang="en-US" b="0" i="0" u="none" strike="noStrike" dirty="0">
                <a:solidFill>
                  <a:srgbClr val="424242"/>
                </a:solidFill>
                <a:effectLst/>
                <a:highlight>
                  <a:srgbClr val="EDEDED"/>
                </a:highlight>
                <a:latin typeface="MathJax_Main"/>
              </a:rPr>
              <a:t>)=</a:t>
            </a:r>
            <a:r>
              <a:rPr lang="en-US" b="0" i="0" u="none" strike="noStrike" dirty="0" err="1">
                <a:solidFill>
                  <a:srgbClr val="424242"/>
                </a:solidFill>
                <a:effectLst/>
                <a:highlight>
                  <a:srgbClr val="EDEDED"/>
                </a:highlight>
                <a:latin typeface="MathJax_Math-italic"/>
              </a:rPr>
              <a:t>A</a:t>
            </a:r>
            <a:r>
              <a:rPr lang="en-US" b="0" i="0" u="none" strike="noStrike" dirty="0" err="1">
                <a:solidFill>
                  <a:srgbClr val="424242"/>
                </a:solidFill>
                <a:effectLst/>
                <a:highlight>
                  <a:srgbClr val="EDEDED"/>
                </a:highlight>
                <a:latin typeface="MathJax_Main"/>
              </a:rPr>
              <a:t>sec</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Bx</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C</a:t>
            </a:r>
            <a:r>
              <a:rPr lang="en-US" b="0" i="0" u="none" strike="noStrike" dirty="0">
                <a:solidFill>
                  <a:srgbClr val="424242"/>
                </a:solidFill>
                <a:effectLst/>
                <a:highlight>
                  <a:srgbClr val="EDEDED"/>
                </a:highlight>
                <a:latin typeface="MathJax_Main"/>
              </a:rPr>
              <a:t>)+</a:t>
            </a:r>
            <a:r>
              <a:rPr lang="en-US" b="0" i="0" u="none" strike="noStrike" dirty="0" err="1">
                <a:solidFill>
                  <a:srgbClr val="424242"/>
                </a:solidFill>
                <a:effectLst/>
                <a:highlight>
                  <a:srgbClr val="EDEDED"/>
                </a:highlight>
                <a:latin typeface="MathJax_Math-italic"/>
              </a:rPr>
              <a:t>D</a:t>
            </a:r>
            <a:r>
              <a:rPr lang="en-US" b="0" i="0" u="none" strike="noStrike" dirty="0" err="1">
                <a:solidFill>
                  <a:srgbClr val="424242"/>
                </a:solidFill>
                <a:effectLst/>
                <a:highlight>
                  <a:srgbClr val="EDEDED"/>
                </a:highlight>
                <a:latin typeface="Neue Helvetica W01"/>
              </a:rPr>
              <a:t>f</a:t>
            </a:r>
            <a:r>
              <a:rPr lang="en-US" b="0" i="0" u="none" strike="noStrike" dirty="0">
                <a:solidFill>
                  <a:srgbClr val="424242"/>
                </a:solidFill>
                <a:effectLst/>
                <a:highlight>
                  <a:srgbClr val="EDEDED"/>
                </a:highlight>
                <a:latin typeface="Neue Helvetica W01"/>
              </a:rPr>
              <a:t>(x)  </a:t>
            </a:r>
            <a:r>
              <a:rPr lang="en-US" b="0" i="1" dirty="0">
                <a:solidFill>
                  <a:srgbClr val="424242"/>
                </a:solidFill>
                <a:effectLst/>
                <a:highlight>
                  <a:srgbClr val="EDEDED"/>
                </a:highlight>
                <a:latin typeface="Neue Helvetica W01"/>
              </a:rPr>
              <a:t>is</a:t>
            </a:r>
            <a:r>
              <a:rPr lang="en-US" b="0" i="0" dirty="0">
                <a:solidFill>
                  <a:srgbClr val="424242"/>
                </a:solidFill>
                <a:effectLst/>
                <a:highlight>
                  <a:srgbClr val="EDEDED"/>
                </a:highlight>
                <a:latin typeface="Neue Helvetica W01"/>
              </a:rPr>
              <a:t>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A</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D</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A</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D</a:t>
            </a:r>
            <a:r>
              <a:rPr lang="en-US" b="0" i="0" u="none" strike="noStrike" dirty="0">
                <a:solidFill>
                  <a:srgbClr val="424242"/>
                </a:solidFill>
                <a:effectLst/>
                <a:highlight>
                  <a:srgbClr val="EDEDED"/>
                </a:highlight>
                <a:latin typeface="MathJax_Main"/>
              </a:rPr>
              <a:t>,∞).</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24</a:t>
            </a:fld>
            <a:endParaRPr lang="en-US"/>
          </a:p>
        </p:txBody>
      </p:sp>
    </p:spTree>
    <p:extLst>
      <p:ext uri="{BB962C8B-B14F-4D97-AF65-F5344CB8AC3E}">
        <p14:creationId xmlns:p14="http://schemas.microsoft.com/office/powerpoint/2010/main" val="3972399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Periodic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8</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EA23A3-EA41-09D8-D335-1493213D93B4}"/>
              </a:ext>
            </a:extLst>
          </p:cNvPr>
          <p:cNvPicPr>
            <a:picLocks noChangeAspect="1"/>
          </p:cNvPicPr>
          <p:nvPr/>
        </p:nvPicPr>
        <p:blipFill>
          <a:blip r:embed="rId2"/>
          <a:stretch>
            <a:fillRect/>
          </a:stretch>
        </p:blipFill>
        <p:spPr>
          <a:xfrm>
            <a:off x="643467" y="1288880"/>
            <a:ext cx="10905066" cy="428023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CFB2693-34E8-24AD-272C-E3A59C879A1F}"/>
              </a:ext>
            </a:extLst>
          </p:cNvPr>
          <p:cNvPicPr>
            <a:picLocks noChangeAspect="1"/>
          </p:cNvPicPr>
          <p:nvPr/>
        </p:nvPicPr>
        <p:blipFill>
          <a:blip r:embed="rId2"/>
          <a:stretch>
            <a:fillRect/>
          </a:stretch>
        </p:blipFill>
        <p:spPr>
          <a:xfrm>
            <a:off x="272823" y="136525"/>
            <a:ext cx="10753725" cy="193357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6EEC250-8E56-92D0-FE04-3FC8981C2F75}"/>
              </a:ext>
            </a:extLst>
          </p:cNvPr>
          <p:cNvPicPr>
            <a:picLocks noChangeAspect="1"/>
          </p:cNvPicPr>
          <p:nvPr/>
        </p:nvPicPr>
        <p:blipFill>
          <a:blip r:embed="rId2"/>
          <a:stretch>
            <a:fillRect/>
          </a:stretch>
        </p:blipFill>
        <p:spPr>
          <a:xfrm>
            <a:off x="215672" y="136525"/>
            <a:ext cx="10715625" cy="16192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12550-3751-2535-1707-127675864435}"/>
              </a:ext>
            </a:extLst>
          </p:cNvPr>
          <p:cNvPicPr>
            <a:picLocks noChangeAspect="1"/>
          </p:cNvPicPr>
          <p:nvPr/>
        </p:nvPicPr>
        <p:blipFill>
          <a:blip r:embed="rId2"/>
          <a:stretch>
            <a:fillRect/>
          </a:stretch>
        </p:blipFill>
        <p:spPr>
          <a:xfrm>
            <a:off x="643467" y="1437047"/>
            <a:ext cx="10905066" cy="2917104"/>
          </a:xfrm>
          <a:prstGeom prst="rect">
            <a:avLst/>
          </a:prstGeom>
        </p:spPr>
      </p:pic>
      <p:sp>
        <p:nvSpPr>
          <p:cNvPr id="2" name="Footer Placeholder 1">
            <a:extLst>
              <a:ext uri="{FF2B5EF4-FFF2-40B4-BE49-F238E27FC236}">
                <a16:creationId xmlns:a16="http://schemas.microsoft.com/office/drawing/2014/main" id="{553BBD91-824C-B723-D619-26E78FE5035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89525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010171C-9C0D-F784-E53E-CA9851F4FCD8}"/>
              </a:ext>
            </a:extLst>
          </p:cNvPr>
          <p:cNvPicPr>
            <a:picLocks noChangeAspect="1"/>
          </p:cNvPicPr>
          <p:nvPr/>
        </p:nvPicPr>
        <p:blipFill>
          <a:blip r:embed="rId2"/>
          <a:stretch>
            <a:fillRect/>
          </a:stretch>
        </p:blipFill>
        <p:spPr>
          <a:xfrm>
            <a:off x="370114" y="136525"/>
            <a:ext cx="10668000" cy="635317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90F6B71-4CAC-6599-AAFC-020CB9078733}"/>
              </a:ext>
            </a:extLst>
          </p:cNvPr>
          <p:cNvPicPr>
            <a:picLocks noChangeAspect="1"/>
          </p:cNvPicPr>
          <p:nvPr/>
        </p:nvPicPr>
        <p:blipFill>
          <a:blip r:embed="rId2"/>
          <a:stretch>
            <a:fillRect/>
          </a:stretch>
        </p:blipFill>
        <p:spPr>
          <a:xfrm>
            <a:off x="318407" y="136525"/>
            <a:ext cx="9944100" cy="627697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AD98A-A7EE-2717-1C09-44A6F5133228}"/>
              </a:ext>
            </a:extLst>
          </p:cNvPr>
          <p:cNvPicPr>
            <a:picLocks noChangeAspect="1"/>
          </p:cNvPicPr>
          <p:nvPr/>
        </p:nvPicPr>
        <p:blipFill>
          <a:blip r:embed="rId3"/>
          <a:stretch>
            <a:fillRect/>
          </a:stretch>
        </p:blipFill>
        <p:spPr>
          <a:xfrm>
            <a:off x="3373141" y="643466"/>
            <a:ext cx="5445717"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05CEA5-DEA8-9A2C-E07F-38C11835E84B}"/>
              </a:ext>
            </a:extLst>
          </p:cNvPr>
          <p:cNvPicPr>
            <a:picLocks noChangeAspect="1"/>
          </p:cNvPicPr>
          <p:nvPr/>
        </p:nvPicPr>
        <p:blipFill>
          <a:blip r:embed="rId2"/>
          <a:stretch>
            <a:fillRect/>
          </a:stretch>
        </p:blipFill>
        <p:spPr>
          <a:xfrm>
            <a:off x="643467" y="1095876"/>
            <a:ext cx="10905066" cy="403487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F3E84-098D-5617-D8CE-5F3A8AB9B7C5}"/>
              </a:ext>
            </a:extLst>
          </p:cNvPr>
          <p:cNvPicPr>
            <a:picLocks noChangeAspect="1"/>
          </p:cNvPicPr>
          <p:nvPr/>
        </p:nvPicPr>
        <p:blipFill>
          <a:blip r:embed="rId3"/>
          <a:stretch>
            <a:fillRect/>
          </a:stretch>
        </p:blipFill>
        <p:spPr>
          <a:xfrm>
            <a:off x="3345286" y="643466"/>
            <a:ext cx="5501428"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6BD6F5-0B09-72B3-21F7-B94B483E455F}"/>
              </a:ext>
            </a:extLst>
          </p:cNvPr>
          <p:cNvPicPr>
            <a:picLocks noChangeAspect="1"/>
          </p:cNvPicPr>
          <p:nvPr/>
        </p:nvPicPr>
        <p:blipFill>
          <a:blip r:embed="rId2"/>
          <a:stretch>
            <a:fillRect/>
          </a:stretch>
        </p:blipFill>
        <p:spPr>
          <a:xfrm>
            <a:off x="643467" y="1322021"/>
            <a:ext cx="10905066" cy="373498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l="1" r="5881" b="-1"/>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7935402" y="743447"/>
            <a:ext cx="3671588" cy="3692028"/>
          </a:xfrm>
          <a:noFill/>
        </p:spPr>
        <p:txBody>
          <a:bodyPr vert="horz" lIns="91440" tIns="45720" rIns="91440" bIns="45720" rtlCol="0">
            <a:normAutofit/>
          </a:bodyPr>
          <a:lstStyle/>
          <a:p>
            <a:pPr algn="l"/>
            <a:r>
              <a:rPr lang="en-US" sz="4800" dirty="0"/>
              <a:t>8.2 Graphs of the Other Trigonometric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3187673" y="6356350"/>
            <a:ext cx="3615866" cy="365125"/>
          </a:xfrm>
        </p:spPr>
        <p:txBody>
          <a:bodyPr vert="horz" lIns="91440" tIns="45720" rIns="91440" bIns="45720" rtlCol="0">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FFFFFF"/>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66233-7530-55EC-2B94-D744A985C629}"/>
              </a:ext>
            </a:extLst>
          </p:cNvPr>
          <p:cNvPicPr>
            <a:picLocks noChangeAspect="1"/>
          </p:cNvPicPr>
          <p:nvPr/>
        </p:nvPicPr>
        <p:blipFill>
          <a:blip r:embed="rId3"/>
          <a:stretch>
            <a:fillRect/>
          </a:stretch>
        </p:blipFill>
        <p:spPr>
          <a:xfrm>
            <a:off x="1927042" y="234858"/>
            <a:ext cx="8337915" cy="6044989"/>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8" name="Picture 7">
            <a:extLst>
              <a:ext uri="{FF2B5EF4-FFF2-40B4-BE49-F238E27FC236}">
                <a16:creationId xmlns:a16="http://schemas.microsoft.com/office/drawing/2014/main" id="{BB9DA7AA-FFE0-73C7-7EA1-F74F048305B3}"/>
              </a:ext>
            </a:extLst>
          </p:cNvPr>
          <p:cNvPicPr>
            <a:picLocks noChangeAspect="1"/>
          </p:cNvPicPr>
          <p:nvPr/>
        </p:nvPicPr>
        <p:blipFill>
          <a:blip r:embed="rId4"/>
          <a:stretch>
            <a:fillRect/>
          </a:stretch>
        </p:blipFill>
        <p:spPr>
          <a:xfrm>
            <a:off x="5070441" y="476452"/>
            <a:ext cx="1895475" cy="438150"/>
          </a:xfrm>
          <a:prstGeom prst="rect">
            <a:avLst/>
          </a:prstGeom>
        </p:spPr>
      </p:pic>
      <p:pic>
        <p:nvPicPr>
          <p:cNvPr id="10" name="Picture 9">
            <a:extLst>
              <a:ext uri="{FF2B5EF4-FFF2-40B4-BE49-F238E27FC236}">
                <a16:creationId xmlns:a16="http://schemas.microsoft.com/office/drawing/2014/main" id="{3353A999-69FC-829F-633A-CD78515D5CB3}"/>
              </a:ext>
            </a:extLst>
          </p:cNvPr>
          <p:cNvPicPr>
            <a:picLocks noChangeAspect="1"/>
          </p:cNvPicPr>
          <p:nvPr/>
        </p:nvPicPr>
        <p:blipFill>
          <a:blip r:embed="rId5"/>
          <a:stretch>
            <a:fillRect/>
          </a:stretch>
        </p:blipFill>
        <p:spPr>
          <a:xfrm>
            <a:off x="5070441" y="3506719"/>
            <a:ext cx="2095500" cy="44767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46BFD1-2C34-DDB4-4FE8-D60CB3730B32}"/>
              </a:ext>
            </a:extLst>
          </p:cNvPr>
          <p:cNvPicPr>
            <a:picLocks noChangeAspect="1"/>
          </p:cNvPicPr>
          <p:nvPr/>
        </p:nvPicPr>
        <p:blipFill>
          <a:blip r:embed="rId2"/>
          <a:stretch>
            <a:fillRect/>
          </a:stretch>
        </p:blipFill>
        <p:spPr>
          <a:xfrm>
            <a:off x="643467" y="986633"/>
            <a:ext cx="10905066" cy="447107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3CB6182-BB7E-6635-3868-C10C14E68A75}"/>
              </a:ext>
            </a:extLst>
          </p:cNvPr>
          <p:cNvPicPr>
            <a:picLocks noChangeAspect="1"/>
          </p:cNvPicPr>
          <p:nvPr/>
        </p:nvPicPr>
        <p:blipFill>
          <a:blip r:embed="rId2"/>
          <a:stretch>
            <a:fillRect/>
          </a:stretch>
        </p:blipFill>
        <p:spPr>
          <a:xfrm>
            <a:off x="215673" y="136525"/>
            <a:ext cx="10715625" cy="19621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A79085C-90B3-83F7-342D-B1A922218738}"/>
              </a:ext>
            </a:extLst>
          </p:cNvPr>
          <p:cNvPicPr>
            <a:picLocks noChangeAspect="1"/>
          </p:cNvPicPr>
          <p:nvPr/>
        </p:nvPicPr>
        <p:blipFill>
          <a:blip r:embed="rId2"/>
          <a:stretch>
            <a:fillRect/>
          </a:stretch>
        </p:blipFill>
        <p:spPr>
          <a:xfrm>
            <a:off x="336776" y="136525"/>
            <a:ext cx="10582275" cy="151447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4FD1F35-DC0F-4768-FEE2-E3C1C238DA47}"/>
              </a:ext>
            </a:extLst>
          </p:cNvPr>
          <p:cNvPicPr>
            <a:picLocks noChangeAspect="1"/>
          </p:cNvPicPr>
          <p:nvPr/>
        </p:nvPicPr>
        <p:blipFill>
          <a:blip r:embed="rId3"/>
          <a:stretch>
            <a:fillRect/>
          </a:stretch>
        </p:blipFill>
        <p:spPr>
          <a:xfrm>
            <a:off x="676275" y="1668236"/>
            <a:ext cx="10839450" cy="125730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142088-68B3-D773-0564-A513D361DE22}"/>
              </a:ext>
            </a:extLst>
          </p:cNvPr>
          <p:cNvPicPr>
            <a:picLocks noChangeAspect="1"/>
          </p:cNvPicPr>
          <p:nvPr/>
        </p:nvPicPr>
        <p:blipFill>
          <a:blip r:embed="rId2"/>
          <a:stretch>
            <a:fillRect/>
          </a:stretch>
        </p:blipFill>
        <p:spPr>
          <a:xfrm>
            <a:off x="643467" y="1082245"/>
            <a:ext cx="10905066" cy="406213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26D4FA0-B2BA-106B-453C-03D22B403C92}"/>
              </a:ext>
            </a:extLst>
          </p:cNvPr>
          <p:cNvPicPr>
            <a:picLocks noChangeAspect="1"/>
          </p:cNvPicPr>
          <p:nvPr/>
        </p:nvPicPr>
        <p:blipFill>
          <a:blip r:embed="rId2"/>
          <a:stretch>
            <a:fillRect/>
          </a:stretch>
        </p:blipFill>
        <p:spPr>
          <a:xfrm>
            <a:off x="332015" y="136525"/>
            <a:ext cx="10744200" cy="206692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CCB00AB-093E-D88A-FB83-F9AAAC82E52B}"/>
              </a:ext>
            </a:extLst>
          </p:cNvPr>
          <p:cNvPicPr>
            <a:picLocks noChangeAspect="1"/>
          </p:cNvPicPr>
          <p:nvPr/>
        </p:nvPicPr>
        <p:blipFill>
          <a:blip r:embed="rId2"/>
          <a:stretch>
            <a:fillRect/>
          </a:stretch>
        </p:blipFill>
        <p:spPr>
          <a:xfrm>
            <a:off x="275544" y="136525"/>
            <a:ext cx="10791825" cy="157162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63F5261-0097-9244-5FDC-CEB21E95CC75}"/>
              </a:ext>
            </a:extLst>
          </p:cNvPr>
          <p:cNvPicPr>
            <a:picLocks noChangeAspect="1"/>
          </p:cNvPicPr>
          <p:nvPr/>
        </p:nvPicPr>
        <p:blipFill>
          <a:blip r:embed="rId3"/>
          <a:stretch>
            <a:fillRect/>
          </a:stretch>
        </p:blipFill>
        <p:spPr>
          <a:xfrm>
            <a:off x="742950" y="2036309"/>
            <a:ext cx="10706100" cy="16097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6853B-A897-CE01-AE8D-39C36E33F877}"/>
              </a:ext>
            </a:extLst>
          </p:cNvPr>
          <p:cNvPicPr>
            <a:picLocks noChangeAspect="1"/>
          </p:cNvPicPr>
          <p:nvPr/>
        </p:nvPicPr>
        <p:blipFill>
          <a:blip r:embed="rId2"/>
          <a:stretch>
            <a:fillRect/>
          </a:stretch>
        </p:blipFill>
        <p:spPr>
          <a:xfrm>
            <a:off x="643467" y="981239"/>
            <a:ext cx="10905066" cy="441655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3970318"/>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Analyze the graph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tan</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tan</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Analyze the graphs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sec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csc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sec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csc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Analyze the graph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cot</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cot</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r>
                  <a:rPr lang="en-US" sz="2400" dirty="0"/>
                  <a:t>  </a:t>
                </a:r>
              </a:p>
            </p:txBody>
          </p:sp>
        </mc:Choice>
        <mc:Fallback>
          <p:sp>
            <p:nvSpPr>
              <p:cNvPr id="4" name="TextBox 3">
                <a:extLst>
                  <a:ext uri="{FF2B5EF4-FFF2-40B4-BE49-F238E27FC236}">
                    <a16:creationId xmlns:a16="http://schemas.microsoft.com/office/drawing/2014/main" id="{4F4F4C16-4219-DB71-772E-1A032417EE9C}"/>
                  </a:ext>
                </a:extLst>
              </p:cNvPr>
              <p:cNvSpPr txBox="1">
                <a:spLocks noRot="1" noChangeAspect="1" noMove="1" noResize="1" noEditPoints="1" noAdjustHandles="1" noChangeArrowheads="1" noChangeShapeType="1" noTextEdit="1"/>
              </p:cNvSpPr>
              <p:nvPr/>
            </p:nvSpPr>
            <p:spPr>
              <a:xfrm>
                <a:off x="1496291" y="1230708"/>
                <a:ext cx="8692738" cy="3970318"/>
              </a:xfrm>
              <a:prstGeom prst="rect">
                <a:avLst/>
              </a:prstGeom>
              <a:blipFill>
                <a:blip r:embed="rId2"/>
                <a:stretch>
                  <a:fillRect l="-1753" t="-1997"/>
                </a:stretch>
              </a:blipFill>
            </p:spPr>
            <p:txBody>
              <a:bodyPr/>
              <a:lstStyle/>
              <a:p>
                <a:r>
                  <a:rPr lang="en-US">
                    <a:noFill/>
                  </a:rPr>
                  <a:t> </a:t>
                </a:r>
              </a:p>
            </p:txBody>
          </p:sp>
        </mc:Fallback>
      </mc:AlternateContent>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19D9ADC-6F02-CB4D-C429-9E0D29109979}"/>
              </a:ext>
            </a:extLst>
          </p:cNvPr>
          <p:cNvPicPr>
            <a:picLocks noChangeAspect="1"/>
          </p:cNvPicPr>
          <p:nvPr/>
        </p:nvPicPr>
        <p:blipFill>
          <a:blip r:embed="rId2"/>
          <a:stretch>
            <a:fillRect/>
          </a:stretch>
        </p:blipFill>
        <p:spPr>
          <a:xfrm>
            <a:off x="117021" y="136525"/>
            <a:ext cx="10782300" cy="198120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F1DB519-3523-A1F5-EB28-2A9B6DEE61AA}"/>
              </a:ext>
            </a:extLst>
          </p:cNvPr>
          <p:cNvPicPr>
            <a:picLocks noChangeAspect="1"/>
          </p:cNvPicPr>
          <p:nvPr/>
        </p:nvPicPr>
        <p:blipFill>
          <a:blip r:embed="rId2"/>
          <a:stretch>
            <a:fillRect/>
          </a:stretch>
        </p:blipFill>
        <p:spPr>
          <a:xfrm>
            <a:off x="238805" y="136525"/>
            <a:ext cx="10734675" cy="1581150"/>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63A36-5934-D3B2-6F16-AA21FB0A4FC1}"/>
              </a:ext>
            </a:extLst>
          </p:cNvPr>
          <p:cNvPicPr>
            <a:picLocks noChangeAspect="1"/>
          </p:cNvPicPr>
          <p:nvPr/>
        </p:nvPicPr>
        <p:blipFill>
          <a:blip r:embed="rId2"/>
          <a:stretch>
            <a:fillRect/>
          </a:stretch>
        </p:blipFill>
        <p:spPr>
          <a:xfrm>
            <a:off x="643467" y="1006045"/>
            <a:ext cx="10905066" cy="406213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50832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D3CB645-A5E2-F9FA-EE0B-6BEE127A8F7F}"/>
              </a:ext>
            </a:extLst>
          </p:cNvPr>
          <p:cNvPicPr>
            <a:picLocks noChangeAspect="1"/>
          </p:cNvPicPr>
          <p:nvPr/>
        </p:nvPicPr>
        <p:blipFill>
          <a:blip r:embed="rId2"/>
          <a:stretch>
            <a:fillRect/>
          </a:stretch>
        </p:blipFill>
        <p:spPr>
          <a:xfrm>
            <a:off x="167368" y="136525"/>
            <a:ext cx="10725150" cy="2343150"/>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49AD8E1-2CC8-0055-155C-C7924DC397CC}"/>
              </a:ext>
            </a:extLst>
          </p:cNvPr>
          <p:cNvPicPr>
            <a:picLocks noChangeAspect="1"/>
          </p:cNvPicPr>
          <p:nvPr/>
        </p:nvPicPr>
        <p:blipFill>
          <a:blip r:embed="rId2"/>
          <a:stretch>
            <a:fillRect/>
          </a:stretch>
        </p:blipFill>
        <p:spPr>
          <a:xfrm>
            <a:off x="344941" y="120650"/>
            <a:ext cx="8715375" cy="6600825"/>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93A721-2881-472C-DDAF-C9A965F97FB0}"/>
              </a:ext>
            </a:extLst>
          </p:cNvPr>
          <p:cNvPicPr>
            <a:picLocks noChangeAspect="1"/>
          </p:cNvPicPr>
          <p:nvPr/>
        </p:nvPicPr>
        <p:blipFill>
          <a:blip r:embed="rId3"/>
          <a:stretch>
            <a:fillRect/>
          </a:stretch>
        </p:blipFill>
        <p:spPr>
          <a:xfrm>
            <a:off x="2646422" y="643466"/>
            <a:ext cx="6899155"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8590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3D18EE-4732-8FE4-7BE6-BE60DDE3E703}"/>
              </a:ext>
            </a:extLst>
          </p:cNvPr>
          <p:cNvPicPr>
            <a:picLocks noChangeAspect="1"/>
          </p:cNvPicPr>
          <p:nvPr/>
        </p:nvPicPr>
        <p:blipFill>
          <a:blip r:embed="rId2"/>
          <a:stretch>
            <a:fillRect/>
          </a:stretch>
        </p:blipFill>
        <p:spPr>
          <a:xfrm>
            <a:off x="643467" y="1183350"/>
            <a:ext cx="10905066" cy="359867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5355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FC80C-14A8-0B40-660D-4A79DC416907}"/>
              </a:ext>
            </a:extLst>
          </p:cNvPr>
          <p:cNvPicPr>
            <a:picLocks noChangeAspect="1"/>
          </p:cNvPicPr>
          <p:nvPr/>
        </p:nvPicPr>
        <p:blipFill>
          <a:blip r:embed="rId2"/>
          <a:stretch>
            <a:fillRect/>
          </a:stretch>
        </p:blipFill>
        <p:spPr>
          <a:xfrm>
            <a:off x="643467" y="1302512"/>
            <a:ext cx="10905066" cy="4252974"/>
          </a:xfrm>
          <a:prstGeom prst="rect">
            <a:avLst/>
          </a:prstGeom>
        </p:spPr>
      </p:pic>
      <p:sp>
        <p:nvSpPr>
          <p:cNvPr id="2" name="Footer Placeholder 1">
            <a:extLst>
              <a:ext uri="{FF2B5EF4-FFF2-40B4-BE49-F238E27FC236}">
                <a16:creationId xmlns:a16="http://schemas.microsoft.com/office/drawing/2014/main" id="{24F82753-9E5A-7B06-AFC5-F325018B2E3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8" name="Picture 7">
            <a:extLst>
              <a:ext uri="{FF2B5EF4-FFF2-40B4-BE49-F238E27FC236}">
                <a16:creationId xmlns:a16="http://schemas.microsoft.com/office/drawing/2014/main" id="{44221F40-6B26-7D59-8DE2-A36F340C0AEE}"/>
              </a:ext>
            </a:extLst>
          </p:cNvPr>
          <p:cNvPicPr>
            <a:picLocks noChangeAspect="1"/>
          </p:cNvPicPr>
          <p:nvPr/>
        </p:nvPicPr>
        <p:blipFill>
          <a:blip r:embed="rId3"/>
          <a:stretch>
            <a:fillRect/>
          </a:stretch>
        </p:blipFill>
        <p:spPr>
          <a:xfrm>
            <a:off x="4776787" y="1671637"/>
            <a:ext cx="2486025" cy="466725"/>
          </a:xfrm>
          <a:prstGeom prst="rect">
            <a:avLst/>
          </a:prstGeom>
        </p:spPr>
      </p:pic>
    </p:spTree>
    <p:extLst>
      <p:ext uri="{BB962C8B-B14F-4D97-AF65-F5344CB8AC3E}">
        <p14:creationId xmlns:p14="http://schemas.microsoft.com/office/powerpoint/2010/main" val="1439479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9139C-E127-253F-84DE-51CE2E9B0ADF}"/>
              </a:ext>
            </a:extLst>
          </p:cNvPr>
          <p:cNvPicPr>
            <a:picLocks noChangeAspect="1"/>
          </p:cNvPicPr>
          <p:nvPr/>
        </p:nvPicPr>
        <p:blipFill>
          <a:blip r:embed="rId2"/>
          <a:stretch>
            <a:fillRect/>
          </a:stretch>
        </p:blipFill>
        <p:spPr>
          <a:xfrm>
            <a:off x="643467" y="956721"/>
            <a:ext cx="10905066" cy="444381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4044866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C477AB9-1303-5EEB-A61F-19D5FE4C8C7F}"/>
              </a:ext>
            </a:extLst>
          </p:cNvPr>
          <p:cNvPicPr>
            <a:picLocks noChangeAspect="1"/>
          </p:cNvPicPr>
          <p:nvPr/>
        </p:nvPicPr>
        <p:blipFill>
          <a:blip r:embed="rId2"/>
          <a:stretch>
            <a:fillRect/>
          </a:stretch>
        </p:blipFill>
        <p:spPr>
          <a:xfrm>
            <a:off x="271462" y="136525"/>
            <a:ext cx="10734675" cy="2047875"/>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63A872-7335-3A5D-AFC4-1E41A38EB2B8}"/>
              </a:ext>
            </a:extLst>
          </p:cNvPr>
          <p:cNvPicPr>
            <a:picLocks noChangeAspect="1"/>
          </p:cNvPicPr>
          <p:nvPr/>
        </p:nvPicPr>
        <p:blipFill>
          <a:blip r:embed="rId3"/>
          <a:stretch>
            <a:fillRect/>
          </a:stretch>
        </p:blipFill>
        <p:spPr>
          <a:xfrm>
            <a:off x="3359214" y="360437"/>
            <a:ext cx="5473572"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A92DC-5177-D9AC-5C98-3059C7E0CFD8}"/>
              </a:ext>
            </a:extLst>
          </p:cNvPr>
          <p:cNvPicPr>
            <a:picLocks noChangeAspect="1"/>
          </p:cNvPicPr>
          <p:nvPr/>
        </p:nvPicPr>
        <p:blipFill>
          <a:blip r:embed="rId2"/>
          <a:stretch>
            <a:fillRect/>
          </a:stretch>
        </p:blipFill>
        <p:spPr>
          <a:xfrm>
            <a:off x="643467" y="989476"/>
            <a:ext cx="10905066" cy="4334762"/>
          </a:xfrm>
          <a:prstGeom prst="rect">
            <a:avLst/>
          </a:prstGeom>
        </p:spPr>
      </p:pic>
      <p:sp>
        <p:nvSpPr>
          <p:cNvPr id="2" name="Footer Placeholder 1">
            <a:extLst>
              <a:ext uri="{FF2B5EF4-FFF2-40B4-BE49-F238E27FC236}">
                <a16:creationId xmlns:a16="http://schemas.microsoft.com/office/drawing/2014/main" id="{86DDE6C3-8403-563B-6F84-87D3A18C0F3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959556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2DEF9B4-8244-5A8B-8514-F044DCB2744E}"/>
              </a:ext>
            </a:extLst>
          </p:cNvPr>
          <p:cNvPicPr>
            <a:picLocks noChangeAspect="1"/>
          </p:cNvPicPr>
          <p:nvPr/>
        </p:nvPicPr>
        <p:blipFill>
          <a:blip r:embed="rId2"/>
          <a:stretch>
            <a:fillRect/>
          </a:stretch>
        </p:blipFill>
        <p:spPr>
          <a:xfrm>
            <a:off x="119062" y="136525"/>
            <a:ext cx="10734675" cy="1990725"/>
          </a:xfrm>
          <a:prstGeom prst="rect">
            <a:avLst/>
          </a:prstGeom>
        </p:spPr>
      </p:pic>
    </p:spTree>
    <p:extLst>
      <p:ext uri="{BB962C8B-B14F-4D97-AF65-F5344CB8AC3E}">
        <p14:creationId xmlns:p14="http://schemas.microsoft.com/office/powerpoint/2010/main" val="2448319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BF9B5A6-71E3-87C8-9A21-83FC1E4912ED}"/>
              </a:ext>
            </a:extLst>
          </p:cNvPr>
          <p:cNvPicPr>
            <a:picLocks noChangeAspect="1"/>
          </p:cNvPicPr>
          <p:nvPr/>
        </p:nvPicPr>
        <p:blipFill>
          <a:blip r:embed="rId2"/>
          <a:stretch>
            <a:fillRect/>
          </a:stretch>
        </p:blipFill>
        <p:spPr>
          <a:xfrm>
            <a:off x="79601" y="136525"/>
            <a:ext cx="10791825" cy="3819525"/>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689541" cy="44627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Analyze the graph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tan</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tan</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Analyze the graphs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sec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csc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sec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csc</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Analyze the graph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cot</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cot</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oMath>
                </a14:m>
                <a:r>
                  <a:rPr lang="en-US"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p:sp>
            <p:nvSpPr>
              <p:cNvPr id="3" name="TextBox 2">
                <a:extLst>
                  <a:ext uri="{FF2B5EF4-FFF2-40B4-BE49-F238E27FC236}">
                    <a16:creationId xmlns:a16="http://schemas.microsoft.com/office/drawing/2014/main" id="{1B5233B4-B6B7-5F70-7EA0-B1E262ADEA8A}"/>
                  </a:ext>
                </a:extLst>
              </p:cNvPr>
              <p:cNvSpPr txBox="1">
                <a:spLocks noRot="1" noChangeAspect="1" noMove="1" noResize="1" noEditPoints="1" noAdjustHandles="1" noChangeArrowheads="1" noChangeShapeType="1" noTextEdit="1"/>
              </p:cNvSpPr>
              <p:nvPr/>
            </p:nvSpPr>
            <p:spPr>
              <a:xfrm>
                <a:off x="1604136" y="1347850"/>
                <a:ext cx="7689541" cy="4462760"/>
              </a:xfrm>
              <a:prstGeom prst="rect">
                <a:avLst/>
              </a:prstGeom>
              <a:blipFill>
                <a:blip r:embed="rId3"/>
                <a:stretch>
                  <a:fillRect l="-1981" t="-1776" r="-634"/>
                </a:stretch>
              </a:blipFill>
            </p:spPr>
            <p:txBody>
              <a:bodyPr/>
              <a:lstStyle/>
              <a:p>
                <a:r>
                  <a:rPr lang="en-US">
                    <a:noFill/>
                  </a:rPr>
                  <a:t> </a:t>
                </a:r>
              </a:p>
            </p:txBody>
          </p:sp>
        </mc:Fallback>
      </mc:AlternateContent>
    </p:spTree>
    <p:extLst>
      <p:ext uri="{BB962C8B-B14F-4D97-AF65-F5344CB8AC3E}">
        <p14:creationId xmlns:p14="http://schemas.microsoft.com/office/powerpoint/2010/main" val="303807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ABFA9-C5AC-F9A0-FCE7-F838E83E5F5B}"/>
              </a:ext>
            </a:extLst>
          </p:cNvPr>
          <p:cNvPicPr>
            <a:picLocks noChangeAspect="1"/>
          </p:cNvPicPr>
          <p:nvPr/>
        </p:nvPicPr>
        <p:blipFill>
          <a:blip r:embed="rId2"/>
          <a:stretch>
            <a:fillRect/>
          </a:stretch>
        </p:blipFill>
        <p:spPr>
          <a:xfrm>
            <a:off x="643467" y="1196980"/>
            <a:ext cx="10905066" cy="3571408"/>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54336E-CDF9-0630-14FA-36EB38CCCCFD}"/>
              </a:ext>
            </a:extLst>
          </p:cNvPr>
          <p:cNvPicPr>
            <a:picLocks noChangeAspect="1"/>
          </p:cNvPicPr>
          <p:nvPr/>
        </p:nvPicPr>
        <p:blipFill>
          <a:blip r:embed="rId3"/>
          <a:stretch>
            <a:fillRect/>
          </a:stretch>
        </p:blipFill>
        <p:spPr>
          <a:xfrm>
            <a:off x="643467" y="981432"/>
            <a:ext cx="10905066" cy="419845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3F3BED91-0E38-2425-EB2C-EAEE28015DE6}"/>
              </a:ext>
            </a:extLst>
          </p:cNvPr>
          <p:cNvPicPr>
            <a:picLocks noChangeAspect="1"/>
          </p:cNvPicPr>
          <p:nvPr/>
        </p:nvPicPr>
        <p:blipFill>
          <a:blip r:embed="rId3"/>
          <a:stretch>
            <a:fillRect/>
          </a:stretch>
        </p:blipFill>
        <p:spPr>
          <a:xfrm>
            <a:off x="319087" y="136525"/>
            <a:ext cx="10791825" cy="202882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1C026AB1-CA7F-731C-5D2D-6AE5641FFD23}"/>
              </a:ext>
            </a:extLst>
          </p:cNvPr>
          <p:cNvPicPr>
            <a:picLocks noChangeAspect="1"/>
          </p:cNvPicPr>
          <p:nvPr/>
        </p:nvPicPr>
        <p:blipFill>
          <a:blip r:embed="rId2"/>
          <a:stretch>
            <a:fillRect/>
          </a:stretch>
        </p:blipFill>
        <p:spPr>
          <a:xfrm>
            <a:off x="402091" y="136525"/>
            <a:ext cx="10734675" cy="154305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819404-58A7-1295-3DDA-89F98AE392EF}"/>
              </a:ext>
            </a:extLst>
          </p:cNvPr>
          <p:cNvPicPr>
            <a:picLocks noChangeAspect="1"/>
          </p:cNvPicPr>
          <p:nvPr/>
        </p:nvPicPr>
        <p:blipFill>
          <a:blip r:embed="rId2"/>
          <a:stretch>
            <a:fillRect/>
          </a:stretch>
        </p:blipFill>
        <p:spPr>
          <a:xfrm>
            <a:off x="643466" y="1436466"/>
            <a:ext cx="10905066" cy="357140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86F85A29-BF31-1448-C9F9-F61D829C08D8}"/>
              </a:ext>
            </a:extLst>
          </p:cNvPr>
          <p:cNvPicPr>
            <a:picLocks noChangeAspect="1"/>
          </p:cNvPicPr>
          <p:nvPr/>
        </p:nvPicPr>
        <p:blipFill>
          <a:blip r:embed="rId3"/>
          <a:stretch>
            <a:fillRect/>
          </a:stretch>
        </p:blipFill>
        <p:spPr>
          <a:xfrm>
            <a:off x="4405311" y="941166"/>
            <a:ext cx="3381375" cy="495300"/>
          </a:xfrm>
          <a:prstGeom prst="rect">
            <a:avLst/>
          </a:prstGeom>
        </p:spPr>
      </p:pic>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282</TotalTime>
  <Words>918</Words>
  <Application>Microsoft Office PowerPoint</Application>
  <PresentationFormat>Widescreen</PresentationFormat>
  <Paragraphs>92</Paragraphs>
  <Slides>44</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Periodic Functions</vt:lpstr>
      <vt:lpstr>8.2 Graphs of the Other Trigonometric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24</cp:revision>
  <dcterms:created xsi:type="dcterms:W3CDTF">2023-11-15T21:12:55Z</dcterms:created>
  <dcterms:modified xsi:type="dcterms:W3CDTF">2024-08-27T21:03:35Z</dcterms:modified>
</cp:coreProperties>
</file>