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1"/>
  </p:notesMasterIdLst>
  <p:sldIdLst>
    <p:sldId id="257" r:id="rId4"/>
    <p:sldId id="370" r:id="rId5"/>
    <p:sldId id="281" r:id="rId6"/>
    <p:sldId id="282" r:id="rId7"/>
    <p:sldId id="344" r:id="rId8"/>
    <p:sldId id="333" r:id="rId9"/>
    <p:sldId id="332" r:id="rId10"/>
    <p:sldId id="334" r:id="rId11"/>
    <p:sldId id="336" r:id="rId12"/>
    <p:sldId id="335" r:id="rId13"/>
    <p:sldId id="337" r:id="rId14"/>
    <p:sldId id="339" r:id="rId15"/>
    <p:sldId id="338" r:id="rId16"/>
    <p:sldId id="340" r:id="rId17"/>
    <p:sldId id="341" r:id="rId18"/>
    <p:sldId id="342" r:id="rId19"/>
    <p:sldId id="347" r:id="rId20"/>
    <p:sldId id="343" r:id="rId21"/>
    <p:sldId id="346" r:id="rId22"/>
    <p:sldId id="350" r:id="rId23"/>
    <p:sldId id="348" r:id="rId24"/>
    <p:sldId id="351" r:id="rId25"/>
    <p:sldId id="353" r:id="rId26"/>
    <p:sldId id="349" r:id="rId27"/>
    <p:sldId id="354" r:id="rId28"/>
    <p:sldId id="356" r:id="rId29"/>
    <p:sldId id="345" r:id="rId30"/>
    <p:sldId id="355" r:id="rId31"/>
    <p:sldId id="357" r:id="rId32"/>
    <p:sldId id="358" r:id="rId33"/>
    <p:sldId id="362" r:id="rId34"/>
    <p:sldId id="363" r:id="rId35"/>
    <p:sldId id="365" r:id="rId36"/>
    <p:sldId id="368" r:id="rId37"/>
    <p:sldId id="367" r:id="rId38"/>
    <p:sldId id="271" r:id="rId39"/>
    <p:sldId id="32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0:23:23.34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3025 84,'-886'0,"834"-3,1-2,-64-14,60 8,-88-5,85 14,-194-12,74 2,-187 11,156 4,-428-3,614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0:23:25.33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1350 0,'-65'0,"-375"16,274-4,-182-11,155-3,79 2,91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0:23:30.038"/>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0 1,'99'1,"101"14,-69-4,197-9,-153-4,628 2,-760 2,60 10,21 2,96-15,54 3,-157 11,63 1,-77-16,107 4,-167 8,-26-4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7T20:23:32.252"/>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1 31,'0'-2,"0"1,1 0,-1 0,1 0,0 0,-1 0,1 0,0 0,0 0,-1 1,1-1,0 0,0 0,0 1,0-1,0 0,0 1,0-1,0 1,1-1,-1 1,0 0,0-1,0 1,0 0,3 0,38-5,-36 4,441-4,-244 8,613-3,-793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these graphs is the graph of the cosine function and the other is of the sine function. Which is which? And how do you know?</a:t>
            </a:r>
          </a:p>
          <a:p>
            <a:r>
              <a:rPr lang="en-US" dirty="0"/>
              <a:t>What do you notice about the period of each graph? What is the domain for each function? Which one is symmetric about the origin? Which one is symmetric about the y-axis?</a:t>
            </a:r>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period formula to determine the period for the sin(2x) and sin(x/2). Then confirm the period for sin(2x) using the graph.</a:t>
            </a:r>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period formula and graph the function to confirm.</a:t>
            </a:r>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midline for these examples is the x-axis.</a:t>
            </a:r>
          </a:p>
        </p:txBody>
      </p:sp>
      <p:sp>
        <p:nvSpPr>
          <p:cNvPr id="4" name="Slide Number Placeholder 3"/>
          <p:cNvSpPr>
            <a:spLocks noGrp="1"/>
          </p:cNvSpPr>
          <p:nvPr>
            <p:ph type="sldNum" sz="quarter" idx="5"/>
          </p:nvPr>
        </p:nvSpPr>
        <p:spPr/>
        <p:txBody>
          <a:bodyPr/>
          <a:lstStyle/>
          <a:p>
            <a:fld id="{0528CB4D-4FCA-45CA-9E57-054ECA30A29D}" type="slidenum">
              <a:rPr lang="en-US" smtClean="0"/>
              <a:t>9</a:t>
            </a:fld>
            <a:endParaRPr lang="en-US"/>
          </a:p>
        </p:txBody>
      </p:sp>
    </p:spTree>
    <p:extLst>
      <p:ext uri="{BB962C8B-B14F-4D97-AF65-F5344CB8AC3E}">
        <p14:creationId xmlns:p14="http://schemas.microsoft.com/office/powerpoint/2010/main" val="4072292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Figure 11 illustrates a phase shift of </a:t>
                </a:r>
                <a14:m>
                  <m:oMath xmlns:m="http://schemas.openxmlformats.org/officeDocument/2006/math">
                    <m:f>
                      <m:fPr>
                        <m:ctrlPr>
                          <a:rPr lang="en-US" b="0" i="1" dirty="0" smtClean="0">
                            <a:latin typeface="Cambria Math" panose="02040503050406030204" pitchFamily="18" charset="0"/>
                            <a:ea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𝜋</m:t>
                        </m:r>
                      </m:num>
                      <m:den>
                        <m:r>
                          <a:rPr lang="en-US" b="0" i="1" dirty="0" smtClean="0">
                            <a:latin typeface="Cambria Math" panose="02040503050406030204" pitchFamily="18" charset="0"/>
                            <a:ea typeface="Cambria Math" panose="02040503050406030204" pitchFamily="18" charset="0"/>
                          </a:rPr>
                          <m:t>4</m:t>
                        </m:r>
                      </m:den>
                    </m:f>
                  </m:oMath>
                </a14:m>
                <a:r>
                  <a:rPr lang="en-US" dirty="0"/>
                  <a:t>  and a phase shift of </a:t>
                </a:r>
                <a14:m>
                  <m:oMath xmlns:m="http://schemas.openxmlformats.org/officeDocument/2006/math">
                    <m:r>
                      <a:rPr lang="en-US" i="1" dirty="0" smtClean="0">
                        <a:latin typeface="Cambria Math" panose="02040503050406030204" pitchFamily="18" charset="0"/>
                        <a:ea typeface="Cambria Math" panose="02040503050406030204" pitchFamily="18" charset="0"/>
                      </a:rPr>
                      <m:t>𝜋</m:t>
                    </m:r>
                  </m:oMath>
                </a14:m>
                <a:r>
                  <a:rPr lang="en-US" dirty="0"/>
                  <a:t>. Figure 13 is an example of a vertical shift of 2 units upward.</a:t>
                </a:r>
              </a:p>
            </p:txBody>
          </p:sp>
        </mc:Choice>
        <mc:Fallback>
          <p:sp>
            <p:nvSpPr>
              <p:cNvPr id="3" name="Notes Placeholder 2"/>
              <p:cNvSpPr>
                <a:spLocks noGrp="1"/>
              </p:cNvSpPr>
              <p:nvPr>
                <p:ph type="body" idx="1"/>
              </p:nvPr>
            </p:nvSpPr>
            <p:spPr/>
            <p:txBody>
              <a:bodyPr/>
              <a:lstStyle/>
              <a:p>
                <a:r>
                  <a:rPr lang="en-US" dirty="0"/>
                  <a:t>Figure 11 illustrates a phase shift of </a:t>
                </a:r>
                <a:r>
                  <a:rPr lang="en-US" i="0" dirty="0">
                    <a:latin typeface="Cambria Math" panose="02040503050406030204" pitchFamily="18" charset="0"/>
                    <a:ea typeface="Cambria Math" panose="02040503050406030204" pitchFamily="18" charset="0"/>
                  </a:rPr>
                  <a:t>𝜋</a:t>
                </a:r>
                <a:r>
                  <a:rPr lang="en-US" b="0" i="0" dirty="0">
                    <a:latin typeface="Cambria Math" panose="02040503050406030204" pitchFamily="18" charset="0"/>
                    <a:ea typeface="Cambria Math" panose="02040503050406030204" pitchFamily="18" charset="0"/>
                  </a:rPr>
                  <a:t>/4</a:t>
                </a:r>
                <a:r>
                  <a:rPr lang="en-US" dirty="0"/>
                  <a:t>  and a phase shift of </a:t>
                </a:r>
                <a:r>
                  <a:rPr lang="en-US" i="0" dirty="0">
                    <a:latin typeface="Cambria Math" panose="02040503050406030204" pitchFamily="18" charset="0"/>
                    <a:ea typeface="Cambria Math" panose="02040503050406030204" pitchFamily="18" charset="0"/>
                  </a:rPr>
                  <a:t>𝜋</a:t>
                </a:r>
                <a:r>
                  <a:rPr lang="en-US" dirty="0"/>
                  <a:t>. Figure 13 is an example of a vertical shift of 2 units upward.</a:t>
                </a:r>
              </a:p>
            </p:txBody>
          </p:sp>
        </mc:Fallback>
      </mc:AlternateContent>
      <p:sp>
        <p:nvSpPr>
          <p:cNvPr id="4" name="Slide Number Placeholder 3"/>
          <p:cNvSpPr>
            <a:spLocks noGrp="1"/>
          </p:cNvSpPr>
          <p:nvPr>
            <p:ph type="sldNum" sz="quarter" idx="5"/>
          </p:nvPr>
        </p:nvSpPr>
        <p:spPr/>
        <p:txBody>
          <a:bodyPr/>
          <a:lstStyle/>
          <a:p>
            <a:fld id="{0528CB4D-4FCA-45CA-9E57-054ECA30A29D}" type="slidenum">
              <a:rPr lang="en-US" smtClean="0"/>
              <a:t>12</a:t>
            </a:fld>
            <a:endParaRPr lang="en-US"/>
          </a:p>
        </p:txBody>
      </p:sp>
    </p:spTree>
    <p:extLst>
      <p:ext uri="{BB962C8B-B14F-4D97-AF65-F5344CB8AC3E}">
        <p14:creationId xmlns:p14="http://schemas.microsoft.com/office/powerpoint/2010/main" val="369994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the calculations using the formulas and then confirm using a graph of the function.</a:t>
            </a:r>
          </a:p>
        </p:txBody>
      </p:sp>
      <p:sp>
        <p:nvSpPr>
          <p:cNvPr id="4" name="Slide Number Placeholder 3"/>
          <p:cNvSpPr>
            <a:spLocks noGrp="1"/>
          </p:cNvSpPr>
          <p:nvPr>
            <p:ph type="sldNum" sz="quarter" idx="5"/>
          </p:nvPr>
        </p:nvSpPr>
        <p:spPr/>
        <p:txBody>
          <a:bodyPr/>
          <a:lstStyle/>
          <a:p>
            <a:fld id="{0528CB4D-4FCA-45CA-9E57-054ECA30A29D}" type="slidenum">
              <a:rPr lang="en-US" smtClean="0"/>
              <a:t>18</a:t>
            </a:fld>
            <a:endParaRPr lang="en-US"/>
          </a:p>
        </p:txBody>
      </p:sp>
    </p:spTree>
    <p:extLst>
      <p:ext uri="{BB962C8B-B14F-4D97-AF65-F5344CB8AC3E}">
        <p14:creationId xmlns:p14="http://schemas.microsoft.com/office/powerpoint/2010/main" val="209185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8/27/2024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8/27/2024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8/27/2024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8/27/2024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8/27/2024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8/27/2024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8/27/2024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8/27/2024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8/27/2024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8/27/2024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customXml" Target="../ink/ink1.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3.xml"/><Relationship Id="rId4" Type="http://schemas.openxmlformats.org/officeDocument/2006/relationships/image" Target="../media/image17.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Periodic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8</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F280BF6-B930-89BA-361E-2F19CB11AC35}"/>
              </a:ext>
            </a:extLst>
          </p:cNvPr>
          <p:cNvPicPr>
            <a:picLocks noChangeAspect="1"/>
          </p:cNvPicPr>
          <p:nvPr/>
        </p:nvPicPr>
        <p:blipFill>
          <a:blip r:embed="rId2"/>
          <a:stretch>
            <a:fillRect/>
          </a:stretch>
        </p:blipFill>
        <p:spPr>
          <a:xfrm>
            <a:off x="304800" y="136525"/>
            <a:ext cx="10820400" cy="2295525"/>
          </a:xfrm>
          <a:prstGeom prst="rect">
            <a:avLst/>
          </a:prstGeom>
        </p:spPr>
      </p:pic>
      <p:pic>
        <p:nvPicPr>
          <p:cNvPr id="6" name="Picture 5">
            <a:extLst>
              <a:ext uri="{FF2B5EF4-FFF2-40B4-BE49-F238E27FC236}">
                <a16:creationId xmlns:a16="http://schemas.microsoft.com/office/drawing/2014/main" id="{FD43D15F-6728-D9B1-37F5-B905E5CF0225}"/>
              </a:ext>
            </a:extLst>
          </p:cNvPr>
          <p:cNvPicPr>
            <a:picLocks noChangeAspect="1"/>
          </p:cNvPicPr>
          <p:nvPr/>
        </p:nvPicPr>
        <p:blipFill>
          <a:blip r:embed="rId3"/>
          <a:stretch>
            <a:fillRect/>
          </a:stretch>
        </p:blipFill>
        <p:spPr>
          <a:xfrm>
            <a:off x="948418" y="2698045"/>
            <a:ext cx="4679496" cy="3026479"/>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10FE6B4-F351-BEC1-2C4E-4636B39805B0}"/>
              </a:ext>
            </a:extLst>
          </p:cNvPr>
          <p:cNvPicPr>
            <a:picLocks noChangeAspect="1"/>
          </p:cNvPicPr>
          <p:nvPr/>
        </p:nvPicPr>
        <p:blipFill>
          <a:blip r:embed="rId2"/>
          <a:stretch>
            <a:fillRect/>
          </a:stretch>
        </p:blipFill>
        <p:spPr>
          <a:xfrm>
            <a:off x="374876" y="136525"/>
            <a:ext cx="10658475" cy="193357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96AC30-B0B4-DD8E-5A4B-12F24D31C29B}"/>
              </a:ext>
            </a:extLst>
          </p:cNvPr>
          <p:cNvPicPr>
            <a:picLocks noChangeAspect="1"/>
          </p:cNvPicPr>
          <p:nvPr/>
        </p:nvPicPr>
        <p:blipFill>
          <a:blip r:embed="rId3"/>
          <a:stretch>
            <a:fillRect/>
          </a:stretch>
        </p:blipFill>
        <p:spPr>
          <a:xfrm>
            <a:off x="643467" y="1083987"/>
            <a:ext cx="10905066" cy="209922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1C14E6F4-0353-B756-9536-011300727F9D}"/>
              </a:ext>
            </a:extLst>
          </p:cNvPr>
          <p:cNvPicPr>
            <a:picLocks noChangeAspect="1"/>
          </p:cNvPicPr>
          <p:nvPr/>
        </p:nvPicPr>
        <p:blipFill>
          <a:blip r:embed="rId4"/>
          <a:stretch>
            <a:fillRect/>
          </a:stretch>
        </p:blipFill>
        <p:spPr>
          <a:xfrm>
            <a:off x="839561" y="3183211"/>
            <a:ext cx="4799239" cy="2970634"/>
          </a:xfrm>
          <a:prstGeom prst="rect">
            <a:avLst/>
          </a:prstGeom>
        </p:spPr>
      </p:pic>
      <p:pic>
        <p:nvPicPr>
          <p:cNvPr id="8" name="Picture 7">
            <a:extLst>
              <a:ext uri="{FF2B5EF4-FFF2-40B4-BE49-F238E27FC236}">
                <a16:creationId xmlns:a16="http://schemas.microsoft.com/office/drawing/2014/main" id="{A5CE07F8-6B66-2DDF-C76B-D6FCBDDAB00B}"/>
              </a:ext>
            </a:extLst>
          </p:cNvPr>
          <p:cNvPicPr>
            <a:picLocks noChangeAspect="1"/>
          </p:cNvPicPr>
          <p:nvPr/>
        </p:nvPicPr>
        <p:blipFill>
          <a:blip r:embed="rId5"/>
          <a:stretch>
            <a:fillRect/>
          </a:stretch>
        </p:blipFill>
        <p:spPr>
          <a:xfrm>
            <a:off x="6096000" y="3183211"/>
            <a:ext cx="5072743" cy="2768872"/>
          </a:xfrm>
          <a:prstGeom prst="rect">
            <a:avLst/>
          </a:prstGeom>
        </p:spPr>
      </p:pic>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EDE1D2FD-5C86-BC80-DEB0-FA1E77A4C9F8}"/>
                  </a:ext>
                </a:extLst>
              </p14:cNvPr>
              <p14:cNvContentPartPr/>
              <p14:nvPr/>
            </p14:nvContentPartPr>
            <p14:xfrm>
              <a:off x="1566490" y="2751380"/>
              <a:ext cx="1089000" cy="30240"/>
            </p14:xfrm>
          </p:contentPart>
        </mc:Choice>
        <mc:Fallback>
          <p:pic>
            <p:nvPicPr>
              <p:cNvPr id="9" name="Ink 8">
                <a:extLst>
                  <a:ext uri="{FF2B5EF4-FFF2-40B4-BE49-F238E27FC236}">
                    <a16:creationId xmlns:a16="http://schemas.microsoft.com/office/drawing/2014/main" id="{EDE1D2FD-5C86-BC80-DEB0-FA1E77A4C9F8}"/>
                  </a:ext>
                </a:extLst>
              </p:cNvPr>
              <p:cNvPicPr/>
              <p:nvPr/>
            </p:nvPicPr>
            <p:blipFill>
              <a:blip r:embed="rId7"/>
              <a:stretch>
                <a:fillRect/>
              </a:stretch>
            </p:blipFill>
            <p:spPr>
              <a:xfrm>
                <a:off x="1548850" y="2715740"/>
                <a:ext cx="1124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E3E0AF09-944C-3B85-8B7C-D13A3D93B2E6}"/>
                  </a:ext>
                </a:extLst>
              </p14:cNvPr>
              <p14:cNvContentPartPr/>
              <p14:nvPr/>
            </p14:nvContentPartPr>
            <p14:xfrm>
              <a:off x="1060690" y="6050060"/>
              <a:ext cx="486000" cy="10800"/>
            </p14:xfrm>
          </p:contentPart>
        </mc:Choice>
        <mc:Fallback>
          <p:pic>
            <p:nvPicPr>
              <p:cNvPr id="10" name="Ink 9">
                <a:extLst>
                  <a:ext uri="{FF2B5EF4-FFF2-40B4-BE49-F238E27FC236}">
                    <a16:creationId xmlns:a16="http://schemas.microsoft.com/office/drawing/2014/main" id="{E3E0AF09-944C-3B85-8B7C-D13A3D93B2E6}"/>
                  </a:ext>
                </a:extLst>
              </p:cNvPr>
              <p:cNvPicPr/>
              <p:nvPr/>
            </p:nvPicPr>
            <p:blipFill>
              <a:blip r:embed="rId9"/>
              <a:stretch>
                <a:fillRect/>
              </a:stretch>
            </p:blipFill>
            <p:spPr>
              <a:xfrm>
                <a:off x="1043050" y="6014060"/>
                <a:ext cx="521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928C5084-1F2D-349C-68D1-BC86EAF4F185}"/>
                  </a:ext>
                </a:extLst>
              </p14:cNvPr>
              <p14:cNvContentPartPr/>
              <p14:nvPr/>
            </p14:nvContentPartPr>
            <p14:xfrm>
              <a:off x="3939610" y="2781260"/>
              <a:ext cx="1141560" cy="36000"/>
            </p14:xfrm>
          </p:contentPart>
        </mc:Choice>
        <mc:Fallback>
          <p:pic>
            <p:nvPicPr>
              <p:cNvPr id="11" name="Ink 10">
                <a:extLst>
                  <a:ext uri="{FF2B5EF4-FFF2-40B4-BE49-F238E27FC236}">
                    <a16:creationId xmlns:a16="http://schemas.microsoft.com/office/drawing/2014/main" id="{928C5084-1F2D-349C-68D1-BC86EAF4F185}"/>
                  </a:ext>
                </a:extLst>
              </p:cNvPr>
              <p:cNvPicPr/>
              <p:nvPr/>
            </p:nvPicPr>
            <p:blipFill>
              <a:blip r:embed="rId11"/>
              <a:stretch>
                <a:fillRect/>
              </a:stretch>
            </p:blipFill>
            <p:spPr>
              <a:xfrm>
                <a:off x="3921610" y="2745620"/>
                <a:ext cx="1177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69037777-B601-F03E-B4B5-5A64EC2153D9}"/>
                  </a:ext>
                </a:extLst>
              </p14:cNvPr>
              <p14:cNvContentPartPr/>
              <p14:nvPr/>
            </p14:nvContentPartPr>
            <p14:xfrm>
              <a:off x="6517570" y="5883380"/>
              <a:ext cx="563400" cy="11160"/>
            </p14:xfrm>
          </p:contentPart>
        </mc:Choice>
        <mc:Fallback>
          <p:pic>
            <p:nvPicPr>
              <p:cNvPr id="12" name="Ink 11">
                <a:extLst>
                  <a:ext uri="{FF2B5EF4-FFF2-40B4-BE49-F238E27FC236}">
                    <a16:creationId xmlns:a16="http://schemas.microsoft.com/office/drawing/2014/main" id="{69037777-B601-F03E-B4B5-5A64EC2153D9}"/>
                  </a:ext>
                </a:extLst>
              </p:cNvPr>
              <p:cNvPicPr/>
              <p:nvPr/>
            </p:nvPicPr>
            <p:blipFill>
              <a:blip r:embed="rId13"/>
              <a:stretch>
                <a:fillRect/>
              </a:stretch>
            </p:blipFill>
            <p:spPr>
              <a:xfrm>
                <a:off x="6499930" y="5847740"/>
                <a:ext cx="599040" cy="82800"/>
              </a:xfrm>
              <a:prstGeom prst="rect">
                <a:avLst/>
              </a:prstGeom>
            </p:spPr>
          </p:pic>
        </mc:Fallback>
      </mc:AlternateContent>
    </p:spTree>
    <p:extLst>
      <p:ext uri="{BB962C8B-B14F-4D97-AF65-F5344CB8AC3E}">
        <p14:creationId xmlns:p14="http://schemas.microsoft.com/office/powerpoint/2010/main" val="10907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B1A77CB1-9834-5191-E459-BE54CE4115F1}"/>
              </a:ext>
            </a:extLst>
          </p:cNvPr>
          <p:cNvPicPr>
            <a:picLocks noChangeAspect="1"/>
          </p:cNvPicPr>
          <p:nvPr/>
        </p:nvPicPr>
        <p:blipFill>
          <a:blip r:embed="rId2"/>
          <a:stretch>
            <a:fillRect/>
          </a:stretch>
        </p:blipFill>
        <p:spPr>
          <a:xfrm>
            <a:off x="189081" y="136525"/>
            <a:ext cx="10763250" cy="209550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D0612B8-69A8-460E-E408-597FC02AFF4F}"/>
              </a:ext>
            </a:extLst>
          </p:cNvPr>
          <p:cNvPicPr>
            <a:picLocks noChangeAspect="1"/>
          </p:cNvPicPr>
          <p:nvPr/>
        </p:nvPicPr>
        <p:blipFill>
          <a:blip r:embed="rId2"/>
          <a:stretch>
            <a:fillRect/>
          </a:stretch>
        </p:blipFill>
        <p:spPr>
          <a:xfrm>
            <a:off x="185057" y="136525"/>
            <a:ext cx="10820400" cy="1733550"/>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15D109A-5C17-7314-0D4C-4C52DD55E9E2}"/>
              </a:ext>
            </a:extLst>
          </p:cNvPr>
          <p:cNvPicPr>
            <a:picLocks noChangeAspect="1"/>
          </p:cNvPicPr>
          <p:nvPr/>
        </p:nvPicPr>
        <p:blipFill>
          <a:blip r:embed="rId2"/>
          <a:stretch>
            <a:fillRect/>
          </a:stretch>
        </p:blipFill>
        <p:spPr>
          <a:xfrm>
            <a:off x="308201" y="136525"/>
            <a:ext cx="10791825" cy="19431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D6B8EB6-4E68-7BA2-8D84-9222AAAE2FCB}"/>
              </a:ext>
            </a:extLst>
          </p:cNvPr>
          <p:cNvPicPr>
            <a:picLocks noChangeAspect="1"/>
          </p:cNvPicPr>
          <p:nvPr/>
        </p:nvPicPr>
        <p:blipFill>
          <a:blip r:embed="rId2"/>
          <a:stretch>
            <a:fillRect/>
          </a:stretch>
        </p:blipFill>
        <p:spPr>
          <a:xfrm>
            <a:off x="324529" y="136525"/>
            <a:ext cx="10715625" cy="161925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480955-11CC-0DC3-23BF-038C5C0196A5}"/>
              </a:ext>
            </a:extLst>
          </p:cNvPr>
          <p:cNvPicPr>
            <a:picLocks noChangeAspect="1"/>
          </p:cNvPicPr>
          <p:nvPr/>
        </p:nvPicPr>
        <p:blipFill>
          <a:blip r:embed="rId2"/>
          <a:stretch>
            <a:fillRect/>
          </a:stretch>
        </p:blipFill>
        <p:spPr>
          <a:xfrm>
            <a:off x="643467" y="935723"/>
            <a:ext cx="10905066" cy="357140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57C1311-650A-0EC6-A1DF-7465A820DED6}"/>
              </a:ext>
            </a:extLst>
          </p:cNvPr>
          <p:cNvPicPr>
            <a:picLocks noChangeAspect="1"/>
          </p:cNvPicPr>
          <p:nvPr/>
        </p:nvPicPr>
        <p:blipFill>
          <a:blip r:embed="rId3"/>
          <a:stretch>
            <a:fillRect/>
          </a:stretch>
        </p:blipFill>
        <p:spPr>
          <a:xfrm>
            <a:off x="134711" y="136525"/>
            <a:ext cx="10725150" cy="2314575"/>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886AEA2-6C84-8502-DE0C-0F5E9C7D8602}"/>
              </a:ext>
            </a:extLst>
          </p:cNvPr>
          <p:cNvPicPr>
            <a:picLocks noChangeAspect="1"/>
          </p:cNvPicPr>
          <p:nvPr/>
        </p:nvPicPr>
        <p:blipFill>
          <a:blip r:embed="rId2"/>
          <a:stretch>
            <a:fillRect/>
          </a:stretch>
        </p:blipFill>
        <p:spPr>
          <a:xfrm>
            <a:off x="259897" y="136525"/>
            <a:ext cx="10801350" cy="160972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l="1" r="5881" b="-1"/>
          <a:stretch/>
        </p:blipFill>
        <p:spPr>
          <a:xfrm>
            <a:off x="1" y="10"/>
            <a:ext cx="9669642" cy="6857990"/>
          </a:xfrm>
          <a:prstGeom prst="rect">
            <a:avLst/>
          </a:prstGeom>
        </p:spPr>
      </p:pic>
      <p:sp>
        <p:nvSpPr>
          <p:cNvPr id="40" name="Rectangle 3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7935402" y="743447"/>
            <a:ext cx="3445765" cy="3692028"/>
          </a:xfrm>
          <a:noFill/>
        </p:spPr>
        <p:txBody>
          <a:bodyPr vert="horz" lIns="91440" tIns="45720" rIns="91440" bIns="45720" rtlCol="0">
            <a:normAutofit/>
          </a:bodyPr>
          <a:lstStyle/>
          <a:p>
            <a:pPr algn="l"/>
            <a:r>
              <a:rPr lang="en-US" sz="5200" dirty="0"/>
              <a:t>8.1 Graphs of the Sine </a:t>
            </a:r>
            <a:br>
              <a:rPr lang="en-US" sz="5200" dirty="0"/>
            </a:br>
            <a:r>
              <a:rPr lang="en-US" sz="5200" dirty="0"/>
              <a:t>and Cosine Functions</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3187673" y="6356350"/>
            <a:ext cx="3615866" cy="365125"/>
          </a:xfrm>
        </p:spPr>
        <p:txBody>
          <a:bodyPr vert="horz" lIns="91440" tIns="45720" rIns="91440" bIns="45720" rtlCol="0">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dirty="0">
                <a:ln>
                  <a:noFill/>
                </a:ln>
                <a:solidFill>
                  <a:srgbClr val="FFFFFF"/>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7F65671-40D9-8C27-4834-FF457B8F9D9C}"/>
              </a:ext>
            </a:extLst>
          </p:cNvPr>
          <p:cNvPicPr>
            <a:picLocks noChangeAspect="1"/>
          </p:cNvPicPr>
          <p:nvPr/>
        </p:nvPicPr>
        <p:blipFill>
          <a:blip r:embed="rId2"/>
          <a:stretch>
            <a:fillRect/>
          </a:stretch>
        </p:blipFill>
        <p:spPr>
          <a:xfrm>
            <a:off x="387803" y="136525"/>
            <a:ext cx="10610850" cy="520065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7DC39DB-711B-A7F1-5F83-76F8DA9CB969}"/>
              </a:ext>
            </a:extLst>
          </p:cNvPr>
          <p:cNvPicPr>
            <a:picLocks noChangeAspect="1"/>
          </p:cNvPicPr>
          <p:nvPr/>
        </p:nvPicPr>
        <p:blipFill>
          <a:blip r:embed="rId2"/>
          <a:stretch>
            <a:fillRect/>
          </a:stretch>
        </p:blipFill>
        <p:spPr>
          <a:xfrm>
            <a:off x="428625" y="136525"/>
            <a:ext cx="10572750" cy="479107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A480B7B-C8AA-2FB5-5D11-999470C55CD5}"/>
              </a:ext>
            </a:extLst>
          </p:cNvPr>
          <p:cNvPicPr>
            <a:picLocks noChangeAspect="1"/>
          </p:cNvPicPr>
          <p:nvPr/>
        </p:nvPicPr>
        <p:blipFill>
          <a:blip r:embed="rId2"/>
          <a:stretch>
            <a:fillRect/>
          </a:stretch>
        </p:blipFill>
        <p:spPr>
          <a:xfrm>
            <a:off x="474208" y="166687"/>
            <a:ext cx="9305925" cy="6372225"/>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618102F-A305-3B6C-82DE-7799D18C9268}"/>
              </a:ext>
            </a:extLst>
          </p:cNvPr>
          <p:cNvPicPr>
            <a:picLocks noChangeAspect="1"/>
          </p:cNvPicPr>
          <p:nvPr/>
        </p:nvPicPr>
        <p:blipFill>
          <a:blip r:embed="rId2"/>
          <a:stretch>
            <a:fillRect/>
          </a:stretch>
        </p:blipFill>
        <p:spPr>
          <a:xfrm>
            <a:off x="319767" y="136525"/>
            <a:ext cx="8896350" cy="578167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C6BC3-F818-9C40-F76F-FE4F69AACAD0}"/>
              </a:ext>
            </a:extLst>
          </p:cNvPr>
          <p:cNvPicPr>
            <a:picLocks noChangeAspect="1"/>
          </p:cNvPicPr>
          <p:nvPr/>
        </p:nvPicPr>
        <p:blipFill>
          <a:blip r:embed="rId2"/>
          <a:stretch>
            <a:fillRect/>
          </a:stretch>
        </p:blipFill>
        <p:spPr>
          <a:xfrm>
            <a:off x="643467" y="670560"/>
            <a:ext cx="10905066" cy="490727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1F8A4E0-BF66-1F2F-0E83-FC845A25E244}"/>
              </a:ext>
            </a:extLst>
          </p:cNvPr>
          <p:cNvPicPr>
            <a:picLocks noChangeAspect="1"/>
          </p:cNvPicPr>
          <p:nvPr/>
        </p:nvPicPr>
        <p:blipFill>
          <a:blip r:embed="rId2"/>
          <a:stretch>
            <a:fillRect/>
          </a:stretch>
        </p:blipFill>
        <p:spPr>
          <a:xfrm>
            <a:off x="446386" y="136525"/>
            <a:ext cx="10983614" cy="2158970"/>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8B39244-D195-D3A2-4A15-E5AA74CB1269}"/>
              </a:ext>
            </a:extLst>
          </p:cNvPr>
          <p:cNvPicPr>
            <a:picLocks noChangeAspect="1"/>
          </p:cNvPicPr>
          <p:nvPr/>
        </p:nvPicPr>
        <p:blipFill>
          <a:blip r:embed="rId2"/>
          <a:stretch>
            <a:fillRect/>
          </a:stretch>
        </p:blipFill>
        <p:spPr>
          <a:xfrm>
            <a:off x="453118" y="136524"/>
            <a:ext cx="10530568" cy="1571727"/>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F1091F6D-953B-4B22-371B-F97DE9B9EB23}"/>
              </a:ext>
            </a:extLst>
          </p:cNvPr>
          <p:cNvPicPr>
            <a:picLocks noChangeAspect="1"/>
          </p:cNvPicPr>
          <p:nvPr/>
        </p:nvPicPr>
        <p:blipFill>
          <a:blip r:embed="rId2"/>
          <a:stretch>
            <a:fillRect/>
          </a:stretch>
        </p:blipFill>
        <p:spPr>
          <a:xfrm>
            <a:off x="1376362" y="1843087"/>
            <a:ext cx="9439275" cy="3171825"/>
          </a:xfrm>
          <a:prstGeom prst="rect">
            <a:avLst/>
          </a:prstGeom>
        </p:spPr>
      </p:pic>
    </p:spTree>
    <p:extLst>
      <p:ext uri="{BB962C8B-B14F-4D97-AF65-F5344CB8AC3E}">
        <p14:creationId xmlns:p14="http://schemas.microsoft.com/office/powerpoint/2010/main" val="3638608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539B786-ACD6-2A25-615A-E300D688C708}"/>
              </a:ext>
            </a:extLst>
          </p:cNvPr>
          <p:cNvPicPr>
            <a:picLocks noChangeAspect="1"/>
          </p:cNvPicPr>
          <p:nvPr/>
        </p:nvPicPr>
        <p:blipFill>
          <a:blip r:embed="rId2"/>
          <a:stretch>
            <a:fillRect/>
          </a:stretch>
        </p:blipFill>
        <p:spPr>
          <a:xfrm>
            <a:off x="221115" y="136525"/>
            <a:ext cx="10791825" cy="2057400"/>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9E80610-1DEE-98D2-4F48-F81D55C6A658}"/>
              </a:ext>
            </a:extLst>
          </p:cNvPr>
          <p:cNvPicPr>
            <a:picLocks noChangeAspect="1"/>
          </p:cNvPicPr>
          <p:nvPr/>
        </p:nvPicPr>
        <p:blipFill>
          <a:blip r:embed="rId2"/>
          <a:stretch>
            <a:fillRect/>
          </a:stretch>
        </p:blipFill>
        <p:spPr>
          <a:xfrm>
            <a:off x="224518" y="136525"/>
            <a:ext cx="10763250" cy="181927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2308324"/>
              </a:xfrm>
              <a:prstGeom prst="rect">
                <a:avLst/>
              </a:prstGeom>
              <a:noFill/>
            </p:spPr>
            <p:txBody>
              <a:bodyPr wrap="square">
                <a:spAutoFit/>
              </a:bodyPr>
              <a:lstStyle/>
              <a:p>
                <a:r>
                  <a:rPr lang="en-US" sz="3200" dirty="0"/>
                  <a:t>What are the learning objectives for this section?</a:t>
                </a:r>
              </a:p>
              <a:p>
                <a:endParaRPr lang="en-US" sz="3200" dirty="0"/>
              </a:p>
              <a:p>
                <a:pPr marL="457200" indent="-457200">
                  <a:buFont typeface="Arial" panose="020B0604020202020204" pitchFamily="34" charset="0"/>
                  <a:buChar char="•"/>
                </a:pPr>
                <a:r>
                  <a:rPr lang="en-US" sz="2800" dirty="0"/>
                  <a:t>Graph variations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sin</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and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cos</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a14:m>
                <a:endParaRPr lang="en-US" sz="2800" dirty="0"/>
              </a:p>
              <a:p>
                <a:pPr marL="457200" indent="-457200">
                  <a:buFont typeface="Arial" panose="020B0604020202020204" pitchFamily="34" charset="0"/>
                  <a:buChar char="•"/>
                </a:pPr>
                <a:r>
                  <a:rPr lang="en-US" sz="2800" dirty="0"/>
                  <a:t>Use phase shifts of sine and cosine curves.</a:t>
                </a:r>
              </a:p>
              <a:p>
                <a:r>
                  <a:rPr lang="en-US" sz="2400" dirty="0"/>
                  <a:t>  </a:t>
                </a:r>
              </a:p>
            </p:txBody>
          </p:sp>
        </mc:Choice>
        <mc:Fallback>
          <p:sp>
            <p:nvSpPr>
              <p:cNvPr id="4" name="TextBox 3">
                <a:extLst>
                  <a:ext uri="{FF2B5EF4-FFF2-40B4-BE49-F238E27FC236}">
                    <a16:creationId xmlns:a16="http://schemas.microsoft.com/office/drawing/2014/main" id="{4F4F4C16-4219-DB71-772E-1A032417EE9C}"/>
                  </a:ext>
                </a:extLst>
              </p:cNvPr>
              <p:cNvSpPr txBox="1">
                <a:spLocks noRot="1" noChangeAspect="1" noMove="1" noResize="1" noEditPoints="1" noAdjustHandles="1" noChangeArrowheads="1" noChangeShapeType="1" noTextEdit="1"/>
              </p:cNvSpPr>
              <p:nvPr/>
            </p:nvSpPr>
            <p:spPr>
              <a:xfrm>
                <a:off x="1496291" y="1230708"/>
                <a:ext cx="8692738" cy="2308324"/>
              </a:xfrm>
              <a:prstGeom prst="rect">
                <a:avLst/>
              </a:prstGeom>
              <a:blipFill>
                <a:blip r:embed="rId2"/>
                <a:stretch>
                  <a:fillRect l="-1753" t="-3430"/>
                </a:stretch>
              </a:blipFill>
            </p:spPr>
            <p:txBody>
              <a:bodyPr/>
              <a:lstStyle/>
              <a:p>
                <a:r>
                  <a:rPr lang="en-US">
                    <a:noFill/>
                  </a:rPr>
                  <a:t> </a:t>
                </a:r>
              </a:p>
            </p:txBody>
          </p:sp>
        </mc:Fallback>
      </mc:AlternateContent>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767E953-1848-E782-33CA-CB97B7665FD4}"/>
              </a:ext>
            </a:extLst>
          </p:cNvPr>
          <p:cNvPicPr>
            <a:picLocks noChangeAspect="1"/>
          </p:cNvPicPr>
          <p:nvPr/>
        </p:nvPicPr>
        <p:blipFill>
          <a:blip r:embed="rId2"/>
          <a:stretch>
            <a:fillRect/>
          </a:stretch>
        </p:blipFill>
        <p:spPr>
          <a:xfrm>
            <a:off x="306841" y="136525"/>
            <a:ext cx="10620375" cy="2314575"/>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EB1D6D2-7828-08C2-4851-9A2B5F81DE70}"/>
              </a:ext>
            </a:extLst>
          </p:cNvPr>
          <p:cNvPicPr>
            <a:picLocks noChangeAspect="1"/>
          </p:cNvPicPr>
          <p:nvPr/>
        </p:nvPicPr>
        <p:blipFill>
          <a:blip r:embed="rId2"/>
          <a:stretch>
            <a:fillRect/>
          </a:stretch>
        </p:blipFill>
        <p:spPr>
          <a:xfrm>
            <a:off x="259549" y="136525"/>
            <a:ext cx="10725150" cy="2314575"/>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89D517E-61AC-E7D0-45B2-38C93841F91F}"/>
              </a:ext>
            </a:extLst>
          </p:cNvPr>
          <p:cNvPicPr>
            <a:picLocks noChangeAspect="1"/>
          </p:cNvPicPr>
          <p:nvPr/>
        </p:nvPicPr>
        <p:blipFill>
          <a:blip r:embed="rId2"/>
          <a:stretch>
            <a:fillRect/>
          </a:stretch>
        </p:blipFill>
        <p:spPr>
          <a:xfrm>
            <a:off x="200705" y="136525"/>
            <a:ext cx="10810875" cy="1543050"/>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5D2E4BF-FEDC-7F65-C086-237E019FCBAA}"/>
              </a:ext>
            </a:extLst>
          </p:cNvPr>
          <p:cNvPicPr>
            <a:picLocks noChangeAspect="1"/>
          </p:cNvPicPr>
          <p:nvPr/>
        </p:nvPicPr>
        <p:blipFill>
          <a:blip r:embed="rId2"/>
          <a:stretch>
            <a:fillRect/>
          </a:stretch>
        </p:blipFill>
        <p:spPr>
          <a:xfrm>
            <a:off x="310692" y="136525"/>
            <a:ext cx="10677525" cy="2762250"/>
          </a:xfrm>
          <a:prstGeom prst="rect">
            <a:avLst/>
          </a:prstGeom>
        </p:spPr>
      </p:pic>
      <p:pic>
        <p:nvPicPr>
          <p:cNvPr id="6" name="Picture 5">
            <a:extLst>
              <a:ext uri="{FF2B5EF4-FFF2-40B4-BE49-F238E27FC236}">
                <a16:creationId xmlns:a16="http://schemas.microsoft.com/office/drawing/2014/main" id="{9D70E1A8-8F40-1AF0-97C7-6DC52781C8E6}"/>
              </a:ext>
            </a:extLst>
          </p:cNvPr>
          <p:cNvPicPr>
            <a:picLocks noChangeAspect="1"/>
          </p:cNvPicPr>
          <p:nvPr/>
        </p:nvPicPr>
        <p:blipFill>
          <a:blip r:embed="rId3"/>
          <a:stretch>
            <a:fillRect/>
          </a:stretch>
        </p:blipFill>
        <p:spPr>
          <a:xfrm>
            <a:off x="419100" y="2599139"/>
            <a:ext cx="5676900" cy="3757211"/>
          </a:xfrm>
          <a:prstGeom prst="rect">
            <a:avLst/>
          </a:prstGeom>
        </p:spPr>
      </p:pic>
    </p:spTree>
    <p:extLst>
      <p:ext uri="{BB962C8B-B14F-4D97-AF65-F5344CB8AC3E}">
        <p14:creationId xmlns:p14="http://schemas.microsoft.com/office/powerpoint/2010/main" val="3762866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B93DC81-4B3D-B96F-3EFB-3359C6C0B2B8}"/>
              </a:ext>
            </a:extLst>
          </p:cNvPr>
          <p:cNvPicPr>
            <a:picLocks noChangeAspect="1"/>
          </p:cNvPicPr>
          <p:nvPr/>
        </p:nvPicPr>
        <p:blipFill>
          <a:blip r:embed="rId2"/>
          <a:stretch>
            <a:fillRect/>
          </a:stretch>
        </p:blipFill>
        <p:spPr>
          <a:xfrm>
            <a:off x="86405" y="136525"/>
            <a:ext cx="10734675" cy="2714625"/>
          </a:xfrm>
          <a:prstGeom prst="rect">
            <a:avLst/>
          </a:prstGeom>
        </p:spPr>
      </p:pic>
      <p:pic>
        <p:nvPicPr>
          <p:cNvPr id="6" name="Picture 5">
            <a:extLst>
              <a:ext uri="{FF2B5EF4-FFF2-40B4-BE49-F238E27FC236}">
                <a16:creationId xmlns:a16="http://schemas.microsoft.com/office/drawing/2014/main" id="{001D7F7D-85AD-6BF2-FB2B-E6898E2E2B65}"/>
              </a:ext>
            </a:extLst>
          </p:cNvPr>
          <p:cNvPicPr>
            <a:picLocks noChangeAspect="1"/>
          </p:cNvPicPr>
          <p:nvPr/>
        </p:nvPicPr>
        <p:blipFill>
          <a:blip r:embed="rId3"/>
          <a:stretch>
            <a:fillRect/>
          </a:stretch>
        </p:blipFill>
        <p:spPr>
          <a:xfrm>
            <a:off x="390525" y="2851150"/>
            <a:ext cx="4350084" cy="3327871"/>
          </a:xfrm>
          <a:prstGeom prst="rect">
            <a:avLst/>
          </a:prstGeom>
        </p:spPr>
      </p:pic>
    </p:spTree>
    <p:extLst>
      <p:ext uri="{BB962C8B-B14F-4D97-AF65-F5344CB8AC3E}">
        <p14:creationId xmlns:p14="http://schemas.microsoft.com/office/powerpoint/2010/main" val="2448319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51020D2-F7E3-2079-AE86-41BD2B9E0613}"/>
              </a:ext>
            </a:extLst>
          </p:cNvPr>
          <p:cNvPicPr>
            <a:picLocks noChangeAspect="1"/>
          </p:cNvPicPr>
          <p:nvPr/>
        </p:nvPicPr>
        <p:blipFill>
          <a:blip r:embed="rId2"/>
          <a:stretch>
            <a:fillRect/>
          </a:stretch>
        </p:blipFill>
        <p:spPr>
          <a:xfrm>
            <a:off x="270101" y="136525"/>
            <a:ext cx="10715625" cy="2524125"/>
          </a:xfrm>
          <a:prstGeom prst="rect">
            <a:avLst/>
          </a:prstGeom>
        </p:spPr>
      </p:pic>
    </p:spTree>
    <p:extLst>
      <p:ext uri="{BB962C8B-B14F-4D97-AF65-F5344CB8AC3E}">
        <p14:creationId xmlns:p14="http://schemas.microsoft.com/office/powerpoint/2010/main" val="3435956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7759304" cy="2677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Graph variations of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sin</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and  </a:t>
                </a:r>
                <a14:m>
                  <m:oMath xmlns:m="http://schemas.openxmlformats.org/officeDocument/2006/math">
                    <m:r>
                      <a:rPr lang="en-US" sz="2800" i="1" dirty="0" smtClean="0">
                        <a:latin typeface="Cambria Math" panose="02040503050406030204" pitchFamily="18" charset="0"/>
                      </a:rPr>
                      <m:t>𝑦</m:t>
                    </m:r>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cos</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oMath>
                </a14:m>
                <a:endParaRPr lang="en-US" sz="2800" dirty="0"/>
              </a:p>
              <a:p>
                <a:pPr marL="457200" indent="-457200">
                  <a:buFont typeface="Arial" panose="020B0604020202020204" pitchFamily="34" charset="0"/>
                  <a:buChar char="•"/>
                </a:pPr>
                <a:r>
                  <a:rPr lang="en-US" sz="2800" dirty="0"/>
                  <a:t>Use phase shifts of sine and cosine curves.</a:t>
                </a:r>
              </a:p>
              <a:p>
                <a:r>
                  <a:rPr lang="en-US" sz="2400" dirty="0"/>
                  <a:t>  </a:t>
                </a: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mc:Choice>
        <mc:Fallback>
          <p:sp>
            <p:nvSpPr>
              <p:cNvPr id="3" name="TextBox 2">
                <a:extLst>
                  <a:ext uri="{FF2B5EF4-FFF2-40B4-BE49-F238E27FC236}">
                    <a16:creationId xmlns:a16="http://schemas.microsoft.com/office/drawing/2014/main" id="{1B5233B4-B6B7-5F70-7EA0-B1E262ADEA8A}"/>
                  </a:ext>
                </a:extLst>
              </p:cNvPr>
              <p:cNvSpPr txBox="1">
                <a:spLocks noRot="1" noChangeAspect="1" noMove="1" noResize="1" noEditPoints="1" noAdjustHandles="1" noChangeArrowheads="1" noChangeShapeType="1" noTextEdit="1"/>
              </p:cNvSpPr>
              <p:nvPr/>
            </p:nvSpPr>
            <p:spPr>
              <a:xfrm>
                <a:off x="1604136" y="1347850"/>
                <a:ext cx="7759304" cy="2677656"/>
              </a:xfrm>
              <a:prstGeom prst="rect">
                <a:avLst/>
              </a:prstGeom>
              <a:blipFill>
                <a:blip r:embed="rId3"/>
                <a:stretch>
                  <a:fillRect l="-1964" t="-2961"/>
                </a:stretch>
              </a:blipFill>
            </p:spPr>
            <p:txBody>
              <a:bodyPr/>
              <a:lstStyle/>
              <a:p>
                <a:r>
                  <a:rPr lang="en-US">
                    <a:noFill/>
                  </a:rPr>
                  <a:t> </a:t>
                </a:r>
              </a:p>
            </p:txBody>
          </p:sp>
        </mc:Fallback>
      </mc:AlternateContent>
    </p:spTree>
    <p:extLst>
      <p:ext uri="{BB962C8B-B14F-4D97-AF65-F5344CB8AC3E}">
        <p14:creationId xmlns:p14="http://schemas.microsoft.com/office/powerpoint/2010/main" val="3038073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2CD77FB-1887-698B-67EA-F52AE9B470B8}"/>
              </a:ext>
            </a:extLst>
          </p:cNvPr>
          <p:cNvPicPr>
            <a:picLocks noChangeAspect="1"/>
          </p:cNvPicPr>
          <p:nvPr/>
        </p:nvPicPr>
        <p:blipFill>
          <a:blip r:embed="rId3"/>
          <a:stretch>
            <a:fillRect/>
          </a:stretch>
        </p:blipFill>
        <p:spPr>
          <a:xfrm>
            <a:off x="981075" y="1790019"/>
            <a:ext cx="5114925" cy="2886075"/>
          </a:xfrm>
          <a:prstGeom prst="rect">
            <a:avLst/>
          </a:prstGeom>
        </p:spPr>
      </p:pic>
      <p:pic>
        <p:nvPicPr>
          <p:cNvPr id="6" name="Picture 5">
            <a:extLst>
              <a:ext uri="{FF2B5EF4-FFF2-40B4-BE49-F238E27FC236}">
                <a16:creationId xmlns:a16="http://schemas.microsoft.com/office/drawing/2014/main" id="{90F3810D-BEB8-8830-DB70-34985DE89B2F}"/>
              </a:ext>
            </a:extLst>
          </p:cNvPr>
          <p:cNvPicPr>
            <a:picLocks noChangeAspect="1"/>
          </p:cNvPicPr>
          <p:nvPr/>
        </p:nvPicPr>
        <p:blipFill>
          <a:blip r:embed="rId4"/>
          <a:stretch>
            <a:fillRect/>
          </a:stretch>
        </p:blipFill>
        <p:spPr>
          <a:xfrm>
            <a:off x="6096000" y="1715066"/>
            <a:ext cx="5876925" cy="3257550"/>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1C0741-EDE9-ABF9-EF05-97DDECC442D0}"/>
              </a:ext>
            </a:extLst>
          </p:cNvPr>
          <p:cNvPicPr>
            <a:picLocks noChangeAspect="1"/>
          </p:cNvPicPr>
          <p:nvPr/>
        </p:nvPicPr>
        <p:blipFill>
          <a:blip r:embed="rId2"/>
          <a:stretch>
            <a:fillRect/>
          </a:stretch>
        </p:blipFill>
        <p:spPr>
          <a:xfrm>
            <a:off x="643467" y="1556596"/>
            <a:ext cx="10905066" cy="3135206"/>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0DAFE-DC12-683D-EAE4-3DE6BE5FF097}"/>
              </a:ext>
            </a:extLst>
          </p:cNvPr>
          <p:cNvPicPr>
            <a:picLocks noChangeAspect="1"/>
          </p:cNvPicPr>
          <p:nvPr/>
        </p:nvPicPr>
        <p:blipFill>
          <a:blip r:embed="rId3"/>
          <a:stretch>
            <a:fillRect/>
          </a:stretch>
        </p:blipFill>
        <p:spPr>
          <a:xfrm>
            <a:off x="643467" y="532565"/>
            <a:ext cx="10905066" cy="400761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1ED2BF43-A9D1-5879-0B71-0E6FE1565BD5}"/>
              </a:ext>
            </a:extLst>
          </p:cNvPr>
          <p:cNvPicPr>
            <a:picLocks noChangeAspect="1"/>
          </p:cNvPicPr>
          <p:nvPr/>
        </p:nvPicPr>
        <p:blipFill>
          <a:blip r:embed="rId4"/>
          <a:stretch>
            <a:fillRect/>
          </a:stretch>
        </p:blipFill>
        <p:spPr>
          <a:xfrm>
            <a:off x="7226754" y="3278186"/>
            <a:ext cx="3996418" cy="2817813"/>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F234919-7937-55B0-8EBC-2D29A7AA00AF}"/>
              </a:ext>
            </a:extLst>
          </p:cNvPr>
          <p:cNvPicPr>
            <a:picLocks noChangeAspect="1"/>
          </p:cNvPicPr>
          <p:nvPr/>
        </p:nvPicPr>
        <p:blipFill>
          <a:blip r:embed="rId3"/>
          <a:stretch>
            <a:fillRect/>
          </a:stretch>
        </p:blipFill>
        <p:spPr>
          <a:xfrm>
            <a:off x="361950" y="136525"/>
            <a:ext cx="10706100" cy="202882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49C52D3-358E-26D5-D476-D6B637B115F1}"/>
              </a:ext>
            </a:extLst>
          </p:cNvPr>
          <p:cNvPicPr>
            <a:picLocks noChangeAspect="1"/>
          </p:cNvPicPr>
          <p:nvPr/>
        </p:nvPicPr>
        <p:blipFill>
          <a:blip r:embed="rId2"/>
          <a:stretch>
            <a:fillRect/>
          </a:stretch>
        </p:blipFill>
        <p:spPr>
          <a:xfrm>
            <a:off x="200025" y="136525"/>
            <a:ext cx="10725150" cy="156210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81F79-257B-5058-136D-1A506AA4E1F6}"/>
              </a:ext>
            </a:extLst>
          </p:cNvPr>
          <p:cNvPicPr>
            <a:picLocks noChangeAspect="1"/>
          </p:cNvPicPr>
          <p:nvPr/>
        </p:nvPicPr>
        <p:blipFill>
          <a:blip r:embed="rId3"/>
          <a:stretch>
            <a:fillRect/>
          </a:stretch>
        </p:blipFill>
        <p:spPr>
          <a:xfrm>
            <a:off x="1257905" y="578757"/>
            <a:ext cx="9676190" cy="362857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77F39947-0268-5FB1-5A8F-ADA0979DC355}"/>
              </a:ext>
            </a:extLst>
          </p:cNvPr>
          <p:cNvPicPr>
            <a:picLocks noChangeAspect="1"/>
          </p:cNvPicPr>
          <p:nvPr/>
        </p:nvPicPr>
        <p:blipFill>
          <a:blip r:embed="rId4"/>
          <a:stretch>
            <a:fillRect/>
          </a:stretch>
        </p:blipFill>
        <p:spPr>
          <a:xfrm>
            <a:off x="6987267" y="3755855"/>
            <a:ext cx="3539218" cy="2251246"/>
          </a:xfrm>
          <a:prstGeom prst="rect">
            <a:avLst/>
          </a:prstGeom>
        </p:spPr>
      </p:pic>
    </p:spTree>
    <p:extLst>
      <p:ext uri="{BB962C8B-B14F-4D97-AF65-F5344CB8AC3E}">
        <p14:creationId xmlns:p14="http://schemas.microsoft.com/office/powerpoint/2010/main" val="77360681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275</TotalTime>
  <Words>776</Words>
  <Application>Microsoft Office PowerPoint</Application>
  <PresentationFormat>Widescreen</PresentationFormat>
  <Paragraphs>75</Paragraphs>
  <Slides>37</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Calibri</vt:lpstr>
      <vt:lpstr>Calibri Light</vt:lpstr>
      <vt:lpstr>Cambria Math</vt:lpstr>
      <vt:lpstr>Times New Roman</vt:lpstr>
      <vt:lpstr>Theme1</vt:lpstr>
      <vt:lpstr>1_Office Theme</vt:lpstr>
      <vt:lpstr>Office Theme</vt:lpstr>
      <vt:lpstr>Periodic Functions</vt:lpstr>
      <vt:lpstr>8.1 Graphs of the Sine  and Cosine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22</cp:revision>
  <dcterms:created xsi:type="dcterms:W3CDTF">2023-11-15T21:12:55Z</dcterms:created>
  <dcterms:modified xsi:type="dcterms:W3CDTF">2024-08-27T20:34:49Z</dcterms:modified>
</cp:coreProperties>
</file>