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44"/>
  </p:notesMasterIdLst>
  <p:sldIdLst>
    <p:sldId id="257" r:id="rId4"/>
    <p:sldId id="331" r:id="rId5"/>
    <p:sldId id="281" r:id="rId6"/>
    <p:sldId id="282" r:id="rId7"/>
    <p:sldId id="333" r:id="rId8"/>
    <p:sldId id="332" r:id="rId9"/>
    <p:sldId id="369" r:id="rId10"/>
    <p:sldId id="335" r:id="rId11"/>
    <p:sldId id="337" r:id="rId12"/>
    <p:sldId id="339" r:id="rId13"/>
    <p:sldId id="338" r:id="rId14"/>
    <p:sldId id="340" r:id="rId15"/>
    <p:sldId id="341" r:id="rId16"/>
    <p:sldId id="342" r:id="rId17"/>
    <p:sldId id="343" r:id="rId18"/>
    <p:sldId id="346" r:id="rId19"/>
    <p:sldId id="350" r:id="rId20"/>
    <p:sldId id="348" r:id="rId21"/>
    <p:sldId id="351" r:id="rId22"/>
    <p:sldId id="353" r:id="rId23"/>
    <p:sldId id="354" r:id="rId24"/>
    <p:sldId id="356" r:id="rId25"/>
    <p:sldId id="355" r:id="rId26"/>
    <p:sldId id="345" r:id="rId27"/>
    <p:sldId id="357" r:id="rId28"/>
    <p:sldId id="358" r:id="rId29"/>
    <p:sldId id="362" r:id="rId30"/>
    <p:sldId id="363" r:id="rId31"/>
    <p:sldId id="365" r:id="rId32"/>
    <p:sldId id="368" r:id="rId33"/>
    <p:sldId id="367" r:id="rId34"/>
    <p:sldId id="371" r:id="rId35"/>
    <p:sldId id="364" r:id="rId36"/>
    <p:sldId id="361" r:id="rId37"/>
    <p:sldId id="370" r:id="rId38"/>
    <p:sldId id="372" r:id="rId39"/>
    <p:sldId id="373" r:id="rId40"/>
    <p:sldId id="374" r:id="rId41"/>
    <p:sldId id="271" r:id="rId42"/>
    <p:sldId id="32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8/21/2024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8/21/2024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8/21/2024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8/21/2024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8/21/2024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8/21/2024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8/21/2024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9.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Exponential and Logarithmic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2960914"/>
            <a:ext cx="9781327" cy="3037115"/>
          </a:xfrm>
        </p:spPr>
        <p:txBody>
          <a:bodyPr anchor="t">
            <a:normAutofit lnSpcReduction="10000"/>
          </a:bodyPr>
          <a:lstStyle/>
          <a:p>
            <a:r>
              <a:rPr lang="en-US" sz="3600" dirty="0"/>
              <a:t>Chapter 6</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omputer program&#10;&#10;Description automatically generated">
            <a:extLst>
              <a:ext uri="{FF2B5EF4-FFF2-40B4-BE49-F238E27FC236}">
                <a16:creationId xmlns:a16="http://schemas.microsoft.com/office/drawing/2014/main" id="{9D456599-F862-10DC-282B-A0C6821CE6F3}"/>
              </a:ext>
            </a:extLst>
          </p:cNvPr>
          <p:cNvPicPr>
            <a:picLocks noChangeAspect="1"/>
          </p:cNvPicPr>
          <p:nvPr/>
        </p:nvPicPr>
        <p:blipFill>
          <a:blip r:embed="rId2"/>
          <a:stretch>
            <a:fillRect/>
          </a:stretch>
        </p:blipFill>
        <p:spPr>
          <a:xfrm>
            <a:off x="764835" y="643466"/>
            <a:ext cx="10662329"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7ED6B030-C0BF-452F-F426-50C4CB6F8584}"/>
              </a:ext>
            </a:extLst>
          </p:cNvPr>
          <p:cNvPicPr>
            <a:picLocks noChangeAspect="1"/>
          </p:cNvPicPr>
          <p:nvPr/>
        </p:nvPicPr>
        <p:blipFill>
          <a:blip r:embed="rId2"/>
          <a:stretch>
            <a:fillRect/>
          </a:stretch>
        </p:blipFill>
        <p:spPr>
          <a:xfrm>
            <a:off x="492579" y="136525"/>
            <a:ext cx="10156061" cy="193062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991566E-6272-C5D8-4EE5-0BD82A624B92}"/>
              </a:ext>
            </a:extLst>
          </p:cNvPr>
          <p:cNvPicPr>
            <a:picLocks noChangeAspect="1"/>
          </p:cNvPicPr>
          <p:nvPr/>
        </p:nvPicPr>
        <p:blipFill>
          <a:blip r:embed="rId2"/>
          <a:stretch>
            <a:fillRect/>
          </a:stretch>
        </p:blipFill>
        <p:spPr>
          <a:xfrm>
            <a:off x="133350" y="136526"/>
            <a:ext cx="11677650" cy="1817138"/>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1F3BEE5-6720-EB70-9EB5-447CF725EA6D}"/>
              </a:ext>
            </a:extLst>
          </p:cNvPr>
          <p:cNvPicPr>
            <a:picLocks noChangeAspect="1"/>
          </p:cNvPicPr>
          <p:nvPr/>
        </p:nvPicPr>
        <p:blipFill>
          <a:blip r:embed="rId2"/>
          <a:stretch>
            <a:fillRect/>
          </a:stretch>
        </p:blipFill>
        <p:spPr>
          <a:xfrm>
            <a:off x="0" y="136526"/>
            <a:ext cx="11756571" cy="2530604"/>
          </a:xfrm>
          <a:prstGeom prst="rect">
            <a:avLst/>
          </a:prstGeom>
        </p:spPr>
      </p:pic>
    </p:spTree>
    <p:extLst>
      <p:ext uri="{BB962C8B-B14F-4D97-AF65-F5344CB8AC3E}">
        <p14:creationId xmlns:p14="http://schemas.microsoft.com/office/powerpoint/2010/main" val="3641103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8465A5A-20A8-A597-1D95-0E900D2BE518}"/>
              </a:ext>
            </a:extLst>
          </p:cNvPr>
          <p:cNvPicPr>
            <a:picLocks noChangeAspect="1"/>
          </p:cNvPicPr>
          <p:nvPr/>
        </p:nvPicPr>
        <p:blipFill>
          <a:blip r:embed="rId2"/>
          <a:stretch>
            <a:fillRect/>
          </a:stretch>
        </p:blipFill>
        <p:spPr>
          <a:xfrm>
            <a:off x="123825" y="136525"/>
            <a:ext cx="12068175" cy="2019300"/>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25E75E0-CD16-7BB2-A337-8364158482DD}"/>
              </a:ext>
            </a:extLst>
          </p:cNvPr>
          <p:cNvPicPr>
            <a:picLocks noChangeAspect="1"/>
          </p:cNvPicPr>
          <p:nvPr/>
        </p:nvPicPr>
        <p:blipFill>
          <a:blip r:embed="rId2"/>
          <a:stretch>
            <a:fillRect/>
          </a:stretch>
        </p:blipFill>
        <p:spPr>
          <a:xfrm>
            <a:off x="23812" y="136525"/>
            <a:ext cx="11667445" cy="2159621"/>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AD4453CA-D89A-AF76-0CFD-81E8766F78B8}"/>
              </a:ext>
            </a:extLst>
          </p:cNvPr>
          <p:cNvPicPr>
            <a:picLocks noChangeAspect="1"/>
          </p:cNvPicPr>
          <p:nvPr/>
        </p:nvPicPr>
        <p:blipFill>
          <a:blip r:embed="rId2"/>
          <a:stretch>
            <a:fillRect/>
          </a:stretch>
        </p:blipFill>
        <p:spPr>
          <a:xfrm>
            <a:off x="0" y="0"/>
            <a:ext cx="12020550" cy="1809750"/>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3B05052-358E-6EF8-E21D-DF87DD17231B}"/>
              </a:ext>
            </a:extLst>
          </p:cNvPr>
          <p:cNvPicPr>
            <a:picLocks noChangeAspect="1"/>
          </p:cNvPicPr>
          <p:nvPr/>
        </p:nvPicPr>
        <p:blipFill>
          <a:blip r:embed="rId2"/>
          <a:stretch>
            <a:fillRect/>
          </a:stretch>
        </p:blipFill>
        <p:spPr>
          <a:xfrm>
            <a:off x="76200" y="136525"/>
            <a:ext cx="11647714" cy="2646375"/>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41FAF18-A6D1-1131-D907-C9161508770B}"/>
              </a:ext>
            </a:extLst>
          </p:cNvPr>
          <p:cNvPicPr>
            <a:picLocks noChangeAspect="1"/>
          </p:cNvPicPr>
          <p:nvPr/>
        </p:nvPicPr>
        <p:blipFill>
          <a:blip r:embed="rId2"/>
          <a:stretch>
            <a:fillRect/>
          </a:stretch>
        </p:blipFill>
        <p:spPr>
          <a:xfrm>
            <a:off x="42862" y="136526"/>
            <a:ext cx="11876995" cy="2027780"/>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ED852E6-4386-45F3-5E6B-02549DC62245}"/>
              </a:ext>
            </a:extLst>
          </p:cNvPr>
          <p:cNvPicPr>
            <a:picLocks noChangeAspect="1"/>
          </p:cNvPicPr>
          <p:nvPr/>
        </p:nvPicPr>
        <p:blipFill>
          <a:blip r:embed="rId2"/>
          <a:stretch>
            <a:fillRect/>
          </a:stretch>
        </p:blipFill>
        <p:spPr>
          <a:xfrm>
            <a:off x="42863" y="136525"/>
            <a:ext cx="11702824" cy="2486044"/>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t="15730"/>
          <a:stretch/>
        </p:blipFill>
        <p:spPr>
          <a:xfrm>
            <a:off x="0" y="1"/>
            <a:ext cx="12191980" cy="6857999"/>
          </a:xfrm>
          <a:prstGeom prst="rect">
            <a:avLst/>
          </a:prstGeo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3600" dirty="0">
                <a:solidFill>
                  <a:schemeClr val="tx1">
                    <a:lumMod val="85000"/>
                    <a:lumOff val="15000"/>
                  </a:schemeClr>
                </a:solidFill>
              </a:rPr>
              <a:t>6.5 Logarithmic Properties</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FFFFFF"/>
                </a:solidFill>
                <a:effectLst/>
                <a:uLnTx/>
                <a:uFillTx/>
                <a:latin typeface="+mn-lt"/>
                <a:ea typeface="+mn-ea"/>
                <a:cs typeface="+mn-cs"/>
              </a:rPr>
              <a:t>https://openstax.org/details/books/algebra-and-trigonometry-2e</a:t>
            </a:r>
          </a:p>
        </p:txBody>
      </p:sp>
    </p:spTree>
    <p:extLst>
      <p:ext uri="{BB962C8B-B14F-4D97-AF65-F5344CB8AC3E}">
        <p14:creationId xmlns:p14="http://schemas.microsoft.com/office/powerpoint/2010/main" val="1657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161B4D3-6AA4-179A-79CF-9EDC657246B6}"/>
              </a:ext>
            </a:extLst>
          </p:cNvPr>
          <p:cNvPicPr>
            <a:picLocks noChangeAspect="1"/>
          </p:cNvPicPr>
          <p:nvPr/>
        </p:nvPicPr>
        <p:blipFill>
          <a:blip r:embed="rId2"/>
          <a:stretch>
            <a:fillRect/>
          </a:stretch>
        </p:blipFill>
        <p:spPr>
          <a:xfrm>
            <a:off x="225502" y="136525"/>
            <a:ext cx="11566336" cy="1839685"/>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BC5E509-121A-1936-1C85-D1449933C1B9}"/>
              </a:ext>
            </a:extLst>
          </p:cNvPr>
          <p:cNvPicPr>
            <a:picLocks noChangeAspect="1"/>
          </p:cNvPicPr>
          <p:nvPr/>
        </p:nvPicPr>
        <p:blipFill>
          <a:blip r:embed="rId2"/>
          <a:stretch>
            <a:fillRect/>
          </a:stretch>
        </p:blipFill>
        <p:spPr>
          <a:xfrm>
            <a:off x="642937" y="1182727"/>
            <a:ext cx="11549063" cy="1887043"/>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354E5AD-1731-FD27-5BDF-BFAB7D0BEE64}"/>
              </a:ext>
            </a:extLst>
          </p:cNvPr>
          <p:cNvPicPr>
            <a:picLocks noChangeAspect="1"/>
          </p:cNvPicPr>
          <p:nvPr/>
        </p:nvPicPr>
        <p:blipFill>
          <a:blip r:embed="rId2"/>
          <a:stretch>
            <a:fillRect/>
          </a:stretch>
        </p:blipFill>
        <p:spPr>
          <a:xfrm>
            <a:off x="142875" y="136525"/>
            <a:ext cx="11659941" cy="237807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261B904-3FFC-9CF9-AB2C-944C35F9B341}"/>
              </a:ext>
            </a:extLst>
          </p:cNvPr>
          <p:cNvPicPr>
            <a:picLocks noChangeAspect="1"/>
          </p:cNvPicPr>
          <p:nvPr/>
        </p:nvPicPr>
        <p:blipFill>
          <a:blip r:embed="rId2"/>
          <a:stretch>
            <a:fillRect/>
          </a:stretch>
        </p:blipFill>
        <p:spPr>
          <a:xfrm>
            <a:off x="174085" y="136525"/>
            <a:ext cx="11626029" cy="2178736"/>
          </a:xfrm>
          <a:prstGeom prst="rect">
            <a:avLst/>
          </a:prstGeom>
        </p:spPr>
      </p:pic>
    </p:spTree>
    <p:extLst>
      <p:ext uri="{BB962C8B-B14F-4D97-AF65-F5344CB8AC3E}">
        <p14:creationId xmlns:p14="http://schemas.microsoft.com/office/powerpoint/2010/main" val="593579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sp>
        <p:nvSpPr>
          <p:cNvPr id="3" name="TextBox 2">
            <a:extLst>
              <a:ext uri="{FF2B5EF4-FFF2-40B4-BE49-F238E27FC236}">
                <a16:creationId xmlns:a16="http://schemas.microsoft.com/office/drawing/2014/main" id="{C5F4DDB2-449E-A7C6-21B2-0A17AF6BE81F}"/>
              </a:ext>
            </a:extLst>
          </p:cNvPr>
          <p:cNvSpPr txBox="1"/>
          <p:nvPr/>
        </p:nvSpPr>
        <p:spPr>
          <a:xfrm>
            <a:off x="653143" y="740229"/>
            <a:ext cx="6341416" cy="861774"/>
          </a:xfrm>
          <a:prstGeom prst="rect">
            <a:avLst/>
          </a:prstGeom>
          <a:noFill/>
        </p:spPr>
        <p:txBody>
          <a:bodyPr wrap="none" rtlCol="0">
            <a:spAutoFit/>
          </a:bodyPr>
          <a:lstStyle/>
          <a:p>
            <a:r>
              <a:rPr lang="en-US" sz="3200" b="1" i="0" dirty="0">
                <a:solidFill>
                  <a:srgbClr val="333333"/>
                </a:solidFill>
                <a:effectLst/>
                <a:highlight>
                  <a:srgbClr val="FFFFFF"/>
                </a:highlight>
                <a:latin typeface="Neue Helvetica W01"/>
              </a:rPr>
              <a:t>Condensing Logarithmic Expressions</a:t>
            </a:r>
          </a:p>
          <a:p>
            <a:endParaRPr lang="en-US" dirty="0"/>
          </a:p>
        </p:txBody>
      </p:sp>
      <p:pic>
        <p:nvPicPr>
          <p:cNvPr id="5" name="Picture 4">
            <a:extLst>
              <a:ext uri="{FF2B5EF4-FFF2-40B4-BE49-F238E27FC236}">
                <a16:creationId xmlns:a16="http://schemas.microsoft.com/office/drawing/2014/main" id="{2234A2F7-DC0E-A096-1A83-A35F1AEDB51C}"/>
              </a:ext>
            </a:extLst>
          </p:cNvPr>
          <p:cNvPicPr>
            <a:picLocks noChangeAspect="1"/>
          </p:cNvPicPr>
          <p:nvPr/>
        </p:nvPicPr>
        <p:blipFill>
          <a:blip r:embed="rId2"/>
          <a:stretch>
            <a:fillRect/>
          </a:stretch>
        </p:blipFill>
        <p:spPr>
          <a:xfrm>
            <a:off x="607890" y="1690685"/>
            <a:ext cx="10976219" cy="3476630"/>
          </a:xfrm>
          <a:prstGeom prst="rect">
            <a:avLst/>
          </a:prstGeom>
        </p:spPr>
      </p:pic>
    </p:spTree>
    <p:extLst>
      <p:ext uri="{BB962C8B-B14F-4D97-AF65-F5344CB8AC3E}">
        <p14:creationId xmlns:p14="http://schemas.microsoft.com/office/powerpoint/2010/main" val="3638608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CEFA4DA-5228-997B-3F7B-2858A0CE08DB}"/>
              </a:ext>
            </a:extLst>
          </p:cNvPr>
          <p:cNvPicPr>
            <a:picLocks noChangeAspect="1"/>
          </p:cNvPicPr>
          <p:nvPr/>
        </p:nvPicPr>
        <p:blipFill>
          <a:blip r:embed="rId2"/>
          <a:stretch>
            <a:fillRect/>
          </a:stretch>
        </p:blipFill>
        <p:spPr>
          <a:xfrm>
            <a:off x="200025" y="136525"/>
            <a:ext cx="11479743" cy="2160361"/>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AFE1BA0-0861-1D9F-53BF-85932AE2116A}"/>
              </a:ext>
            </a:extLst>
          </p:cNvPr>
          <p:cNvPicPr>
            <a:picLocks noChangeAspect="1"/>
          </p:cNvPicPr>
          <p:nvPr/>
        </p:nvPicPr>
        <p:blipFill>
          <a:blip r:embed="rId2"/>
          <a:stretch>
            <a:fillRect/>
          </a:stretch>
        </p:blipFill>
        <p:spPr>
          <a:xfrm>
            <a:off x="206149" y="136525"/>
            <a:ext cx="11746366" cy="1783673"/>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4DB7D642-8647-D07F-979C-1431F9DDA6EF}"/>
              </a:ext>
            </a:extLst>
          </p:cNvPr>
          <p:cNvPicPr>
            <a:picLocks noChangeAspect="1"/>
          </p:cNvPicPr>
          <p:nvPr/>
        </p:nvPicPr>
        <p:blipFill>
          <a:blip r:embed="rId2"/>
          <a:stretch>
            <a:fillRect/>
          </a:stretch>
        </p:blipFill>
        <p:spPr>
          <a:xfrm>
            <a:off x="114300" y="257870"/>
            <a:ext cx="11555186" cy="2299997"/>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4572D64-CB5A-1332-12B4-B45B77FFA7C3}"/>
              </a:ext>
            </a:extLst>
          </p:cNvPr>
          <p:cNvPicPr>
            <a:picLocks noChangeAspect="1"/>
          </p:cNvPicPr>
          <p:nvPr/>
        </p:nvPicPr>
        <p:blipFill>
          <a:blip r:embed="rId2"/>
          <a:stretch>
            <a:fillRect/>
          </a:stretch>
        </p:blipFill>
        <p:spPr>
          <a:xfrm>
            <a:off x="61912" y="136525"/>
            <a:ext cx="11781745" cy="1766797"/>
          </a:xfrm>
          <a:prstGeom prst="rect">
            <a:avLst/>
          </a:prstGeom>
        </p:spPr>
      </p:pic>
    </p:spTree>
    <p:extLst>
      <p:ext uri="{BB962C8B-B14F-4D97-AF65-F5344CB8AC3E}">
        <p14:creationId xmlns:p14="http://schemas.microsoft.com/office/powerpoint/2010/main" val="4044866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6B528D65-7650-F747-5D11-FD770FBCD99D}"/>
              </a:ext>
            </a:extLst>
          </p:cNvPr>
          <p:cNvPicPr>
            <a:picLocks noChangeAspect="1"/>
          </p:cNvPicPr>
          <p:nvPr/>
        </p:nvPicPr>
        <p:blipFill>
          <a:blip r:embed="rId2"/>
          <a:stretch>
            <a:fillRect/>
          </a:stretch>
        </p:blipFill>
        <p:spPr>
          <a:xfrm>
            <a:off x="38100" y="136525"/>
            <a:ext cx="11914414" cy="2222281"/>
          </a:xfrm>
          <a:prstGeom prst="rect">
            <a:avLst/>
          </a:prstGeom>
        </p:spPr>
      </p:pic>
    </p:spTree>
    <p:extLst>
      <p:ext uri="{BB962C8B-B14F-4D97-AF65-F5344CB8AC3E}">
        <p14:creationId xmlns:p14="http://schemas.microsoft.com/office/powerpoint/2010/main" val="376286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496291" y="1230708"/>
            <a:ext cx="8692738" cy="4031873"/>
          </a:xfrm>
          <a:prstGeom prst="rect">
            <a:avLst/>
          </a:prstGeom>
          <a:noFill/>
        </p:spPr>
        <p:txBody>
          <a:bodyPr wrap="square">
            <a:spAutoFit/>
          </a:bodyPr>
          <a:lstStyle/>
          <a:p>
            <a:r>
              <a:rPr lang="en-US" sz="3200" dirty="0"/>
              <a:t>What are the learning objectives for this section?</a:t>
            </a:r>
          </a:p>
          <a:p>
            <a:endParaRPr lang="en-US" sz="3200" dirty="0"/>
          </a:p>
          <a:p>
            <a:pPr marL="457200" indent="-457200">
              <a:buFont typeface="Arial" panose="020B0604020202020204" pitchFamily="34" charset="0"/>
              <a:buChar char="•"/>
            </a:pPr>
            <a:r>
              <a:rPr lang="en-US" sz="2800" dirty="0"/>
              <a:t>Use the product rule for logarithms.</a:t>
            </a:r>
          </a:p>
          <a:p>
            <a:pPr marL="457200" indent="-457200">
              <a:buFont typeface="Arial" panose="020B0604020202020204" pitchFamily="34" charset="0"/>
              <a:buChar char="•"/>
            </a:pPr>
            <a:r>
              <a:rPr lang="en-US" sz="2800" dirty="0"/>
              <a:t>Use the quotient rule for logarithms.</a:t>
            </a:r>
          </a:p>
          <a:p>
            <a:pPr marL="457200" indent="-457200">
              <a:buFont typeface="Arial" panose="020B0604020202020204" pitchFamily="34" charset="0"/>
              <a:buChar char="•"/>
            </a:pPr>
            <a:r>
              <a:rPr lang="en-US" sz="2800" dirty="0"/>
              <a:t>Use the power rule for logarithms.</a:t>
            </a:r>
          </a:p>
          <a:p>
            <a:pPr marL="457200" indent="-457200">
              <a:buFont typeface="Arial" panose="020B0604020202020204" pitchFamily="34" charset="0"/>
              <a:buChar char="•"/>
            </a:pPr>
            <a:r>
              <a:rPr lang="en-US" sz="2800" dirty="0"/>
              <a:t>Expand logarithmic expressions.</a:t>
            </a:r>
          </a:p>
          <a:p>
            <a:pPr marL="457200" indent="-457200">
              <a:buFont typeface="Arial" panose="020B0604020202020204" pitchFamily="34" charset="0"/>
              <a:buChar char="•"/>
            </a:pPr>
            <a:r>
              <a:rPr lang="en-US" sz="2800" dirty="0"/>
              <a:t>Condense logarithmic expressions.</a:t>
            </a:r>
          </a:p>
          <a:p>
            <a:pPr marL="457200" indent="-457200">
              <a:buFont typeface="Arial" panose="020B0604020202020204" pitchFamily="34" charset="0"/>
              <a:buChar char="•"/>
            </a:pPr>
            <a:r>
              <a:rPr lang="en-US" sz="2800" dirty="0"/>
              <a:t>Use the change-of-base formula for logarithms.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5B93B7D-B12C-68E2-DBC8-52A341CA5367}"/>
              </a:ext>
            </a:extLst>
          </p:cNvPr>
          <p:cNvPicPr>
            <a:picLocks noChangeAspect="1"/>
          </p:cNvPicPr>
          <p:nvPr/>
        </p:nvPicPr>
        <p:blipFill>
          <a:blip r:embed="rId2"/>
          <a:stretch>
            <a:fillRect/>
          </a:stretch>
        </p:blipFill>
        <p:spPr>
          <a:xfrm>
            <a:off x="105455" y="136525"/>
            <a:ext cx="11727317" cy="1795659"/>
          </a:xfrm>
          <a:prstGeom prst="rect">
            <a:avLst/>
          </a:prstGeom>
        </p:spPr>
      </p:pic>
    </p:spTree>
    <p:extLst>
      <p:ext uri="{BB962C8B-B14F-4D97-AF65-F5344CB8AC3E}">
        <p14:creationId xmlns:p14="http://schemas.microsoft.com/office/powerpoint/2010/main" val="2448319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941A6BC-48C0-D857-1429-71FFECA913E5}"/>
              </a:ext>
            </a:extLst>
          </p:cNvPr>
          <p:cNvPicPr>
            <a:picLocks noChangeAspect="1"/>
          </p:cNvPicPr>
          <p:nvPr/>
        </p:nvPicPr>
        <p:blipFill>
          <a:blip r:embed="rId2"/>
          <a:stretch>
            <a:fillRect/>
          </a:stretch>
        </p:blipFill>
        <p:spPr>
          <a:xfrm>
            <a:off x="209550" y="136525"/>
            <a:ext cx="11514364" cy="2497200"/>
          </a:xfrm>
          <a:prstGeom prst="rect">
            <a:avLst/>
          </a:prstGeom>
        </p:spPr>
      </p:pic>
    </p:spTree>
    <p:extLst>
      <p:ext uri="{BB962C8B-B14F-4D97-AF65-F5344CB8AC3E}">
        <p14:creationId xmlns:p14="http://schemas.microsoft.com/office/powerpoint/2010/main" val="3435956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27BB5AF-280D-8445-9B3F-153587FDA5F6}"/>
              </a:ext>
            </a:extLst>
          </p:cNvPr>
          <p:cNvPicPr>
            <a:picLocks noChangeAspect="1"/>
          </p:cNvPicPr>
          <p:nvPr/>
        </p:nvPicPr>
        <p:blipFill>
          <a:blip r:embed="rId2"/>
          <a:stretch>
            <a:fillRect/>
          </a:stretch>
        </p:blipFill>
        <p:spPr>
          <a:xfrm>
            <a:off x="95250" y="136525"/>
            <a:ext cx="11421836" cy="1664938"/>
          </a:xfrm>
          <a:prstGeom prst="rect">
            <a:avLst/>
          </a:prstGeom>
        </p:spPr>
      </p:pic>
    </p:spTree>
    <p:extLst>
      <p:ext uri="{BB962C8B-B14F-4D97-AF65-F5344CB8AC3E}">
        <p14:creationId xmlns:p14="http://schemas.microsoft.com/office/powerpoint/2010/main" val="3632099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D1187-A9E1-9E06-74BF-BF7332CBBDB1}"/>
              </a:ext>
            </a:extLst>
          </p:cNvPr>
          <p:cNvPicPr>
            <a:picLocks noChangeAspect="1"/>
          </p:cNvPicPr>
          <p:nvPr/>
        </p:nvPicPr>
        <p:blipFill>
          <a:blip r:embed="rId2"/>
          <a:stretch>
            <a:fillRect/>
          </a:stretch>
        </p:blipFill>
        <p:spPr>
          <a:xfrm>
            <a:off x="643467" y="1053399"/>
            <a:ext cx="10905066" cy="283531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6" name="Picture 5">
            <a:extLst>
              <a:ext uri="{FF2B5EF4-FFF2-40B4-BE49-F238E27FC236}">
                <a16:creationId xmlns:a16="http://schemas.microsoft.com/office/drawing/2014/main" id="{3C7A1C5E-D250-ADF5-790F-E4E246B67EA8}"/>
              </a:ext>
            </a:extLst>
          </p:cNvPr>
          <p:cNvPicPr>
            <a:picLocks noChangeAspect="1"/>
          </p:cNvPicPr>
          <p:nvPr/>
        </p:nvPicPr>
        <p:blipFill>
          <a:blip r:embed="rId3"/>
          <a:stretch>
            <a:fillRect/>
          </a:stretch>
        </p:blipFill>
        <p:spPr>
          <a:xfrm>
            <a:off x="2562226" y="4709226"/>
            <a:ext cx="2762250" cy="1095375"/>
          </a:xfrm>
          <a:prstGeom prst="rect">
            <a:avLst/>
          </a:prstGeom>
        </p:spPr>
      </p:pic>
      <p:pic>
        <p:nvPicPr>
          <p:cNvPr id="10" name="Picture 9">
            <a:extLst>
              <a:ext uri="{FF2B5EF4-FFF2-40B4-BE49-F238E27FC236}">
                <a16:creationId xmlns:a16="http://schemas.microsoft.com/office/drawing/2014/main" id="{B602E33C-CE8D-FE5C-9A25-B6F51A4D27A0}"/>
              </a:ext>
            </a:extLst>
          </p:cNvPr>
          <p:cNvPicPr>
            <a:picLocks noChangeAspect="1"/>
          </p:cNvPicPr>
          <p:nvPr/>
        </p:nvPicPr>
        <p:blipFill>
          <a:blip r:embed="rId4"/>
          <a:stretch>
            <a:fillRect/>
          </a:stretch>
        </p:blipFill>
        <p:spPr>
          <a:xfrm>
            <a:off x="6867525" y="4709226"/>
            <a:ext cx="2571750" cy="1057275"/>
          </a:xfrm>
          <a:prstGeom prst="rect">
            <a:avLst/>
          </a:prstGeom>
        </p:spPr>
      </p:pic>
    </p:spTree>
    <p:extLst>
      <p:ext uri="{BB962C8B-B14F-4D97-AF65-F5344CB8AC3E}">
        <p14:creationId xmlns:p14="http://schemas.microsoft.com/office/powerpoint/2010/main" val="1153551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49A8F1-2788-CB8B-9E89-0255EEC01279}"/>
              </a:ext>
            </a:extLst>
          </p:cNvPr>
          <p:cNvPicPr>
            <a:picLocks noChangeAspect="1"/>
          </p:cNvPicPr>
          <p:nvPr/>
        </p:nvPicPr>
        <p:blipFill>
          <a:blip r:embed="rId2"/>
          <a:stretch>
            <a:fillRect/>
          </a:stretch>
        </p:blipFill>
        <p:spPr>
          <a:xfrm>
            <a:off x="643467" y="1071650"/>
            <a:ext cx="10905066" cy="373498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508325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8FDA62D-D45C-B02F-CE73-2703268C411F}"/>
              </a:ext>
            </a:extLst>
          </p:cNvPr>
          <p:cNvPicPr>
            <a:picLocks noChangeAspect="1"/>
          </p:cNvPicPr>
          <p:nvPr/>
        </p:nvPicPr>
        <p:blipFill>
          <a:blip r:embed="rId2"/>
          <a:stretch>
            <a:fillRect/>
          </a:stretch>
        </p:blipFill>
        <p:spPr>
          <a:xfrm>
            <a:off x="144235" y="136525"/>
            <a:ext cx="11187793" cy="2391082"/>
          </a:xfrm>
          <a:prstGeom prst="rect">
            <a:avLst/>
          </a:prstGeom>
        </p:spPr>
      </p:pic>
    </p:spTree>
    <p:extLst>
      <p:ext uri="{BB962C8B-B14F-4D97-AF65-F5344CB8AC3E}">
        <p14:creationId xmlns:p14="http://schemas.microsoft.com/office/powerpoint/2010/main" val="23223460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5" name="Picture 4">
            <a:extLst>
              <a:ext uri="{FF2B5EF4-FFF2-40B4-BE49-F238E27FC236}">
                <a16:creationId xmlns:a16="http://schemas.microsoft.com/office/drawing/2014/main" id="{1418C0A7-9E3E-03FD-1D59-7A9531E02F9B}"/>
              </a:ext>
            </a:extLst>
          </p:cNvPr>
          <p:cNvPicPr>
            <a:picLocks noChangeAspect="1"/>
          </p:cNvPicPr>
          <p:nvPr/>
        </p:nvPicPr>
        <p:blipFill>
          <a:blip r:embed="rId2"/>
          <a:stretch>
            <a:fillRect/>
          </a:stretch>
        </p:blipFill>
        <p:spPr>
          <a:xfrm>
            <a:off x="0" y="136525"/>
            <a:ext cx="11813721" cy="1786872"/>
          </a:xfrm>
          <a:prstGeom prst="rect">
            <a:avLst/>
          </a:prstGeom>
        </p:spPr>
      </p:pic>
    </p:spTree>
    <p:extLst>
      <p:ext uri="{BB962C8B-B14F-4D97-AF65-F5344CB8AC3E}">
        <p14:creationId xmlns:p14="http://schemas.microsoft.com/office/powerpoint/2010/main" val="3762851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39E9970-246E-A730-066D-AB4197009663}"/>
              </a:ext>
            </a:extLst>
          </p:cNvPr>
          <p:cNvPicPr>
            <a:picLocks noChangeAspect="1"/>
          </p:cNvPicPr>
          <p:nvPr/>
        </p:nvPicPr>
        <p:blipFill>
          <a:blip r:embed="rId2"/>
          <a:stretch>
            <a:fillRect/>
          </a:stretch>
        </p:blipFill>
        <p:spPr>
          <a:xfrm>
            <a:off x="114300" y="136525"/>
            <a:ext cx="11478986" cy="2174871"/>
          </a:xfrm>
          <a:prstGeom prst="rect">
            <a:avLst/>
          </a:prstGeom>
        </p:spPr>
      </p:pic>
      <p:sp>
        <p:nvSpPr>
          <p:cNvPr id="6" name="TextBox 5">
            <a:extLst>
              <a:ext uri="{FF2B5EF4-FFF2-40B4-BE49-F238E27FC236}">
                <a16:creationId xmlns:a16="http://schemas.microsoft.com/office/drawing/2014/main" id="{CDD73584-5BCD-BAF3-7884-9594A4B9EBE7}"/>
              </a:ext>
            </a:extLst>
          </p:cNvPr>
          <p:cNvSpPr txBox="1"/>
          <p:nvPr/>
        </p:nvSpPr>
        <p:spPr>
          <a:xfrm>
            <a:off x="598714" y="2311396"/>
            <a:ext cx="9164817" cy="400110"/>
          </a:xfrm>
          <a:prstGeom prst="rect">
            <a:avLst/>
          </a:prstGeom>
          <a:noFill/>
        </p:spPr>
        <p:txBody>
          <a:bodyPr wrap="none" rtlCol="0">
            <a:spAutoFit/>
          </a:bodyPr>
          <a:lstStyle/>
          <a:p>
            <a:r>
              <a:rPr lang="en-US" sz="2000" dirty="0">
                <a:solidFill>
                  <a:schemeClr val="bg2">
                    <a:lumMod val="25000"/>
                  </a:schemeClr>
                </a:solidFill>
              </a:rPr>
              <a:t>Type in the logarithm above as is into desmos.com/calculator and compare the values.</a:t>
            </a:r>
          </a:p>
        </p:txBody>
      </p:sp>
    </p:spTree>
    <p:extLst>
      <p:ext uri="{BB962C8B-B14F-4D97-AF65-F5344CB8AC3E}">
        <p14:creationId xmlns:p14="http://schemas.microsoft.com/office/powerpoint/2010/main" val="1682215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D4B6A64E-C402-03A4-1C7D-50B31B6B9C34}"/>
              </a:ext>
            </a:extLst>
          </p:cNvPr>
          <p:cNvPicPr>
            <a:picLocks noChangeAspect="1"/>
          </p:cNvPicPr>
          <p:nvPr/>
        </p:nvPicPr>
        <p:blipFill>
          <a:blip r:embed="rId2"/>
          <a:stretch>
            <a:fillRect/>
          </a:stretch>
        </p:blipFill>
        <p:spPr>
          <a:xfrm>
            <a:off x="0" y="136525"/>
            <a:ext cx="11185752" cy="1700447"/>
          </a:xfrm>
          <a:prstGeom prst="rect">
            <a:avLst/>
          </a:prstGeom>
        </p:spPr>
      </p:pic>
      <p:sp>
        <p:nvSpPr>
          <p:cNvPr id="5" name="TextBox 4">
            <a:extLst>
              <a:ext uri="{FF2B5EF4-FFF2-40B4-BE49-F238E27FC236}">
                <a16:creationId xmlns:a16="http://schemas.microsoft.com/office/drawing/2014/main" id="{9D777E2D-95F6-E201-5790-4C60D8D50F91}"/>
              </a:ext>
            </a:extLst>
          </p:cNvPr>
          <p:cNvSpPr txBox="1"/>
          <p:nvPr/>
        </p:nvSpPr>
        <p:spPr>
          <a:xfrm>
            <a:off x="400454" y="1762327"/>
            <a:ext cx="9164817" cy="400110"/>
          </a:xfrm>
          <a:prstGeom prst="rect">
            <a:avLst/>
          </a:prstGeom>
          <a:noFill/>
        </p:spPr>
        <p:txBody>
          <a:bodyPr wrap="none" rtlCol="0">
            <a:spAutoFit/>
          </a:bodyPr>
          <a:lstStyle/>
          <a:p>
            <a:r>
              <a:rPr lang="en-US" sz="2000" dirty="0">
                <a:solidFill>
                  <a:schemeClr val="bg2">
                    <a:lumMod val="25000"/>
                  </a:schemeClr>
                </a:solidFill>
              </a:rPr>
              <a:t>Type in the logarithm above as is into desmos.com/calculator and compare the values.</a:t>
            </a:r>
          </a:p>
        </p:txBody>
      </p:sp>
    </p:spTree>
    <p:extLst>
      <p:ext uri="{BB962C8B-B14F-4D97-AF65-F5344CB8AC3E}">
        <p14:creationId xmlns:p14="http://schemas.microsoft.com/office/powerpoint/2010/main" val="3098679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7536935" cy="40318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Use the product rule for logarithms.</a:t>
            </a:r>
          </a:p>
          <a:p>
            <a:pPr marL="457200" indent="-457200">
              <a:buFont typeface="Arial" panose="020B0604020202020204" pitchFamily="34" charset="0"/>
              <a:buChar char="•"/>
            </a:pPr>
            <a:r>
              <a:rPr lang="en-US" sz="2800" dirty="0"/>
              <a:t>Use the quotient rule for logarithms.</a:t>
            </a:r>
          </a:p>
          <a:p>
            <a:pPr marL="457200" indent="-457200">
              <a:buFont typeface="Arial" panose="020B0604020202020204" pitchFamily="34" charset="0"/>
              <a:buChar char="•"/>
            </a:pPr>
            <a:r>
              <a:rPr lang="en-US" sz="2800" dirty="0"/>
              <a:t>Use the power rule for logarithms.</a:t>
            </a:r>
          </a:p>
          <a:p>
            <a:pPr marL="457200" indent="-457200">
              <a:buFont typeface="Arial" panose="020B0604020202020204" pitchFamily="34" charset="0"/>
              <a:buChar char="•"/>
            </a:pPr>
            <a:r>
              <a:rPr lang="en-US" sz="2800" dirty="0"/>
              <a:t>Expand logarithmic expressions.</a:t>
            </a:r>
          </a:p>
          <a:p>
            <a:pPr marL="457200" indent="-457200">
              <a:buFont typeface="Arial" panose="020B0604020202020204" pitchFamily="34" charset="0"/>
              <a:buChar char="•"/>
            </a:pPr>
            <a:r>
              <a:rPr lang="en-US" sz="2800" dirty="0"/>
              <a:t>Condense logarithmic expressions.</a:t>
            </a:r>
          </a:p>
          <a:p>
            <a:pPr marL="457200" indent="-457200">
              <a:buFont typeface="Arial" panose="020B0604020202020204" pitchFamily="34" charset="0"/>
              <a:buChar char="•"/>
            </a:pPr>
            <a:r>
              <a:rPr lang="en-US" sz="2800" dirty="0"/>
              <a:t>Use the change-of-base formula for logarithms.</a:t>
            </a: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51FDA3-0E6B-45C7-F51F-A1CDDCBB13E4}"/>
              </a:ext>
            </a:extLst>
          </p:cNvPr>
          <p:cNvPicPr>
            <a:picLocks noChangeAspect="1"/>
          </p:cNvPicPr>
          <p:nvPr/>
        </p:nvPicPr>
        <p:blipFill>
          <a:blip r:embed="rId2"/>
          <a:stretch>
            <a:fillRect/>
          </a:stretch>
        </p:blipFill>
        <p:spPr>
          <a:xfrm>
            <a:off x="764835" y="643466"/>
            <a:ext cx="10662329"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1EE05CF-C6CD-8939-C24C-504739A282AA}"/>
              </a:ext>
            </a:extLst>
          </p:cNvPr>
          <p:cNvPicPr>
            <a:picLocks noChangeAspect="1"/>
          </p:cNvPicPr>
          <p:nvPr/>
        </p:nvPicPr>
        <p:blipFill>
          <a:blip r:embed="rId2"/>
          <a:stretch>
            <a:fillRect/>
          </a:stretch>
        </p:blipFill>
        <p:spPr>
          <a:xfrm>
            <a:off x="264658" y="136525"/>
            <a:ext cx="10791825" cy="2028825"/>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9B60841-1667-6E18-4BEF-CC6F17CD3E77}"/>
              </a:ext>
            </a:extLst>
          </p:cNvPr>
          <p:cNvPicPr>
            <a:picLocks noChangeAspect="1"/>
          </p:cNvPicPr>
          <p:nvPr/>
        </p:nvPicPr>
        <p:blipFill>
          <a:blip r:embed="rId2"/>
          <a:stretch>
            <a:fillRect/>
          </a:stretch>
        </p:blipFill>
        <p:spPr>
          <a:xfrm>
            <a:off x="300718" y="136525"/>
            <a:ext cx="10763250" cy="1609725"/>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D24670-BA07-44D5-745F-D224489E8BEE}"/>
              </a:ext>
            </a:extLst>
          </p:cNvPr>
          <p:cNvPicPr>
            <a:picLocks noChangeAspect="1"/>
          </p:cNvPicPr>
          <p:nvPr/>
        </p:nvPicPr>
        <p:blipFill>
          <a:blip r:embed="rId2"/>
          <a:stretch>
            <a:fillRect/>
          </a:stretch>
        </p:blipFill>
        <p:spPr>
          <a:xfrm>
            <a:off x="1547347" y="136525"/>
            <a:ext cx="9097306" cy="6004222"/>
          </a:xfrm>
          <a:prstGeom prst="rect">
            <a:avLst/>
          </a:prstGeom>
        </p:spPr>
      </p:pic>
      <p:sp>
        <p:nvSpPr>
          <p:cNvPr id="2" name="Footer Placeholder 1">
            <a:extLst>
              <a:ext uri="{FF2B5EF4-FFF2-40B4-BE49-F238E27FC236}">
                <a16:creationId xmlns:a16="http://schemas.microsoft.com/office/drawing/2014/main" id="{595C5676-9CA0-3295-2E0A-E2048FCEC8F9}"/>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97284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07BDDBD2-C079-82FD-FA00-07BEC3A2285C}"/>
              </a:ext>
            </a:extLst>
          </p:cNvPr>
          <p:cNvPicPr>
            <a:picLocks noChangeAspect="1"/>
          </p:cNvPicPr>
          <p:nvPr/>
        </p:nvPicPr>
        <p:blipFill>
          <a:blip r:embed="rId2"/>
          <a:stretch>
            <a:fillRect/>
          </a:stretch>
        </p:blipFill>
        <p:spPr>
          <a:xfrm>
            <a:off x="403451" y="136525"/>
            <a:ext cx="10753725" cy="2266950"/>
          </a:xfrm>
          <a:prstGeom prst="rect">
            <a:avLst/>
          </a:prstGeom>
        </p:spPr>
      </p:pic>
    </p:spTree>
    <p:extLst>
      <p:ext uri="{BB962C8B-B14F-4D97-AF65-F5344CB8AC3E}">
        <p14:creationId xmlns:p14="http://schemas.microsoft.com/office/powerpoint/2010/main" val="3732481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3C047A9-22BE-1670-9868-98CC3309D2CE}"/>
              </a:ext>
            </a:extLst>
          </p:cNvPr>
          <p:cNvPicPr>
            <a:picLocks noChangeAspect="1"/>
          </p:cNvPicPr>
          <p:nvPr/>
        </p:nvPicPr>
        <p:blipFill>
          <a:blip r:embed="rId2"/>
          <a:stretch>
            <a:fillRect/>
          </a:stretch>
        </p:blipFill>
        <p:spPr>
          <a:xfrm>
            <a:off x="424543" y="136525"/>
            <a:ext cx="10820400" cy="1885950"/>
          </a:xfrm>
          <a:prstGeom prst="rect">
            <a:avLst/>
          </a:prstGeom>
        </p:spPr>
      </p:pic>
    </p:spTree>
    <p:extLst>
      <p:ext uri="{BB962C8B-B14F-4D97-AF65-F5344CB8AC3E}">
        <p14:creationId xmlns:p14="http://schemas.microsoft.com/office/powerpoint/2010/main" val="4287012851"/>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278</TotalTime>
  <Words>691</Words>
  <Application>Microsoft Office PowerPoint</Application>
  <PresentationFormat>Widescreen</PresentationFormat>
  <Paragraphs>75</Paragraphs>
  <Slides>40</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40</vt:i4>
      </vt:variant>
    </vt:vector>
  </HeadingPairs>
  <TitlesOfParts>
    <vt:vector size="48" baseType="lpstr">
      <vt:lpstr>Arial</vt:lpstr>
      <vt:lpstr>Calibri</vt:lpstr>
      <vt:lpstr>Calibri Light</vt:lpstr>
      <vt:lpstr>Neue Helvetica W01</vt:lpstr>
      <vt:lpstr>Times New Roman</vt:lpstr>
      <vt:lpstr>Theme1</vt:lpstr>
      <vt:lpstr>1_Office Theme</vt:lpstr>
      <vt:lpstr>Office Theme</vt:lpstr>
      <vt:lpstr>Exponential and Logarithmic Functions</vt:lpstr>
      <vt:lpstr>6.5 Logarithmic Properties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20</cp:revision>
  <dcterms:created xsi:type="dcterms:W3CDTF">2023-11-15T21:12:55Z</dcterms:created>
  <dcterms:modified xsi:type="dcterms:W3CDTF">2024-08-21T17:53:26Z</dcterms:modified>
</cp:coreProperties>
</file>