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53"/>
  </p:notesMasterIdLst>
  <p:sldIdLst>
    <p:sldId id="257" r:id="rId4"/>
    <p:sldId id="331" r:id="rId5"/>
    <p:sldId id="281" r:id="rId6"/>
    <p:sldId id="344" r:id="rId7"/>
    <p:sldId id="336" r:id="rId8"/>
    <p:sldId id="282" r:id="rId9"/>
    <p:sldId id="333" r:id="rId10"/>
    <p:sldId id="332" r:id="rId11"/>
    <p:sldId id="334" r:id="rId12"/>
    <p:sldId id="335" r:id="rId13"/>
    <p:sldId id="339" r:id="rId14"/>
    <p:sldId id="337" r:id="rId15"/>
    <p:sldId id="338" r:id="rId16"/>
    <p:sldId id="340" r:id="rId17"/>
    <p:sldId id="341" r:id="rId18"/>
    <p:sldId id="369" r:id="rId19"/>
    <p:sldId id="342" r:id="rId20"/>
    <p:sldId id="347" r:id="rId21"/>
    <p:sldId id="343" r:id="rId22"/>
    <p:sldId id="346" r:id="rId23"/>
    <p:sldId id="370" r:id="rId24"/>
    <p:sldId id="349" r:id="rId25"/>
    <p:sldId id="345" r:id="rId26"/>
    <p:sldId id="350" r:id="rId27"/>
    <p:sldId id="348" r:id="rId28"/>
    <p:sldId id="371" r:id="rId29"/>
    <p:sldId id="351" r:id="rId30"/>
    <p:sldId id="353" r:id="rId31"/>
    <p:sldId id="354" r:id="rId32"/>
    <p:sldId id="356" r:id="rId33"/>
    <p:sldId id="355" r:id="rId34"/>
    <p:sldId id="357" r:id="rId35"/>
    <p:sldId id="372" r:id="rId36"/>
    <p:sldId id="359" r:id="rId37"/>
    <p:sldId id="361" r:id="rId38"/>
    <p:sldId id="358" r:id="rId39"/>
    <p:sldId id="362" r:id="rId40"/>
    <p:sldId id="360" r:id="rId41"/>
    <p:sldId id="363" r:id="rId42"/>
    <p:sldId id="365" r:id="rId43"/>
    <p:sldId id="364" r:id="rId44"/>
    <p:sldId id="368" r:id="rId45"/>
    <p:sldId id="367" r:id="rId46"/>
    <p:sldId id="373" r:id="rId47"/>
    <p:sldId id="375" r:id="rId48"/>
    <p:sldId id="374" r:id="rId49"/>
    <p:sldId id="376" r:id="rId50"/>
    <p:sldId id="271" r:id="rId51"/>
    <p:sldId id="329"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0T20:49:21.81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3,'112'-2,"124"5,-189 2,57 15,-59-10,63 6,337-12,-235-6,1976 2,-2135-3,52-8,41-3,145-6,-184 12,137 8,-99 2,-128-1,0 1,-1 0,1 1,14 5,-27-8,16 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8/20/2024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8/20/2024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8/20/2024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8/20/2024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8/20/2024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8/20/2024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8/20/2024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8/20/2024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8/20/2024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8/20/2024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8/20/2024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8/20/2024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8/20/2024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8/20/2024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8/20/2024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8/20/2024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8/20/2024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29.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Exponential and Logarithmic Functions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2960914"/>
            <a:ext cx="9781327" cy="3037115"/>
          </a:xfrm>
        </p:spPr>
        <p:txBody>
          <a:bodyPr anchor="t">
            <a:normAutofit lnSpcReduction="10000"/>
          </a:bodyPr>
          <a:lstStyle/>
          <a:p>
            <a:r>
              <a:rPr lang="en-US" sz="3600" dirty="0"/>
              <a:t>Chapter 6</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27245DE-3FAB-E234-88D5-F670C67DC19C}"/>
              </a:ext>
            </a:extLst>
          </p:cNvPr>
          <p:cNvPicPr>
            <a:picLocks noChangeAspect="1"/>
          </p:cNvPicPr>
          <p:nvPr/>
        </p:nvPicPr>
        <p:blipFill>
          <a:blip r:embed="rId2"/>
          <a:stretch>
            <a:fillRect/>
          </a:stretch>
        </p:blipFill>
        <p:spPr>
          <a:xfrm>
            <a:off x="339498" y="136525"/>
            <a:ext cx="10772775" cy="1562100"/>
          </a:xfrm>
          <a:prstGeom prst="rect">
            <a:avLst/>
          </a:prstGeom>
        </p:spPr>
      </p:pic>
    </p:spTree>
    <p:extLst>
      <p:ext uri="{BB962C8B-B14F-4D97-AF65-F5344CB8AC3E}">
        <p14:creationId xmlns:p14="http://schemas.microsoft.com/office/powerpoint/2010/main" val="3732481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0BE79B-3A90-DB44-DDEA-854608269094}"/>
              </a:ext>
            </a:extLst>
          </p:cNvPr>
          <p:cNvPicPr>
            <a:picLocks noChangeAspect="1"/>
          </p:cNvPicPr>
          <p:nvPr/>
        </p:nvPicPr>
        <p:blipFill>
          <a:blip r:embed="rId2"/>
          <a:stretch>
            <a:fillRect/>
          </a:stretch>
        </p:blipFill>
        <p:spPr>
          <a:xfrm>
            <a:off x="523724" y="458917"/>
            <a:ext cx="10905066" cy="4198450"/>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205A8E0D-DFAC-6E1E-4637-5BACE50880D3}"/>
              </a:ext>
            </a:extLst>
          </p:cNvPr>
          <p:cNvPicPr>
            <a:picLocks noChangeAspect="1"/>
          </p:cNvPicPr>
          <p:nvPr/>
        </p:nvPicPr>
        <p:blipFill>
          <a:blip r:embed="rId3"/>
          <a:stretch>
            <a:fillRect/>
          </a:stretch>
        </p:blipFill>
        <p:spPr>
          <a:xfrm>
            <a:off x="5219020" y="3114006"/>
            <a:ext cx="6755266" cy="3086722"/>
          </a:xfrm>
          <a:prstGeom prst="rect">
            <a:avLst/>
          </a:prstGeom>
        </p:spPr>
      </p:pic>
    </p:spTree>
    <p:extLst>
      <p:ext uri="{BB962C8B-B14F-4D97-AF65-F5344CB8AC3E}">
        <p14:creationId xmlns:p14="http://schemas.microsoft.com/office/powerpoint/2010/main" val="1090798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8D16364-060C-FEF2-F30E-792A81BB80A8}"/>
              </a:ext>
            </a:extLst>
          </p:cNvPr>
          <p:cNvPicPr>
            <a:picLocks noChangeAspect="1"/>
          </p:cNvPicPr>
          <p:nvPr/>
        </p:nvPicPr>
        <p:blipFill>
          <a:blip r:embed="rId2"/>
          <a:stretch>
            <a:fillRect/>
          </a:stretch>
        </p:blipFill>
        <p:spPr>
          <a:xfrm>
            <a:off x="2566987" y="310923"/>
            <a:ext cx="7058025" cy="5800725"/>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50549-D9A7-05EA-8792-0A138FB044E3}"/>
              </a:ext>
            </a:extLst>
          </p:cNvPr>
          <p:cNvPicPr>
            <a:picLocks noChangeAspect="1"/>
          </p:cNvPicPr>
          <p:nvPr/>
        </p:nvPicPr>
        <p:blipFill>
          <a:blip r:embed="rId2"/>
          <a:stretch>
            <a:fillRect/>
          </a:stretch>
        </p:blipFill>
        <p:spPr>
          <a:xfrm>
            <a:off x="643467" y="1278672"/>
            <a:ext cx="10905066" cy="3516882"/>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2663773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4024F54-3481-97BB-31A5-FC77810CCE4E}"/>
              </a:ext>
            </a:extLst>
          </p:cNvPr>
          <p:cNvPicPr>
            <a:picLocks noChangeAspect="1"/>
          </p:cNvPicPr>
          <p:nvPr/>
        </p:nvPicPr>
        <p:blipFill>
          <a:blip r:embed="rId2"/>
          <a:stretch>
            <a:fillRect/>
          </a:stretch>
        </p:blipFill>
        <p:spPr>
          <a:xfrm>
            <a:off x="285069" y="136525"/>
            <a:ext cx="10772775" cy="1981200"/>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D3737BFF-BDF1-8E1A-1FF6-F2E2EFB3C99C}"/>
              </a:ext>
            </a:extLst>
          </p:cNvPr>
          <p:cNvPicPr>
            <a:picLocks noChangeAspect="1"/>
          </p:cNvPicPr>
          <p:nvPr/>
        </p:nvPicPr>
        <p:blipFill>
          <a:blip r:embed="rId2"/>
          <a:stretch>
            <a:fillRect/>
          </a:stretch>
        </p:blipFill>
        <p:spPr>
          <a:xfrm>
            <a:off x="188459" y="136525"/>
            <a:ext cx="10639425" cy="1562100"/>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19C865-1F04-E6D1-CDFB-1D0DB7E0B708}"/>
              </a:ext>
            </a:extLst>
          </p:cNvPr>
          <p:cNvPicPr>
            <a:picLocks noChangeAspect="1"/>
          </p:cNvPicPr>
          <p:nvPr/>
        </p:nvPicPr>
        <p:blipFill>
          <a:blip r:embed="rId2"/>
          <a:stretch>
            <a:fillRect/>
          </a:stretch>
        </p:blipFill>
        <p:spPr>
          <a:xfrm>
            <a:off x="1035393" y="136525"/>
            <a:ext cx="10121214" cy="5996819"/>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a:ln>
                  <a:noFill/>
                </a:ln>
                <a:effectLst/>
                <a:uLnTx/>
                <a:uFillTx/>
                <a:latin typeface="Calibri" panose="020F0502020204030204"/>
                <a:ea typeface="+mn-ea"/>
                <a:cs typeface="+mn-cs"/>
              </a:rPr>
              <a:t>https://openstax.org/details/books/algebra-and-trigonometry-2e</a:t>
            </a:r>
          </a:p>
        </p:txBody>
      </p:sp>
    </p:spTree>
    <p:extLst>
      <p:ext uri="{BB962C8B-B14F-4D97-AF65-F5344CB8AC3E}">
        <p14:creationId xmlns:p14="http://schemas.microsoft.com/office/powerpoint/2010/main" val="3467863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E625C6-C2D5-B3AA-96F0-7EF5C23387CE}"/>
              </a:ext>
            </a:extLst>
          </p:cNvPr>
          <p:cNvPicPr>
            <a:picLocks noChangeAspect="1"/>
          </p:cNvPicPr>
          <p:nvPr/>
        </p:nvPicPr>
        <p:blipFill>
          <a:blip r:embed="rId2"/>
          <a:stretch>
            <a:fillRect/>
          </a:stretch>
        </p:blipFill>
        <p:spPr>
          <a:xfrm>
            <a:off x="643467" y="1335846"/>
            <a:ext cx="10905066" cy="3489620"/>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48609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5A4C35-4612-D0BF-523B-CBDB5A7C0A8F}"/>
              </a:ext>
            </a:extLst>
          </p:cNvPr>
          <p:cNvPicPr>
            <a:picLocks noChangeAspect="1"/>
          </p:cNvPicPr>
          <p:nvPr/>
        </p:nvPicPr>
        <p:blipFill>
          <a:blip r:embed="rId2"/>
          <a:stretch>
            <a:fillRect/>
          </a:stretch>
        </p:blipFill>
        <p:spPr>
          <a:xfrm>
            <a:off x="643467" y="1027526"/>
            <a:ext cx="10905066" cy="438928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248347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309AA58-6600-0E86-D7D6-E10DA2023D8F}"/>
              </a:ext>
            </a:extLst>
          </p:cNvPr>
          <p:cNvPicPr>
            <a:picLocks noChangeAspect="1"/>
          </p:cNvPicPr>
          <p:nvPr/>
        </p:nvPicPr>
        <p:blipFill>
          <a:blip r:embed="rId2"/>
          <a:stretch>
            <a:fillRect/>
          </a:stretch>
        </p:blipFill>
        <p:spPr>
          <a:xfrm>
            <a:off x="181655" y="136525"/>
            <a:ext cx="10086975" cy="2171700"/>
          </a:xfrm>
          <a:prstGeom prst="rect">
            <a:avLst/>
          </a:prstGeom>
        </p:spPr>
      </p:pic>
    </p:spTree>
    <p:extLst>
      <p:ext uri="{BB962C8B-B14F-4D97-AF65-F5344CB8AC3E}">
        <p14:creationId xmlns:p14="http://schemas.microsoft.com/office/powerpoint/2010/main" val="3381956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srcRect t="15730"/>
          <a:stretch/>
        </p:blipFill>
        <p:spPr>
          <a:xfrm>
            <a:off x="0" y="1"/>
            <a:ext cx="12191980" cy="6857999"/>
          </a:xfrm>
          <a:prstGeom prst="rect">
            <a:avLst/>
          </a:prstGeom>
        </p:spPr>
      </p:pic>
      <p:sp>
        <p:nvSpPr>
          <p:cNvPr id="15" name="Rectangle 1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3600" dirty="0">
                <a:solidFill>
                  <a:schemeClr val="tx1">
                    <a:lumMod val="85000"/>
                    <a:lumOff val="15000"/>
                  </a:schemeClr>
                </a:solidFill>
              </a:rPr>
              <a:t>6.4 Graphs of Logarithmic Functions</a:t>
            </a:r>
          </a:p>
        </p:txBody>
      </p:sp>
      <p:cxnSp>
        <p:nvCxnSpPr>
          <p:cNvPr id="17" name="Straight Connector 1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lnSpc>
                <a:spcPct val="90000"/>
              </a:lnSpc>
              <a:spcBef>
                <a:spcPts val="0"/>
              </a:spcBef>
              <a:spcAft>
                <a:spcPts val="600"/>
              </a:spcAft>
              <a:buClrTx/>
              <a:buSzTx/>
              <a:buFontTx/>
              <a:buNone/>
              <a:tabLst/>
              <a:defRPr/>
            </a:pPr>
            <a:r>
              <a:rPr kumimoji="0" lang="en-US" sz="900" b="0" i="0" u="none" strike="noStrike" kern="1200" cap="all" spc="200" normalizeH="0" baseline="0" noProof="0">
                <a:ln>
                  <a:noFill/>
                </a:ln>
                <a:solidFill>
                  <a:srgbClr val="FFFFFF"/>
                </a:solidFill>
                <a:effectLst/>
                <a:uLnTx/>
                <a:uFillTx/>
                <a:latin typeface="+mn-lt"/>
                <a:ea typeface="+mn-ea"/>
                <a:cs typeface="+mn-cs"/>
              </a:rPr>
              <a:t>https://openstax.org/details/books/algebra-and-trigonometry-2e</a:t>
            </a:r>
          </a:p>
        </p:txBody>
      </p:sp>
    </p:spTree>
    <p:extLst>
      <p:ext uri="{BB962C8B-B14F-4D97-AF65-F5344CB8AC3E}">
        <p14:creationId xmlns:p14="http://schemas.microsoft.com/office/powerpoint/2010/main" val="16574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2279460-1060-5A04-F713-8544FB26D1DF}"/>
              </a:ext>
            </a:extLst>
          </p:cNvPr>
          <p:cNvPicPr>
            <a:picLocks noChangeAspect="1"/>
          </p:cNvPicPr>
          <p:nvPr/>
        </p:nvPicPr>
        <p:blipFill>
          <a:blip r:embed="rId2"/>
          <a:stretch>
            <a:fillRect/>
          </a:stretch>
        </p:blipFill>
        <p:spPr>
          <a:xfrm>
            <a:off x="184377" y="136525"/>
            <a:ext cx="10125075" cy="1733550"/>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73C710-3A31-6DE2-0E91-A536926EA652}"/>
              </a:ext>
            </a:extLst>
          </p:cNvPr>
          <p:cNvPicPr>
            <a:picLocks noChangeAspect="1"/>
          </p:cNvPicPr>
          <p:nvPr/>
        </p:nvPicPr>
        <p:blipFill>
          <a:blip r:embed="rId2"/>
          <a:stretch>
            <a:fillRect/>
          </a:stretch>
        </p:blipFill>
        <p:spPr>
          <a:xfrm>
            <a:off x="2110420" y="136525"/>
            <a:ext cx="7971160" cy="607800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a:ln>
                  <a:noFill/>
                </a:ln>
                <a:effectLst/>
                <a:uLnTx/>
                <a:uFillTx/>
                <a:latin typeface="Calibri" panose="020F0502020204030204"/>
                <a:ea typeface="+mn-ea"/>
                <a:cs typeface="+mn-cs"/>
              </a:rPr>
              <a:t>https://openstax.org/details/books/algebra-and-trigonometry-2e</a:t>
            </a:r>
          </a:p>
        </p:txBody>
      </p:sp>
    </p:spTree>
    <p:extLst>
      <p:ext uri="{BB962C8B-B14F-4D97-AF65-F5344CB8AC3E}">
        <p14:creationId xmlns:p14="http://schemas.microsoft.com/office/powerpoint/2010/main" val="2030410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8CC080-1BAB-642C-2C4D-A894668394AD}"/>
              </a:ext>
            </a:extLst>
          </p:cNvPr>
          <p:cNvPicPr>
            <a:picLocks noChangeAspect="1"/>
          </p:cNvPicPr>
          <p:nvPr/>
        </p:nvPicPr>
        <p:blipFill>
          <a:blip r:embed="rId2"/>
          <a:stretch>
            <a:fillRect/>
          </a:stretch>
        </p:blipFill>
        <p:spPr>
          <a:xfrm>
            <a:off x="643467" y="1248760"/>
            <a:ext cx="10905066" cy="3489620"/>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593093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2CDDCA-37E6-6695-F8C7-B70A650AD681}"/>
              </a:ext>
            </a:extLst>
          </p:cNvPr>
          <p:cNvPicPr>
            <a:picLocks noChangeAspect="1"/>
          </p:cNvPicPr>
          <p:nvPr/>
        </p:nvPicPr>
        <p:blipFill>
          <a:blip r:embed="rId2"/>
          <a:stretch>
            <a:fillRect/>
          </a:stretch>
        </p:blipFill>
        <p:spPr>
          <a:xfrm>
            <a:off x="643467" y="804418"/>
            <a:ext cx="10905066" cy="4334762"/>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638608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78FB33F-0E97-9CE0-46C6-C3F0059DAE9E}"/>
              </a:ext>
            </a:extLst>
          </p:cNvPr>
          <p:cNvPicPr>
            <a:picLocks noChangeAspect="1"/>
          </p:cNvPicPr>
          <p:nvPr/>
        </p:nvPicPr>
        <p:blipFill>
          <a:blip r:embed="rId2"/>
          <a:stretch>
            <a:fillRect/>
          </a:stretch>
        </p:blipFill>
        <p:spPr>
          <a:xfrm>
            <a:off x="0" y="136525"/>
            <a:ext cx="11680371" cy="2502277"/>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DD80116-4FAB-C52C-A9A8-58FB7FA70CDD}"/>
              </a:ext>
            </a:extLst>
          </p:cNvPr>
          <p:cNvPicPr>
            <a:picLocks noChangeAspect="1"/>
          </p:cNvPicPr>
          <p:nvPr/>
        </p:nvPicPr>
        <p:blipFill>
          <a:blip r:embed="rId2"/>
          <a:stretch>
            <a:fillRect/>
          </a:stretch>
        </p:blipFill>
        <p:spPr>
          <a:xfrm>
            <a:off x="47625" y="136525"/>
            <a:ext cx="12144375" cy="2143125"/>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82426D-BE27-0A6A-B13E-729F7657E1D6}"/>
              </a:ext>
            </a:extLst>
          </p:cNvPr>
          <p:cNvPicPr>
            <a:picLocks noChangeAspect="1"/>
          </p:cNvPicPr>
          <p:nvPr/>
        </p:nvPicPr>
        <p:blipFill>
          <a:blip r:embed="rId2"/>
          <a:stretch>
            <a:fillRect/>
          </a:stretch>
        </p:blipFill>
        <p:spPr>
          <a:xfrm>
            <a:off x="2136386" y="136525"/>
            <a:ext cx="7919228" cy="607800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a:ln>
                  <a:noFill/>
                </a:ln>
                <a:effectLst/>
                <a:uLnTx/>
                <a:uFillTx/>
                <a:latin typeface="Calibri" panose="020F0502020204030204"/>
                <a:ea typeface="+mn-ea"/>
                <a:cs typeface="+mn-cs"/>
              </a:rPr>
              <a:t>https://openstax.org/details/books/algebra-and-trigonometry-2e</a:t>
            </a:r>
          </a:p>
        </p:txBody>
      </p:sp>
    </p:spTree>
    <p:extLst>
      <p:ext uri="{BB962C8B-B14F-4D97-AF65-F5344CB8AC3E}">
        <p14:creationId xmlns:p14="http://schemas.microsoft.com/office/powerpoint/2010/main" val="4056679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7959B8-B3B0-DA7E-F2CC-B5433C6B3A9A}"/>
              </a:ext>
            </a:extLst>
          </p:cNvPr>
          <p:cNvPicPr>
            <a:picLocks noChangeAspect="1"/>
          </p:cNvPicPr>
          <p:nvPr/>
        </p:nvPicPr>
        <p:blipFill>
          <a:blip r:embed="rId2"/>
          <a:stretch>
            <a:fillRect/>
          </a:stretch>
        </p:blipFill>
        <p:spPr>
          <a:xfrm>
            <a:off x="643467" y="766366"/>
            <a:ext cx="10905066" cy="428023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510173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BD098A-C6E3-3F06-2E16-219B9AF1D662}"/>
              </a:ext>
            </a:extLst>
          </p:cNvPr>
          <p:cNvPicPr>
            <a:picLocks noChangeAspect="1"/>
          </p:cNvPicPr>
          <p:nvPr/>
        </p:nvPicPr>
        <p:blipFill>
          <a:blip r:embed="rId2"/>
          <a:stretch>
            <a:fillRect/>
          </a:stretch>
        </p:blipFill>
        <p:spPr>
          <a:xfrm>
            <a:off x="643467" y="812558"/>
            <a:ext cx="10905066" cy="4362026"/>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846902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B0C9D819-9174-0441-60DE-776B8B688A09}"/>
              </a:ext>
            </a:extLst>
          </p:cNvPr>
          <p:cNvPicPr>
            <a:picLocks noChangeAspect="1"/>
          </p:cNvPicPr>
          <p:nvPr/>
        </p:nvPicPr>
        <p:blipFill>
          <a:blip r:embed="rId2"/>
          <a:stretch>
            <a:fillRect/>
          </a:stretch>
        </p:blipFill>
        <p:spPr>
          <a:xfrm>
            <a:off x="1" y="136525"/>
            <a:ext cx="11734800" cy="2848431"/>
          </a:xfrm>
          <a:prstGeom prst="rect">
            <a:avLst/>
          </a:prstGeom>
        </p:spPr>
      </p:pic>
    </p:spTree>
    <p:extLst>
      <p:ext uri="{BB962C8B-B14F-4D97-AF65-F5344CB8AC3E}">
        <p14:creationId xmlns:p14="http://schemas.microsoft.com/office/powerpoint/2010/main" val="2432821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496291" y="1230708"/>
            <a:ext cx="8692738" cy="2308324"/>
          </a:xfrm>
          <a:prstGeom prst="rect">
            <a:avLst/>
          </a:prstGeom>
          <a:noFill/>
        </p:spPr>
        <p:txBody>
          <a:bodyPr wrap="square">
            <a:spAutoFit/>
          </a:bodyPr>
          <a:lstStyle/>
          <a:p>
            <a:r>
              <a:rPr lang="en-US" sz="3200" dirty="0"/>
              <a:t>What are the learning objectives for this section?</a:t>
            </a:r>
          </a:p>
          <a:p>
            <a:endParaRPr lang="en-US" sz="3200" dirty="0"/>
          </a:p>
          <a:p>
            <a:pPr marL="457200" indent="-457200">
              <a:buFont typeface="Arial" panose="020B0604020202020204" pitchFamily="34" charset="0"/>
              <a:buChar char="•"/>
            </a:pPr>
            <a:r>
              <a:rPr lang="en-US" sz="2800" dirty="0"/>
              <a:t>Identify the domain of a logarithmic function.</a:t>
            </a:r>
          </a:p>
          <a:p>
            <a:pPr marL="457200" indent="-457200">
              <a:buFont typeface="Arial" panose="020B0604020202020204" pitchFamily="34" charset="0"/>
              <a:buChar char="•"/>
            </a:pPr>
            <a:r>
              <a:rPr lang="en-US" sz="2800" dirty="0"/>
              <a:t>Graph logarithmic functions.</a:t>
            </a:r>
          </a:p>
          <a:p>
            <a:r>
              <a:rPr lang="en-US" sz="2400" dirty="0"/>
              <a:t>  </a:t>
            </a:r>
          </a:p>
        </p:txBody>
      </p:sp>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3F9B2C42-8EC6-C30D-9FE0-C6016BD5D283}"/>
              </a:ext>
            </a:extLst>
          </p:cNvPr>
          <p:cNvPicPr>
            <a:picLocks noChangeAspect="1"/>
          </p:cNvPicPr>
          <p:nvPr/>
        </p:nvPicPr>
        <p:blipFill>
          <a:blip r:embed="rId2"/>
          <a:stretch>
            <a:fillRect/>
          </a:stretch>
        </p:blipFill>
        <p:spPr>
          <a:xfrm>
            <a:off x="42862" y="136525"/>
            <a:ext cx="12106275" cy="2257425"/>
          </a:xfrm>
          <a:prstGeom prst="rect">
            <a:avLst/>
          </a:prstGeom>
        </p:spPr>
      </p:pic>
    </p:spTree>
    <p:extLst>
      <p:ext uri="{BB962C8B-B14F-4D97-AF65-F5344CB8AC3E}">
        <p14:creationId xmlns:p14="http://schemas.microsoft.com/office/powerpoint/2010/main" val="3698468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ECF429D5-6A47-AB85-8FEB-A6166C4906D8}"/>
              </a:ext>
            </a:extLst>
          </p:cNvPr>
          <p:cNvPicPr>
            <a:picLocks noChangeAspect="1"/>
          </p:cNvPicPr>
          <p:nvPr/>
        </p:nvPicPr>
        <p:blipFill>
          <a:blip r:embed="rId2"/>
          <a:stretch>
            <a:fillRect/>
          </a:stretch>
        </p:blipFill>
        <p:spPr>
          <a:xfrm>
            <a:off x="28576" y="136525"/>
            <a:ext cx="11804196" cy="2209243"/>
          </a:xfrm>
          <a:prstGeom prst="rect">
            <a:avLst/>
          </a:prstGeom>
        </p:spPr>
      </p:pic>
    </p:spTree>
    <p:extLst>
      <p:ext uri="{BB962C8B-B14F-4D97-AF65-F5344CB8AC3E}">
        <p14:creationId xmlns:p14="http://schemas.microsoft.com/office/powerpoint/2010/main" val="593579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7AA531E1-0DC0-EEC7-3B7A-996E7192643E}"/>
              </a:ext>
            </a:extLst>
          </p:cNvPr>
          <p:cNvPicPr>
            <a:picLocks noChangeAspect="1"/>
          </p:cNvPicPr>
          <p:nvPr/>
        </p:nvPicPr>
        <p:blipFill>
          <a:blip r:embed="rId2"/>
          <a:stretch>
            <a:fillRect/>
          </a:stretch>
        </p:blipFill>
        <p:spPr>
          <a:xfrm>
            <a:off x="71437" y="136525"/>
            <a:ext cx="12049125" cy="1819275"/>
          </a:xfrm>
          <a:prstGeom prst="rect">
            <a:avLst/>
          </a:prstGeom>
        </p:spPr>
      </p:pic>
    </p:spTree>
    <p:extLst>
      <p:ext uri="{BB962C8B-B14F-4D97-AF65-F5344CB8AC3E}">
        <p14:creationId xmlns:p14="http://schemas.microsoft.com/office/powerpoint/2010/main" val="3831498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090754-5F30-DD7E-4AA5-ADCB714F9EF3}"/>
              </a:ext>
            </a:extLst>
          </p:cNvPr>
          <p:cNvPicPr>
            <a:picLocks noChangeAspect="1"/>
          </p:cNvPicPr>
          <p:nvPr/>
        </p:nvPicPr>
        <p:blipFill>
          <a:blip r:embed="rId2"/>
          <a:stretch>
            <a:fillRect/>
          </a:stretch>
        </p:blipFill>
        <p:spPr>
          <a:xfrm>
            <a:off x="2320840" y="278342"/>
            <a:ext cx="7550320" cy="607800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a:ln>
                  <a:noFill/>
                </a:ln>
                <a:effectLst/>
                <a:uLnTx/>
                <a:uFillTx/>
                <a:latin typeface="Calibri" panose="020F0502020204030204"/>
                <a:ea typeface="+mn-ea"/>
                <a:cs typeface="+mn-cs"/>
              </a:rPr>
              <a:t>https://openstax.org/details/books/algebra-and-trigonometry-2e</a:t>
            </a:r>
          </a:p>
        </p:txBody>
      </p:sp>
    </p:spTree>
    <p:extLst>
      <p:ext uri="{BB962C8B-B14F-4D97-AF65-F5344CB8AC3E}">
        <p14:creationId xmlns:p14="http://schemas.microsoft.com/office/powerpoint/2010/main" val="647488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71601D-1743-99F1-9460-315C28C8A234}"/>
              </a:ext>
            </a:extLst>
          </p:cNvPr>
          <p:cNvPicPr>
            <a:picLocks noChangeAspect="1"/>
          </p:cNvPicPr>
          <p:nvPr/>
        </p:nvPicPr>
        <p:blipFill>
          <a:blip r:embed="rId2"/>
          <a:stretch>
            <a:fillRect/>
          </a:stretch>
        </p:blipFill>
        <p:spPr>
          <a:xfrm>
            <a:off x="643467" y="700471"/>
            <a:ext cx="10905066" cy="4934543"/>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071079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441DC5-3696-9A24-E7C6-BC05CE45B78E}"/>
              </a:ext>
            </a:extLst>
          </p:cNvPr>
          <p:cNvPicPr>
            <a:picLocks noChangeAspect="1"/>
          </p:cNvPicPr>
          <p:nvPr/>
        </p:nvPicPr>
        <p:blipFill>
          <a:blip r:embed="rId2"/>
          <a:stretch>
            <a:fillRect/>
          </a:stretch>
        </p:blipFill>
        <p:spPr>
          <a:xfrm>
            <a:off x="643467" y="716364"/>
            <a:ext cx="10905066" cy="5425271"/>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508325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3BF62D55-F897-BDFB-275A-B66C57D5F1C2}"/>
              </a:ext>
            </a:extLst>
          </p:cNvPr>
          <p:cNvPicPr>
            <a:picLocks noChangeAspect="1"/>
          </p:cNvPicPr>
          <p:nvPr/>
        </p:nvPicPr>
        <p:blipFill>
          <a:blip r:embed="rId2"/>
          <a:stretch>
            <a:fillRect/>
          </a:stretch>
        </p:blipFill>
        <p:spPr>
          <a:xfrm>
            <a:off x="217033" y="136525"/>
            <a:ext cx="11202081" cy="2434319"/>
          </a:xfrm>
          <a:prstGeom prst="rect">
            <a:avLst/>
          </a:prstGeom>
        </p:spPr>
      </p:pic>
    </p:spTree>
    <p:extLst>
      <p:ext uri="{BB962C8B-B14F-4D97-AF65-F5344CB8AC3E}">
        <p14:creationId xmlns:p14="http://schemas.microsoft.com/office/powerpoint/2010/main" val="894176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389063B1-BF0E-64D9-1136-ABABB8DBDA73}"/>
              </a:ext>
            </a:extLst>
          </p:cNvPr>
          <p:cNvPicPr>
            <a:picLocks noChangeAspect="1"/>
          </p:cNvPicPr>
          <p:nvPr/>
        </p:nvPicPr>
        <p:blipFill>
          <a:blip r:embed="rId2"/>
          <a:stretch>
            <a:fillRect/>
          </a:stretch>
        </p:blipFill>
        <p:spPr>
          <a:xfrm>
            <a:off x="229280" y="136525"/>
            <a:ext cx="11353120" cy="1641672"/>
          </a:xfrm>
          <a:prstGeom prst="rect">
            <a:avLst/>
          </a:prstGeom>
        </p:spPr>
      </p:pic>
    </p:spTree>
    <p:extLst>
      <p:ext uri="{BB962C8B-B14F-4D97-AF65-F5344CB8AC3E}">
        <p14:creationId xmlns:p14="http://schemas.microsoft.com/office/powerpoint/2010/main" val="3379424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377309-4508-CDF8-6411-9592FC5E418E}"/>
              </a:ext>
            </a:extLst>
          </p:cNvPr>
          <p:cNvPicPr>
            <a:picLocks noChangeAspect="1"/>
          </p:cNvPicPr>
          <p:nvPr/>
        </p:nvPicPr>
        <p:blipFill>
          <a:blip r:embed="rId2"/>
          <a:stretch>
            <a:fillRect/>
          </a:stretch>
        </p:blipFill>
        <p:spPr>
          <a:xfrm>
            <a:off x="643467" y="1090676"/>
            <a:ext cx="10905066" cy="3762246"/>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185907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6" name="Picture 5">
            <a:extLst>
              <a:ext uri="{FF2B5EF4-FFF2-40B4-BE49-F238E27FC236}">
                <a16:creationId xmlns:a16="http://schemas.microsoft.com/office/drawing/2014/main" id="{98EA98E3-293B-816F-721C-A8F7ECC6EAC4}"/>
              </a:ext>
            </a:extLst>
          </p:cNvPr>
          <p:cNvPicPr>
            <a:picLocks noChangeAspect="1"/>
          </p:cNvPicPr>
          <p:nvPr/>
        </p:nvPicPr>
        <p:blipFill>
          <a:blip r:embed="rId2"/>
          <a:stretch>
            <a:fillRect/>
          </a:stretch>
        </p:blipFill>
        <p:spPr>
          <a:xfrm>
            <a:off x="0" y="136525"/>
            <a:ext cx="11233904" cy="2132239"/>
          </a:xfrm>
          <a:prstGeom prst="rect">
            <a:avLst/>
          </a:prstGeom>
        </p:spPr>
      </p:pic>
    </p:spTree>
    <p:extLst>
      <p:ext uri="{BB962C8B-B14F-4D97-AF65-F5344CB8AC3E}">
        <p14:creationId xmlns:p14="http://schemas.microsoft.com/office/powerpoint/2010/main" val="404486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p:txBody>
          <a:bodyPr/>
          <a:lstStyle/>
          <a:p>
            <a:r>
              <a:rPr lang="en-US"/>
              <a:t>https://openstax.org/details/books/algebra-and-trigonometry-2e</a:t>
            </a:r>
          </a:p>
        </p:txBody>
      </p:sp>
      <p:pic>
        <p:nvPicPr>
          <p:cNvPr id="6" name="Picture 5">
            <a:extLst>
              <a:ext uri="{FF2B5EF4-FFF2-40B4-BE49-F238E27FC236}">
                <a16:creationId xmlns:a16="http://schemas.microsoft.com/office/drawing/2014/main" id="{87D87816-2D58-6293-A450-31E6C4EEFC31}"/>
              </a:ext>
            </a:extLst>
          </p:cNvPr>
          <p:cNvPicPr>
            <a:picLocks noChangeAspect="1"/>
          </p:cNvPicPr>
          <p:nvPr/>
        </p:nvPicPr>
        <p:blipFill>
          <a:blip r:embed="rId2"/>
          <a:stretch>
            <a:fillRect/>
          </a:stretch>
        </p:blipFill>
        <p:spPr>
          <a:xfrm>
            <a:off x="1690249" y="580219"/>
            <a:ext cx="8849113" cy="4470115"/>
          </a:xfrm>
          <a:prstGeom prst="rect">
            <a:avLst/>
          </a:prstGeom>
        </p:spPr>
      </p:pic>
      <p:sp>
        <p:nvSpPr>
          <p:cNvPr id="7" name="TextBox 6">
            <a:extLst>
              <a:ext uri="{FF2B5EF4-FFF2-40B4-BE49-F238E27FC236}">
                <a16:creationId xmlns:a16="http://schemas.microsoft.com/office/drawing/2014/main" id="{379C565D-669F-F238-258C-0C7F8C049009}"/>
              </a:ext>
            </a:extLst>
          </p:cNvPr>
          <p:cNvSpPr txBox="1"/>
          <p:nvPr/>
        </p:nvSpPr>
        <p:spPr>
          <a:xfrm>
            <a:off x="2264228" y="5421086"/>
            <a:ext cx="8811499" cy="369332"/>
          </a:xfrm>
          <a:prstGeom prst="rect">
            <a:avLst/>
          </a:prstGeom>
          <a:noFill/>
        </p:spPr>
        <p:txBody>
          <a:bodyPr wrap="square" rtlCol="0">
            <a:spAutoFit/>
          </a:bodyPr>
          <a:lstStyle/>
          <a:p>
            <a:r>
              <a:rPr lang="en-US" dirty="0"/>
              <a:t>What is the domain of the function?        What is the range of the function?</a:t>
            </a:r>
          </a:p>
        </p:txBody>
      </p:sp>
    </p:spTree>
    <p:extLst>
      <p:ext uri="{BB962C8B-B14F-4D97-AF65-F5344CB8AC3E}">
        <p14:creationId xmlns:p14="http://schemas.microsoft.com/office/powerpoint/2010/main" val="2952749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291ADE1-6469-6959-D13E-C3AAD9DC21B0}"/>
              </a:ext>
            </a:extLst>
          </p:cNvPr>
          <p:cNvPicPr>
            <a:picLocks noChangeAspect="1"/>
          </p:cNvPicPr>
          <p:nvPr/>
        </p:nvPicPr>
        <p:blipFill>
          <a:blip r:embed="rId2"/>
          <a:stretch>
            <a:fillRect/>
          </a:stretch>
        </p:blipFill>
        <p:spPr>
          <a:xfrm>
            <a:off x="80963" y="136525"/>
            <a:ext cx="11588524" cy="1633220"/>
          </a:xfrm>
          <a:prstGeom prst="rect">
            <a:avLst/>
          </a:prstGeom>
        </p:spPr>
      </p:pic>
    </p:spTree>
    <p:extLst>
      <p:ext uri="{BB962C8B-B14F-4D97-AF65-F5344CB8AC3E}">
        <p14:creationId xmlns:p14="http://schemas.microsoft.com/office/powerpoint/2010/main" val="3762866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6" name="Picture 5">
            <a:extLst>
              <a:ext uri="{FF2B5EF4-FFF2-40B4-BE49-F238E27FC236}">
                <a16:creationId xmlns:a16="http://schemas.microsoft.com/office/drawing/2014/main" id="{E3AF3370-AA47-4269-5C5C-13120C007266}"/>
              </a:ext>
            </a:extLst>
          </p:cNvPr>
          <p:cNvPicPr>
            <a:picLocks noChangeAspect="1"/>
          </p:cNvPicPr>
          <p:nvPr/>
        </p:nvPicPr>
        <p:blipFill>
          <a:blip r:embed="rId2"/>
          <a:stretch>
            <a:fillRect/>
          </a:stretch>
        </p:blipFill>
        <p:spPr>
          <a:xfrm>
            <a:off x="504825" y="587147"/>
            <a:ext cx="11182350" cy="5400675"/>
          </a:xfrm>
          <a:prstGeom prst="rect">
            <a:avLst/>
          </a:prstGeom>
        </p:spPr>
      </p:pic>
    </p:spTree>
    <p:extLst>
      <p:ext uri="{BB962C8B-B14F-4D97-AF65-F5344CB8AC3E}">
        <p14:creationId xmlns:p14="http://schemas.microsoft.com/office/powerpoint/2010/main" val="1153551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99C240-9D77-59E7-B4B4-5BA98CD5239E}"/>
              </a:ext>
            </a:extLst>
          </p:cNvPr>
          <p:cNvPicPr>
            <a:picLocks noChangeAspect="1"/>
          </p:cNvPicPr>
          <p:nvPr/>
        </p:nvPicPr>
        <p:blipFill>
          <a:blip r:embed="rId2"/>
          <a:stretch>
            <a:fillRect/>
          </a:stretch>
        </p:blipFill>
        <p:spPr>
          <a:xfrm>
            <a:off x="643467" y="651534"/>
            <a:ext cx="10905066" cy="4880016"/>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448319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C65677D1-BB95-3F61-6AE5-F0796376D5A1}"/>
              </a:ext>
            </a:extLst>
          </p:cNvPr>
          <p:cNvPicPr>
            <a:picLocks noChangeAspect="1"/>
          </p:cNvPicPr>
          <p:nvPr/>
        </p:nvPicPr>
        <p:blipFill>
          <a:blip r:embed="rId2"/>
          <a:stretch>
            <a:fillRect/>
          </a:stretch>
        </p:blipFill>
        <p:spPr>
          <a:xfrm>
            <a:off x="193220" y="136525"/>
            <a:ext cx="11312979" cy="2088704"/>
          </a:xfrm>
          <a:prstGeom prst="rect">
            <a:avLst/>
          </a:prstGeom>
        </p:spPr>
      </p:pic>
    </p:spTree>
    <p:extLst>
      <p:ext uri="{BB962C8B-B14F-4D97-AF65-F5344CB8AC3E}">
        <p14:creationId xmlns:p14="http://schemas.microsoft.com/office/powerpoint/2010/main" val="3435956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348C7D1A-8CB6-628E-AF14-1DE9B10FF139}"/>
              </a:ext>
            </a:extLst>
          </p:cNvPr>
          <p:cNvPicPr>
            <a:picLocks noChangeAspect="1"/>
          </p:cNvPicPr>
          <p:nvPr/>
        </p:nvPicPr>
        <p:blipFill>
          <a:blip r:embed="rId2"/>
          <a:stretch>
            <a:fillRect/>
          </a:stretch>
        </p:blipFill>
        <p:spPr>
          <a:xfrm>
            <a:off x="104775" y="136525"/>
            <a:ext cx="12087225" cy="1819275"/>
          </a:xfrm>
          <a:prstGeom prst="rect">
            <a:avLst/>
          </a:prstGeom>
        </p:spPr>
      </p:pic>
    </p:spTree>
    <p:extLst>
      <p:ext uri="{BB962C8B-B14F-4D97-AF65-F5344CB8AC3E}">
        <p14:creationId xmlns:p14="http://schemas.microsoft.com/office/powerpoint/2010/main" val="2271715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9221AF6B-EB00-6F74-D46E-573C6D8C4360}"/>
              </a:ext>
            </a:extLst>
          </p:cNvPr>
          <p:cNvPicPr>
            <a:picLocks noChangeAspect="1"/>
          </p:cNvPicPr>
          <p:nvPr/>
        </p:nvPicPr>
        <p:blipFill>
          <a:blip r:embed="rId2"/>
          <a:stretch>
            <a:fillRect/>
          </a:stretch>
        </p:blipFill>
        <p:spPr>
          <a:xfrm>
            <a:off x="0" y="136525"/>
            <a:ext cx="12134850" cy="2247900"/>
          </a:xfrm>
          <a:prstGeom prst="rect">
            <a:avLst/>
          </a:prstGeom>
        </p:spPr>
      </p:pic>
      <p:pic>
        <p:nvPicPr>
          <p:cNvPr id="6" name="Picture 5">
            <a:extLst>
              <a:ext uri="{FF2B5EF4-FFF2-40B4-BE49-F238E27FC236}">
                <a16:creationId xmlns:a16="http://schemas.microsoft.com/office/drawing/2014/main" id="{793DDEC7-34E4-9F49-D440-6E96162D0DFC}"/>
              </a:ext>
            </a:extLst>
          </p:cNvPr>
          <p:cNvPicPr>
            <a:picLocks noChangeAspect="1"/>
          </p:cNvPicPr>
          <p:nvPr/>
        </p:nvPicPr>
        <p:blipFill>
          <a:blip r:embed="rId3"/>
          <a:stretch>
            <a:fillRect/>
          </a:stretch>
        </p:blipFill>
        <p:spPr>
          <a:xfrm>
            <a:off x="883104" y="2504407"/>
            <a:ext cx="4570639" cy="3469127"/>
          </a:xfrm>
          <a:prstGeom prst="rect">
            <a:avLst/>
          </a:prstGeom>
        </p:spPr>
      </p:pic>
    </p:spTree>
    <p:extLst>
      <p:ext uri="{BB962C8B-B14F-4D97-AF65-F5344CB8AC3E}">
        <p14:creationId xmlns:p14="http://schemas.microsoft.com/office/powerpoint/2010/main" val="2513265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62D499AC-F9E3-FBB2-5FE9-1C5430F38D9E}"/>
              </a:ext>
            </a:extLst>
          </p:cNvPr>
          <p:cNvPicPr>
            <a:picLocks noChangeAspect="1"/>
          </p:cNvPicPr>
          <p:nvPr/>
        </p:nvPicPr>
        <p:blipFill>
          <a:blip r:embed="rId2"/>
          <a:stretch>
            <a:fillRect/>
          </a:stretch>
        </p:blipFill>
        <p:spPr>
          <a:xfrm>
            <a:off x="327252" y="136525"/>
            <a:ext cx="10753725" cy="1504950"/>
          </a:xfrm>
          <a:prstGeom prst="rect">
            <a:avLst/>
          </a:prstGeom>
        </p:spPr>
      </p:pic>
      <p:pic>
        <p:nvPicPr>
          <p:cNvPr id="6" name="Picture 5">
            <a:extLst>
              <a:ext uri="{FF2B5EF4-FFF2-40B4-BE49-F238E27FC236}">
                <a16:creationId xmlns:a16="http://schemas.microsoft.com/office/drawing/2014/main" id="{AF1185BF-7ED6-DDDD-4470-85AEDF26DFF4}"/>
              </a:ext>
            </a:extLst>
          </p:cNvPr>
          <p:cNvPicPr>
            <a:picLocks noChangeAspect="1"/>
          </p:cNvPicPr>
          <p:nvPr/>
        </p:nvPicPr>
        <p:blipFill>
          <a:blip r:embed="rId3"/>
          <a:stretch>
            <a:fillRect/>
          </a:stretch>
        </p:blipFill>
        <p:spPr>
          <a:xfrm>
            <a:off x="532219" y="1641475"/>
            <a:ext cx="4923712" cy="4714875"/>
          </a:xfrm>
          <a:prstGeom prst="rect">
            <a:avLst/>
          </a:prstGeom>
        </p:spPr>
      </p:pic>
    </p:spTree>
    <p:extLst>
      <p:ext uri="{BB962C8B-B14F-4D97-AF65-F5344CB8AC3E}">
        <p14:creationId xmlns:p14="http://schemas.microsoft.com/office/powerpoint/2010/main" val="33443033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319E81A-5354-970B-E019-EEAD4D722E36}"/>
              </a:ext>
            </a:extLst>
          </p:cNvPr>
          <p:cNvPicPr>
            <a:picLocks noChangeAspect="1"/>
          </p:cNvPicPr>
          <p:nvPr/>
        </p:nvPicPr>
        <p:blipFill>
          <a:blip r:embed="rId2"/>
          <a:stretch>
            <a:fillRect/>
          </a:stretch>
        </p:blipFill>
        <p:spPr>
          <a:xfrm>
            <a:off x="734104" y="907459"/>
            <a:ext cx="10722568" cy="3566569"/>
          </a:xfrm>
          <a:prstGeom prst="rect">
            <a:avLst/>
          </a:prstGeom>
        </p:spPr>
      </p:pic>
    </p:spTree>
    <p:extLst>
      <p:ext uri="{BB962C8B-B14F-4D97-AF65-F5344CB8AC3E}">
        <p14:creationId xmlns:p14="http://schemas.microsoft.com/office/powerpoint/2010/main" val="38500187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604136" y="1347850"/>
            <a:ext cx="7271286" cy="230832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457200" indent="-457200">
              <a:buFont typeface="Arial" panose="020B0604020202020204" pitchFamily="34" charset="0"/>
              <a:buChar char="•"/>
            </a:pPr>
            <a:r>
              <a:rPr lang="en-US" sz="2800" dirty="0"/>
              <a:t>Identify the domain of a logarithmic function.</a:t>
            </a:r>
          </a:p>
          <a:p>
            <a:pPr marL="457200" indent="-457200">
              <a:buFont typeface="Arial" panose="020B0604020202020204" pitchFamily="34" charset="0"/>
              <a:buChar char="•"/>
            </a:pPr>
            <a:r>
              <a:rPr lang="en-US" sz="2800"/>
              <a:t>Graph logarithmic functions.</a:t>
            </a:r>
          </a:p>
          <a:p>
            <a:pPr algn="l"/>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103C6FF-82C4-15D3-EF9D-8F0AD89271B5}"/>
              </a:ext>
            </a:extLst>
          </p:cNvPr>
          <p:cNvPicPr>
            <a:picLocks noChangeAspect="1"/>
          </p:cNvPicPr>
          <p:nvPr/>
        </p:nvPicPr>
        <p:blipFill>
          <a:blip r:embed="rId2"/>
          <a:stretch>
            <a:fillRect/>
          </a:stretch>
        </p:blipFill>
        <p:spPr>
          <a:xfrm>
            <a:off x="557212" y="616203"/>
            <a:ext cx="11077575" cy="1524000"/>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74F4F763-98EF-9867-1D57-197308EF66C4}"/>
                  </a:ext>
                </a:extLst>
              </p14:cNvPr>
              <p14:cNvContentPartPr/>
              <p14:nvPr/>
            </p14:nvContentPartPr>
            <p14:xfrm>
              <a:off x="2127558" y="1330377"/>
              <a:ext cx="1684440" cy="21600"/>
            </p14:xfrm>
          </p:contentPart>
        </mc:Choice>
        <mc:Fallback>
          <p:pic>
            <p:nvPicPr>
              <p:cNvPr id="5" name="Ink 4">
                <a:extLst>
                  <a:ext uri="{FF2B5EF4-FFF2-40B4-BE49-F238E27FC236}">
                    <a16:creationId xmlns:a16="http://schemas.microsoft.com/office/drawing/2014/main" id="{74F4F763-98EF-9867-1D57-197308EF66C4}"/>
                  </a:ext>
                </a:extLst>
              </p:cNvPr>
              <p:cNvPicPr/>
              <p:nvPr/>
            </p:nvPicPr>
            <p:blipFill>
              <a:blip r:embed="rId4"/>
              <a:stretch>
                <a:fillRect/>
              </a:stretch>
            </p:blipFill>
            <p:spPr>
              <a:xfrm>
                <a:off x="2109918" y="1294737"/>
                <a:ext cx="1720080" cy="93240"/>
              </a:xfrm>
              <a:prstGeom prst="rect">
                <a:avLst/>
              </a:prstGeom>
            </p:spPr>
          </p:pic>
        </mc:Fallback>
      </mc:AlternateContent>
      <p:pic>
        <p:nvPicPr>
          <p:cNvPr id="7" name="Picture 6">
            <a:extLst>
              <a:ext uri="{FF2B5EF4-FFF2-40B4-BE49-F238E27FC236}">
                <a16:creationId xmlns:a16="http://schemas.microsoft.com/office/drawing/2014/main" id="{88235E3C-2234-DC7E-2DC6-2C48A44DC237}"/>
              </a:ext>
            </a:extLst>
          </p:cNvPr>
          <p:cNvPicPr>
            <a:picLocks noChangeAspect="1"/>
          </p:cNvPicPr>
          <p:nvPr/>
        </p:nvPicPr>
        <p:blipFill>
          <a:blip r:embed="rId5"/>
          <a:stretch>
            <a:fillRect/>
          </a:stretch>
        </p:blipFill>
        <p:spPr>
          <a:xfrm>
            <a:off x="4038600" y="2319202"/>
            <a:ext cx="4114800" cy="3786588"/>
          </a:xfrm>
          <a:prstGeom prst="rect">
            <a:avLst/>
          </a:prstGeom>
        </p:spPr>
      </p:pic>
    </p:spTree>
    <p:extLst>
      <p:ext uri="{BB962C8B-B14F-4D97-AF65-F5344CB8AC3E}">
        <p14:creationId xmlns:p14="http://schemas.microsoft.com/office/powerpoint/2010/main" val="77360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E2D68D-9031-BF94-7D19-BC7C12CA2171}"/>
              </a:ext>
            </a:extLst>
          </p:cNvPr>
          <p:cNvPicPr>
            <a:picLocks noChangeAspect="1"/>
          </p:cNvPicPr>
          <p:nvPr/>
        </p:nvPicPr>
        <p:blipFill>
          <a:blip r:embed="rId2"/>
          <a:stretch>
            <a:fillRect/>
          </a:stretch>
        </p:blipFill>
        <p:spPr>
          <a:xfrm>
            <a:off x="643467" y="1352707"/>
            <a:ext cx="10905066" cy="2889842"/>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97465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94AE269-226E-7FE6-59FF-D6B264D4D660}"/>
              </a:ext>
            </a:extLst>
          </p:cNvPr>
          <p:cNvPicPr>
            <a:picLocks noChangeAspect="1"/>
          </p:cNvPicPr>
          <p:nvPr/>
        </p:nvPicPr>
        <p:blipFill>
          <a:blip r:embed="rId2"/>
          <a:stretch>
            <a:fillRect/>
          </a:stretch>
        </p:blipFill>
        <p:spPr>
          <a:xfrm>
            <a:off x="411615" y="136525"/>
            <a:ext cx="10715625" cy="1981200"/>
          </a:xfrm>
          <a:prstGeom prst="rect">
            <a:avLst/>
          </a:prstGeom>
        </p:spPr>
      </p:pic>
    </p:spTree>
    <p:extLst>
      <p:ext uri="{BB962C8B-B14F-4D97-AF65-F5344CB8AC3E}">
        <p14:creationId xmlns:p14="http://schemas.microsoft.com/office/powerpoint/2010/main" val="4293722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1BED156-FBFA-7D58-2375-F82C96227013}"/>
              </a:ext>
            </a:extLst>
          </p:cNvPr>
          <p:cNvPicPr>
            <a:picLocks noChangeAspect="1"/>
          </p:cNvPicPr>
          <p:nvPr/>
        </p:nvPicPr>
        <p:blipFill>
          <a:blip r:embed="rId2"/>
          <a:stretch>
            <a:fillRect/>
          </a:stretch>
        </p:blipFill>
        <p:spPr>
          <a:xfrm>
            <a:off x="200445" y="136525"/>
            <a:ext cx="10829925" cy="1752600"/>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8FC94B0-BFCA-9FF5-60B2-81C8304A16A1}"/>
              </a:ext>
            </a:extLst>
          </p:cNvPr>
          <p:cNvPicPr>
            <a:picLocks noChangeAspect="1"/>
          </p:cNvPicPr>
          <p:nvPr/>
        </p:nvPicPr>
        <p:blipFill>
          <a:blip r:embed="rId2"/>
          <a:stretch>
            <a:fillRect/>
          </a:stretch>
        </p:blipFill>
        <p:spPr>
          <a:xfrm>
            <a:off x="232682" y="136525"/>
            <a:ext cx="10725150" cy="2019300"/>
          </a:xfrm>
          <a:prstGeom prst="rect">
            <a:avLst/>
          </a:prstGeom>
        </p:spPr>
      </p:pic>
    </p:spTree>
    <p:extLst>
      <p:ext uri="{BB962C8B-B14F-4D97-AF65-F5344CB8AC3E}">
        <p14:creationId xmlns:p14="http://schemas.microsoft.com/office/powerpoint/2010/main" val="3881583470"/>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292</TotalTime>
  <Words>721</Words>
  <Application>Microsoft Office PowerPoint</Application>
  <PresentationFormat>Widescreen</PresentationFormat>
  <Paragraphs>74</Paragraphs>
  <Slides>49</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49</vt:i4>
      </vt:variant>
    </vt:vector>
  </HeadingPairs>
  <TitlesOfParts>
    <vt:vector size="56" baseType="lpstr">
      <vt:lpstr>Arial</vt:lpstr>
      <vt:lpstr>Calibri</vt:lpstr>
      <vt:lpstr>Calibri Light</vt:lpstr>
      <vt:lpstr>Times New Roman</vt:lpstr>
      <vt:lpstr>Theme1</vt:lpstr>
      <vt:lpstr>1_Office Theme</vt:lpstr>
      <vt:lpstr>Office Theme</vt:lpstr>
      <vt:lpstr>Exponential and Logarithmic Functions</vt:lpstr>
      <vt:lpstr>6.4 Graphs of Logarithmic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21</cp:revision>
  <dcterms:created xsi:type="dcterms:W3CDTF">2023-11-15T21:12:55Z</dcterms:created>
  <dcterms:modified xsi:type="dcterms:W3CDTF">2024-08-20T21:19:31Z</dcterms:modified>
</cp:coreProperties>
</file>