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5"/>
  </p:notesMasterIdLst>
  <p:sldIdLst>
    <p:sldId id="257" r:id="rId4"/>
    <p:sldId id="331" r:id="rId5"/>
    <p:sldId id="281" r:id="rId6"/>
    <p:sldId id="282" r:id="rId7"/>
    <p:sldId id="333" r:id="rId8"/>
    <p:sldId id="344" r:id="rId9"/>
    <p:sldId id="362" r:id="rId10"/>
    <p:sldId id="332" r:id="rId11"/>
    <p:sldId id="335" r:id="rId12"/>
    <p:sldId id="334" r:id="rId13"/>
    <p:sldId id="337" r:id="rId14"/>
    <p:sldId id="336" r:id="rId15"/>
    <p:sldId id="338" r:id="rId16"/>
    <p:sldId id="340" r:id="rId17"/>
    <p:sldId id="341" r:id="rId18"/>
    <p:sldId id="343" r:id="rId19"/>
    <p:sldId id="339" r:id="rId20"/>
    <p:sldId id="342" r:id="rId21"/>
    <p:sldId id="346" r:id="rId22"/>
    <p:sldId id="350" r:id="rId23"/>
    <p:sldId id="353" r:id="rId24"/>
    <p:sldId id="348" r:id="rId25"/>
    <p:sldId id="354" r:id="rId26"/>
    <p:sldId id="356" r:id="rId27"/>
    <p:sldId id="360" r:id="rId28"/>
    <p:sldId id="357" r:id="rId29"/>
    <p:sldId id="359" r:id="rId30"/>
    <p:sldId id="358" r:id="rId31"/>
    <p:sldId id="361" r:id="rId32"/>
    <p:sldId id="271" r:id="rId33"/>
    <p:sldId id="32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88" d="100"/>
          <a:sy n="88" d="100"/>
        </p:scale>
        <p:origin x="10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0T20:48:36.53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3,'118'-2,"130"4,-154 13,-61-9,56 3,664-7,-364-4,-337 4,62 11,-63-5,68 0,-81-6,66 11,25 1,-86-11,44 9,-47-5,62 2,1241-9,-597-1,-724-1,0 0,41-10,-39 7,0 1,29-2,17 7,-48 0,-1 0,1-2,-1 0,1-1,30-8,-32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8/20/2024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8/20/2024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8/20/2024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8/20/2024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8/20/2024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8/20/2024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8/20/2024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8/20/2024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8/20/2024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8/20/2024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8/20/2024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8/20/2024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Exponential and Logarithmic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2960914"/>
            <a:ext cx="9781327" cy="3037115"/>
          </a:xfrm>
        </p:spPr>
        <p:txBody>
          <a:bodyPr anchor="t">
            <a:normAutofit lnSpcReduction="10000"/>
          </a:bodyPr>
          <a:lstStyle/>
          <a:p>
            <a:r>
              <a:rPr lang="en-US" sz="3600" dirty="0"/>
              <a:t>Chapter 6</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9" name="Picture 8">
            <a:extLst>
              <a:ext uri="{FF2B5EF4-FFF2-40B4-BE49-F238E27FC236}">
                <a16:creationId xmlns:a16="http://schemas.microsoft.com/office/drawing/2014/main" id="{E80383BC-881B-1D70-3DC5-5D618BABBD8F}"/>
              </a:ext>
            </a:extLst>
          </p:cNvPr>
          <p:cNvPicPr>
            <a:picLocks noChangeAspect="1"/>
          </p:cNvPicPr>
          <p:nvPr/>
        </p:nvPicPr>
        <p:blipFill>
          <a:blip r:embed="rId2"/>
          <a:stretch>
            <a:fillRect/>
          </a:stretch>
        </p:blipFill>
        <p:spPr>
          <a:xfrm>
            <a:off x="323850" y="506186"/>
            <a:ext cx="11544300" cy="5105400"/>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9" name="Picture 8">
            <a:extLst>
              <a:ext uri="{FF2B5EF4-FFF2-40B4-BE49-F238E27FC236}">
                <a16:creationId xmlns:a16="http://schemas.microsoft.com/office/drawing/2014/main" id="{2E010E79-71F6-2B5A-32BC-7C3A22C1F1BE}"/>
              </a:ext>
            </a:extLst>
          </p:cNvPr>
          <p:cNvPicPr>
            <a:picLocks noChangeAspect="1"/>
          </p:cNvPicPr>
          <p:nvPr/>
        </p:nvPicPr>
        <p:blipFill>
          <a:blip r:embed="rId2"/>
          <a:stretch>
            <a:fillRect/>
          </a:stretch>
        </p:blipFill>
        <p:spPr>
          <a:xfrm>
            <a:off x="240166" y="136525"/>
            <a:ext cx="10753725" cy="2895600"/>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8A4962-0678-64F1-F6E2-5C32475BD082}"/>
              </a:ext>
            </a:extLst>
          </p:cNvPr>
          <p:cNvPicPr>
            <a:picLocks noChangeAspect="1"/>
          </p:cNvPicPr>
          <p:nvPr/>
        </p:nvPicPr>
        <p:blipFill>
          <a:blip r:embed="rId2"/>
          <a:stretch>
            <a:fillRect/>
          </a:stretch>
        </p:blipFill>
        <p:spPr>
          <a:xfrm>
            <a:off x="643467" y="1303672"/>
            <a:ext cx="10905066" cy="294436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9" name="Picture 8">
            <a:extLst>
              <a:ext uri="{FF2B5EF4-FFF2-40B4-BE49-F238E27FC236}">
                <a16:creationId xmlns:a16="http://schemas.microsoft.com/office/drawing/2014/main" id="{33761C5F-EB55-8A2B-C7AB-97230043EF88}"/>
              </a:ext>
            </a:extLst>
          </p:cNvPr>
          <p:cNvPicPr>
            <a:picLocks noChangeAspect="1"/>
          </p:cNvPicPr>
          <p:nvPr/>
        </p:nvPicPr>
        <p:blipFill>
          <a:blip r:embed="rId2"/>
          <a:stretch>
            <a:fillRect/>
          </a:stretch>
        </p:blipFill>
        <p:spPr>
          <a:xfrm>
            <a:off x="206726" y="136525"/>
            <a:ext cx="10810875" cy="2009775"/>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9" name="Picture 8">
            <a:extLst>
              <a:ext uri="{FF2B5EF4-FFF2-40B4-BE49-F238E27FC236}">
                <a16:creationId xmlns:a16="http://schemas.microsoft.com/office/drawing/2014/main" id="{3BE9FC74-C39E-5FE2-478E-7DD70382E598}"/>
              </a:ext>
            </a:extLst>
          </p:cNvPr>
          <p:cNvPicPr>
            <a:picLocks noChangeAspect="1"/>
          </p:cNvPicPr>
          <p:nvPr/>
        </p:nvPicPr>
        <p:blipFill>
          <a:blip r:embed="rId2"/>
          <a:stretch>
            <a:fillRect/>
          </a:stretch>
        </p:blipFill>
        <p:spPr>
          <a:xfrm>
            <a:off x="219755" y="136525"/>
            <a:ext cx="10772775" cy="1571625"/>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9" name="Picture 8">
            <a:extLst>
              <a:ext uri="{FF2B5EF4-FFF2-40B4-BE49-F238E27FC236}">
                <a16:creationId xmlns:a16="http://schemas.microsoft.com/office/drawing/2014/main" id="{DBF63C64-04B6-2939-2152-9971C404AC0E}"/>
              </a:ext>
            </a:extLst>
          </p:cNvPr>
          <p:cNvPicPr>
            <a:picLocks noChangeAspect="1"/>
          </p:cNvPicPr>
          <p:nvPr/>
        </p:nvPicPr>
        <p:blipFill>
          <a:blip r:embed="rId2"/>
          <a:stretch>
            <a:fillRect/>
          </a:stretch>
        </p:blipFill>
        <p:spPr>
          <a:xfrm>
            <a:off x="195812" y="136525"/>
            <a:ext cx="10677525" cy="201930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17" name="Picture 16">
            <a:extLst>
              <a:ext uri="{FF2B5EF4-FFF2-40B4-BE49-F238E27FC236}">
                <a16:creationId xmlns:a16="http://schemas.microsoft.com/office/drawing/2014/main" id="{0C23087C-2549-75D4-C6A3-F93AA3B620C4}"/>
              </a:ext>
            </a:extLst>
          </p:cNvPr>
          <p:cNvPicPr>
            <a:picLocks noChangeAspect="1"/>
          </p:cNvPicPr>
          <p:nvPr/>
        </p:nvPicPr>
        <p:blipFill>
          <a:blip r:embed="rId2"/>
          <a:stretch>
            <a:fillRect/>
          </a:stretch>
        </p:blipFill>
        <p:spPr>
          <a:xfrm>
            <a:off x="206148" y="136525"/>
            <a:ext cx="10734675" cy="1676400"/>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EB7D0B-C2CA-1EC1-A65A-1C4357389AF7}"/>
              </a:ext>
            </a:extLst>
          </p:cNvPr>
          <p:cNvPicPr>
            <a:picLocks noChangeAspect="1"/>
          </p:cNvPicPr>
          <p:nvPr/>
        </p:nvPicPr>
        <p:blipFill>
          <a:blip r:embed="rId2"/>
          <a:stretch>
            <a:fillRect/>
          </a:stretch>
        </p:blipFill>
        <p:spPr>
          <a:xfrm>
            <a:off x="643467" y="1155796"/>
            <a:ext cx="10905066" cy="398034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0B1121-06DA-B780-C13D-31B283B2CA9E}"/>
              </a:ext>
            </a:extLst>
          </p:cNvPr>
          <p:cNvPicPr>
            <a:picLocks noChangeAspect="1"/>
          </p:cNvPicPr>
          <p:nvPr/>
        </p:nvPicPr>
        <p:blipFill>
          <a:blip r:embed="rId2"/>
          <a:stretch>
            <a:fillRect/>
          </a:stretch>
        </p:blipFill>
        <p:spPr>
          <a:xfrm>
            <a:off x="643467" y="1600333"/>
            <a:ext cx="10905066" cy="291710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48609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8" name="Picture 7">
            <a:extLst>
              <a:ext uri="{FF2B5EF4-FFF2-40B4-BE49-F238E27FC236}">
                <a16:creationId xmlns:a16="http://schemas.microsoft.com/office/drawing/2014/main" id="{FE4267C3-7447-F458-82FA-2F86C416E12D}"/>
              </a:ext>
            </a:extLst>
          </p:cNvPr>
          <p:cNvPicPr>
            <a:picLocks noChangeAspect="1"/>
          </p:cNvPicPr>
          <p:nvPr/>
        </p:nvPicPr>
        <p:blipFill>
          <a:blip r:embed="rId2"/>
          <a:stretch>
            <a:fillRect/>
          </a:stretch>
        </p:blipFill>
        <p:spPr>
          <a:xfrm>
            <a:off x="186418" y="136525"/>
            <a:ext cx="10839450" cy="2047875"/>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t="15730"/>
          <a:stretch/>
        </p:blipFill>
        <p:spPr>
          <a:xfrm>
            <a:off x="0" y="1"/>
            <a:ext cx="12191980" cy="6857999"/>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dirty="0">
                <a:solidFill>
                  <a:schemeClr val="tx1">
                    <a:lumMod val="85000"/>
                    <a:lumOff val="15000"/>
                  </a:schemeClr>
                </a:solidFill>
              </a:rPr>
              <a:t>6.3 Logarithmic Functions</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rgbClr val="FFFFFF"/>
                </a:solidFill>
                <a:effectLst/>
                <a:uLnTx/>
                <a:uFillTx/>
                <a:latin typeface="+mn-lt"/>
                <a:ea typeface="+mn-ea"/>
                <a:cs typeface="+mn-cs"/>
              </a:rPr>
              <a:t>https://openstax.org/details/books/algebra-and-trigonometry-2e</a:t>
            </a:r>
          </a:p>
        </p:txBody>
      </p:sp>
    </p:spTree>
    <p:extLst>
      <p:ext uri="{BB962C8B-B14F-4D97-AF65-F5344CB8AC3E}">
        <p14:creationId xmlns:p14="http://schemas.microsoft.com/office/powerpoint/2010/main" val="1657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10" name="Picture 9">
            <a:extLst>
              <a:ext uri="{FF2B5EF4-FFF2-40B4-BE49-F238E27FC236}">
                <a16:creationId xmlns:a16="http://schemas.microsoft.com/office/drawing/2014/main" id="{1CBAA1A0-1A43-7F5A-9558-4B59091A984B}"/>
              </a:ext>
            </a:extLst>
          </p:cNvPr>
          <p:cNvPicPr>
            <a:picLocks noChangeAspect="1"/>
          </p:cNvPicPr>
          <p:nvPr/>
        </p:nvPicPr>
        <p:blipFill>
          <a:blip r:embed="rId2"/>
          <a:stretch>
            <a:fillRect/>
          </a:stretch>
        </p:blipFill>
        <p:spPr>
          <a:xfrm>
            <a:off x="220436" y="136525"/>
            <a:ext cx="10706100" cy="1609725"/>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324EFF-CCD6-CEA4-691D-D37A69ADB553}"/>
              </a:ext>
            </a:extLst>
          </p:cNvPr>
          <p:cNvPicPr>
            <a:picLocks noChangeAspect="1"/>
          </p:cNvPicPr>
          <p:nvPr/>
        </p:nvPicPr>
        <p:blipFill>
          <a:blip r:embed="rId2"/>
          <a:stretch>
            <a:fillRect/>
          </a:stretch>
        </p:blipFill>
        <p:spPr>
          <a:xfrm>
            <a:off x="643467" y="1426257"/>
            <a:ext cx="10905066" cy="2808054"/>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846902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10" name="Picture 9">
            <a:extLst>
              <a:ext uri="{FF2B5EF4-FFF2-40B4-BE49-F238E27FC236}">
                <a16:creationId xmlns:a16="http://schemas.microsoft.com/office/drawing/2014/main" id="{07CD42B9-A52D-5D35-31EB-334B9626098F}"/>
              </a:ext>
            </a:extLst>
          </p:cNvPr>
          <p:cNvPicPr>
            <a:picLocks noChangeAspect="1"/>
          </p:cNvPicPr>
          <p:nvPr/>
        </p:nvPicPr>
        <p:blipFill>
          <a:blip r:embed="rId2"/>
          <a:stretch>
            <a:fillRect/>
          </a:stretch>
        </p:blipFill>
        <p:spPr>
          <a:xfrm>
            <a:off x="127907" y="136525"/>
            <a:ext cx="10782300" cy="1990725"/>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10" name="Picture 9">
            <a:extLst>
              <a:ext uri="{FF2B5EF4-FFF2-40B4-BE49-F238E27FC236}">
                <a16:creationId xmlns:a16="http://schemas.microsoft.com/office/drawing/2014/main" id="{DF1B662E-A1DD-88EB-273E-6EAE4FAE005E}"/>
              </a:ext>
            </a:extLst>
          </p:cNvPr>
          <p:cNvPicPr>
            <a:picLocks noChangeAspect="1"/>
          </p:cNvPicPr>
          <p:nvPr/>
        </p:nvPicPr>
        <p:blipFill>
          <a:blip r:embed="rId2"/>
          <a:stretch>
            <a:fillRect/>
          </a:stretch>
        </p:blipFill>
        <p:spPr>
          <a:xfrm>
            <a:off x="153080" y="136525"/>
            <a:ext cx="10753725" cy="1685925"/>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8" name="Picture 7">
            <a:extLst>
              <a:ext uri="{FF2B5EF4-FFF2-40B4-BE49-F238E27FC236}">
                <a16:creationId xmlns:a16="http://schemas.microsoft.com/office/drawing/2014/main" id="{F7A75F7C-DF7C-4398-9576-32B641CFB7CC}"/>
              </a:ext>
            </a:extLst>
          </p:cNvPr>
          <p:cNvPicPr>
            <a:picLocks noChangeAspect="1"/>
          </p:cNvPicPr>
          <p:nvPr/>
        </p:nvPicPr>
        <p:blipFill>
          <a:blip r:embed="rId2"/>
          <a:stretch>
            <a:fillRect/>
          </a:stretch>
        </p:blipFill>
        <p:spPr>
          <a:xfrm>
            <a:off x="239384" y="136525"/>
            <a:ext cx="10810875" cy="2657475"/>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7475E8A-8707-49F8-75D9-15B7F6486F40}"/>
              </a:ext>
            </a:extLst>
          </p:cNvPr>
          <p:cNvPicPr>
            <a:picLocks noChangeAspect="1"/>
          </p:cNvPicPr>
          <p:nvPr/>
        </p:nvPicPr>
        <p:blipFill>
          <a:blip r:embed="rId2"/>
          <a:stretch>
            <a:fillRect/>
          </a:stretch>
        </p:blipFill>
        <p:spPr>
          <a:xfrm>
            <a:off x="173490" y="136525"/>
            <a:ext cx="10734675" cy="2390775"/>
          </a:xfrm>
          <a:prstGeom prst="rect">
            <a:avLst/>
          </a:prstGeom>
        </p:spPr>
      </p:pic>
    </p:spTree>
    <p:extLst>
      <p:ext uri="{BB962C8B-B14F-4D97-AF65-F5344CB8AC3E}">
        <p14:creationId xmlns:p14="http://schemas.microsoft.com/office/powerpoint/2010/main" val="2408798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70B-C045-3B47-1ED0-EB37BC7CABA6}"/>
              </a:ext>
            </a:extLst>
          </p:cNvPr>
          <p:cNvPicPr>
            <a:picLocks noChangeAspect="1"/>
          </p:cNvPicPr>
          <p:nvPr/>
        </p:nvPicPr>
        <p:blipFill>
          <a:blip r:embed="rId2"/>
          <a:stretch>
            <a:fillRect/>
          </a:stretch>
        </p:blipFill>
        <p:spPr>
          <a:xfrm>
            <a:off x="643467" y="610833"/>
            <a:ext cx="10905066" cy="474370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46952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71BFE4-3854-FA02-F3EB-FE4337772EED}"/>
              </a:ext>
            </a:extLst>
          </p:cNvPr>
          <p:cNvPicPr>
            <a:picLocks noChangeAspect="1"/>
          </p:cNvPicPr>
          <p:nvPr/>
        </p:nvPicPr>
        <p:blipFill>
          <a:blip r:embed="rId2"/>
          <a:stretch>
            <a:fillRect/>
          </a:stretch>
        </p:blipFill>
        <p:spPr>
          <a:xfrm>
            <a:off x="643467" y="1137737"/>
            <a:ext cx="10905066" cy="286258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413318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7B52F70-5B14-D822-0EEA-0ED52B1F4116}"/>
              </a:ext>
            </a:extLst>
          </p:cNvPr>
          <p:cNvPicPr>
            <a:picLocks noChangeAspect="1"/>
          </p:cNvPicPr>
          <p:nvPr/>
        </p:nvPicPr>
        <p:blipFill>
          <a:blip r:embed="rId2"/>
          <a:stretch>
            <a:fillRect/>
          </a:stretch>
        </p:blipFill>
        <p:spPr>
          <a:xfrm>
            <a:off x="208190" y="136525"/>
            <a:ext cx="10839450" cy="2009775"/>
          </a:xfrm>
          <a:prstGeom prst="rect">
            <a:avLst/>
          </a:prstGeom>
        </p:spPr>
      </p:pic>
    </p:spTree>
    <p:extLst>
      <p:ext uri="{BB962C8B-B14F-4D97-AF65-F5344CB8AC3E}">
        <p14:creationId xmlns:p14="http://schemas.microsoft.com/office/powerpoint/2010/main" val="13641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5" name="Picture 4">
            <a:extLst>
              <a:ext uri="{FF2B5EF4-FFF2-40B4-BE49-F238E27FC236}">
                <a16:creationId xmlns:a16="http://schemas.microsoft.com/office/drawing/2014/main" id="{7F1F0375-9513-19DB-1FAC-BABABE204B8E}"/>
              </a:ext>
            </a:extLst>
          </p:cNvPr>
          <p:cNvPicPr>
            <a:picLocks noChangeAspect="1"/>
          </p:cNvPicPr>
          <p:nvPr/>
        </p:nvPicPr>
        <p:blipFill>
          <a:blip r:embed="rId2"/>
          <a:stretch>
            <a:fillRect/>
          </a:stretch>
        </p:blipFill>
        <p:spPr>
          <a:xfrm>
            <a:off x="218394" y="136525"/>
            <a:ext cx="10753725" cy="1571625"/>
          </a:xfrm>
          <a:prstGeom prst="rect">
            <a:avLst/>
          </a:prstGeom>
        </p:spPr>
      </p:pic>
    </p:spTree>
    <p:extLst>
      <p:ext uri="{BB962C8B-B14F-4D97-AF65-F5344CB8AC3E}">
        <p14:creationId xmlns:p14="http://schemas.microsoft.com/office/powerpoint/2010/main" val="112410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3600986"/>
          </a:xfrm>
          <a:prstGeom prst="rect">
            <a:avLst/>
          </a:prstGeom>
          <a:noFill/>
        </p:spPr>
        <p:txBody>
          <a:bodyPr wrap="square">
            <a:spAutoFit/>
          </a:bodyPr>
          <a:lstStyle/>
          <a:p>
            <a:r>
              <a:rPr lang="en-US" sz="3200" dirty="0"/>
              <a:t>What are the learning objectives for this section?</a:t>
            </a:r>
          </a:p>
          <a:p>
            <a:endParaRPr lang="en-US" sz="3200" dirty="0"/>
          </a:p>
          <a:p>
            <a:pPr marL="457200" indent="-457200">
              <a:buFont typeface="Arial" panose="020B0604020202020204" pitchFamily="34" charset="0"/>
              <a:buChar char="•"/>
            </a:pPr>
            <a:r>
              <a:rPr lang="en-US" sz="2800" dirty="0"/>
              <a:t>Convert from logarithmic to exponential form.</a:t>
            </a:r>
          </a:p>
          <a:p>
            <a:pPr marL="457200" indent="-457200">
              <a:buFont typeface="Arial" panose="020B0604020202020204" pitchFamily="34" charset="0"/>
              <a:buChar char="•"/>
            </a:pPr>
            <a:r>
              <a:rPr lang="en-US" sz="2800" dirty="0"/>
              <a:t>Convert from exponential to logarithmic form.</a:t>
            </a:r>
          </a:p>
          <a:p>
            <a:pPr marL="457200" indent="-457200">
              <a:buFont typeface="Arial" panose="020B0604020202020204" pitchFamily="34" charset="0"/>
              <a:buChar char="•"/>
            </a:pPr>
            <a:r>
              <a:rPr lang="en-US" sz="2800" dirty="0"/>
              <a:t>Evaluate logarithms.</a:t>
            </a:r>
          </a:p>
          <a:p>
            <a:pPr marL="457200" indent="-457200">
              <a:buFont typeface="Arial" panose="020B0604020202020204" pitchFamily="34" charset="0"/>
              <a:buChar char="•"/>
            </a:pPr>
            <a:r>
              <a:rPr lang="en-US" sz="2800" dirty="0"/>
              <a:t>Use common logarithms.</a:t>
            </a:r>
          </a:p>
          <a:p>
            <a:pPr marL="457200" indent="-457200">
              <a:buFont typeface="Arial" panose="020B0604020202020204" pitchFamily="34" charset="0"/>
              <a:buChar char="•"/>
            </a:pPr>
            <a:r>
              <a:rPr lang="en-US" sz="2800" dirty="0"/>
              <a:t>Use natural logarithms.</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574953" y="1347850"/>
            <a:ext cx="7359579" cy="40318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Convert from logarithmic to exponential form.</a:t>
            </a:r>
          </a:p>
          <a:p>
            <a:pPr marL="457200" indent="-457200">
              <a:buFont typeface="Arial" panose="020B0604020202020204" pitchFamily="34" charset="0"/>
              <a:buChar char="•"/>
            </a:pPr>
            <a:r>
              <a:rPr lang="en-US" sz="2800" dirty="0"/>
              <a:t>Convert from exponential to logarithmic form.</a:t>
            </a:r>
          </a:p>
          <a:p>
            <a:pPr marL="457200" indent="-457200">
              <a:buFont typeface="Arial" panose="020B0604020202020204" pitchFamily="34" charset="0"/>
              <a:buChar char="•"/>
            </a:pPr>
            <a:r>
              <a:rPr lang="en-US" sz="2800" dirty="0"/>
              <a:t>Evaluate logarithms.</a:t>
            </a:r>
          </a:p>
          <a:p>
            <a:pPr marL="457200" indent="-457200">
              <a:buFont typeface="Arial" panose="020B0604020202020204" pitchFamily="34" charset="0"/>
              <a:buChar char="•"/>
            </a:pPr>
            <a:r>
              <a:rPr lang="en-US" sz="2800" dirty="0"/>
              <a:t>Use common logarithms.</a:t>
            </a:r>
          </a:p>
          <a:p>
            <a:pPr marL="457200" indent="-457200">
              <a:buFont typeface="Arial" panose="020B0604020202020204" pitchFamily="34" charset="0"/>
              <a:buChar char="•"/>
            </a:pPr>
            <a:r>
              <a:rPr lang="en-US" sz="2800" dirty="0"/>
              <a:t>Use natural logarithms.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5774772-39A0-4299-D254-3C4DFD334F53}"/>
              </a:ext>
            </a:extLst>
          </p:cNvPr>
          <p:cNvPicPr>
            <a:picLocks noChangeAspect="1"/>
          </p:cNvPicPr>
          <p:nvPr/>
        </p:nvPicPr>
        <p:blipFill>
          <a:blip r:embed="rId2"/>
          <a:stretch>
            <a:fillRect/>
          </a:stretch>
        </p:blipFill>
        <p:spPr>
          <a:xfrm>
            <a:off x="643467" y="455010"/>
            <a:ext cx="10905066" cy="5534321"/>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13" name="Picture 12">
            <a:extLst>
              <a:ext uri="{FF2B5EF4-FFF2-40B4-BE49-F238E27FC236}">
                <a16:creationId xmlns:a16="http://schemas.microsoft.com/office/drawing/2014/main" id="{8E47FBD7-26B3-0AA7-C758-C3E9CE73B75D}"/>
              </a:ext>
            </a:extLst>
          </p:cNvPr>
          <p:cNvPicPr>
            <a:picLocks noChangeAspect="1"/>
          </p:cNvPicPr>
          <p:nvPr/>
        </p:nvPicPr>
        <p:blipFill>
          <a:blip r:embed="rId2"/>
          <a:stretch>
            <a:fillRect/>
          </a:stretch>
        </p:blipFill>
        <p:spPr>
          <a:xfrm>
            <a:off x="709612" y="847725"/>
            <a:ext cx="10772775" cy="2581275"/>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8" name="Picture 7">
            <a:extLst>
              <a:ext uri="{FF2B5EF4-FFF2-40B4-BE49-F238E27FC236}">
                <a16:creationId xmlns:a16="http://schemas.microsoft.com/office/drawing/2014/main" id="{82AA7EB4-BA91-4C41-9C91-97A0E72D2CD7}"/>
              </a:ext>
            </a:extLst>
          </p:cNvPr>
          <p:cNvPicPr>
            <a:picLocks noChangeAspect="1"/>
          </p:cNvPicPr>
          <p:nvPr/>
        </p:nvPicPr>
        <p:blipFill>
          <a:blip r:embed="rId2"/>
          <a:stretch>
            <a:fillRect/>
          </a:stretch>
        </p:blipFill>
        <p:spPr>
          <a:xfrm>
            <a:off x="461962" y="1705655"/>
            <a:ext cx="11268075" cy="2619375"/>
          </a:xfrm>
          <a:prstGeom prst="rect">
            <a:avLst/>
          </a:prstGeom>
        </p:spPr>
      </p:pic>
    </p:spTree>
    <p:extLst>
      <p:ext uri="{BB962C8B-B14F-4D97-AF65-F5344CB8AC3E}">
        <p14:creationId xmlns:p14="http://schemas.microsoft.com/office/powerpoint/2010/main" val="295274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0E9C99-4386-5453-CE54-30AF374B9F63}"/>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54BB142-9248-F036-0749-5A589331CCAB}"/>
              </a:ext>
            </a:extLst>
          </p:cNvPr>
          <p:cNvPicPr>
            <a:picLocks noChangeAspect="1"/>
          </p:cNvPicPr>
          <p:nvPr/>
        </p:nvPicPr>
        <p:blipFill>
          <a:blip r:embed="rId2"/>
          <a:stretch>
            <a:fillRect/>
          </a:stretch>
        </p:blipFill>
        <p:spPr>
          <a:xfrm>
            <a:off x="591230" y="1099457"/>
            <a:ext cx="11296506" cy="2748643"/>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E7161358-FB41-0808-0F12-AEE22442F2E9}"/>
                  </a:ext>
                </a:extLst>
              </p14:cNvPr>
              <p14:cNvContentPartPr/>
              <p14:nvPr/>
            </p14:nvContentPartPr>
            <p14:xfrm>
              <a:off x="6204583" y="3634869"/>
              <a:ext cx="1854360" cy="44640"/>
            </p14:xfrm>
          </p:contentPart>
        </mc:Choice>
        <mc:Fallback>
          <p:pic>
            <p:nvPicPr>
              <p:cNvPr id="5" name="Ink 4">
                <a:extLst>
                  <a:ext uri="{FF2B5EF4-FFF2-40B4-BE49-F238E27FC236}">
                    <a16:creationId xmlns:a16="http://schemas.microsoft.com/office/drawing/2014/main" id="{E7161358-FB41-0808-0F12-AEE22442F2E9}"/>
                  </a:ext>
                </a:extLst>
              </p:cNvPr>
              <p:cNvPicPr/>
              <p:nvPr/>
            </p:nvPicPr>
            <p:blipFill>
              <a:blip r:embed="rId4"/>
              <a:stretch>
                <a:fillRect/>
              </a:stretch>
            </p:blipFill>
            <p:spPr>
              <a:xfrm>
                <a:off x="6186583" y="3599229"/>
                <a:ext cx="1890000" cy="116280"/>
              </a:xfrm>
              <a:prstGeom prst="rect">
                <a:avLst/>
              </a:prstGeom>
            </p:spPr>
          </p:pic>
        </mc:Fallback>
      </mc:AlternateContent>
    </p:spTree>
    <p:extLst>
      <p:ext uri="{BB962C8B-B14F-4D97-AF65-F5344CB8AC3E}">
        <p14:creationId xmlns:p14="http://schemas.microsoft.com/office/powerpoint/2010/main" val="1480836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11" name="Picture 10">
            <a:extLst>
              <a:ext uri="{FF2B5EF4-FFF2-40B4-BE49-F238E27FC236}">
                <a16:creationId xmlns:a16="http://schemas.microsoft.com/office/drawing/2014/main" id="{AD50FA1A-E131-B148-FA8A-6D64FBB6D9CF}"/>
              </a:ext>
            </a:extLst>
          </p:cNvPr>
          <p:cNvPicPr>
            <a:picLocks noChangeAspect="1"/>
          </p:cNvPicPr>
          <p:nvPr/>
        </p:nvPicPr>
        <p:blipFill>
          <a:blip r:embed="rId2"/>
          <a:stretch>
            <a:fillRect/>
          </a:stretch>
        </p:blipFill>
        <p:spPr>
          <a:xfrm>
            <a:off x="202746" y="136525"/>
            <a:ext cx="10763250" cy="2924175"/>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9" name="Picture 8">
            <a:extLst>
              <a:ext uri="{FF2B5EF4-FFF2-40B4-BE49-F238E27FC236}">
                <a16:creationId xmlns:a16="http://schemas.microsoft.com/office/drawing/2014/main" id="{C02B48AF-74DE-F4C3-1B93-E599F85C53E5}"/>
              </a:ext>
            </a:extLst>
          </p:cNvPr>
          <p:cNvPicPr>
            <a:picLocks noChangeAspect="1"/>
          </p:cNvPicPr>
          <p:nvPr/>
        </p:nvPicPr>
        <p:blipFill>
          <a:blip r:embed="rId2"/>
          <a:stretch>
            <a:fillRect/>
          </a:stretch>
        </p:blipFill>
        <p:spPr>
          <a:xfrm>
            <a:off x="343710" y="136525"/>
            <a:ext cx="10668000" cy="2428875"/>
          </a:xfrm>
          <a:prstGeom prst="rect">
            <a:avLst/>
          </a:prstGeom>
        </p:spPr>
      </p:pic>
    </p:spTree>
    <p:extLst>
      <p:ext uri="{BB962C8B-B14F-4D97-AF65-F5344CB8AC3E}">
        <p14:creationId xmlns:p14="http://schemas.microsoft.com/office/powerpoint/2010/main" val="3732481695"/>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326</TotalTime>
  <Words>531</Words>
  <Application>Microsoft Office PowerPoint</Application>
  <PresentationFormat>Widescreen</PresentationFormat>
  <Paragraphs>61</Paragraphs>
  <Slides>31</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31</vt:i4>
      </vt:variant>
    </vt:vector>
  </HeadingPairs>
  <TitlesOfParts>
    <vt:vector size="38" baseType="lpstr">
      <vt:lpstr>Arial</vt:lpstr>
      <vt:lpstr>Calibri</vt:lpstr>
      <vt:lpstr>Calibri Light</vt:lpstr>
      <vt:lpstr>Times New Roman</vt:lpstr>
      <vt:lpstr>Theme1</vt:lpstr>
      <vt:lpstr>1_Office Theme</vt:lpstr>
      <vt:lpstr>Office Theme</vt:lpstr>
      <vt:lpstr>Exponential and Logarithmic Functions</vt:lpstr>
      <vt:lpstr>6.3 Logarithmic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23</cp:revision>
  <dcterms:created xsi:type="dcterms:W3CDTF">2023-11-15T21:12:55Z</dcterms:created>
  <dcterms:modified xsi:type="dcterms:W3CDTF">2024-08-20T21:19:42Z</dcterms:modified>
</cp:coreProperties>
</file>