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7"/>
  </p:notesMasterIdLst>
  <p:sldIdLst>
    <p:sldId id="257" r:id="rId4"/>
    <p:sldId id="331" r:id="rId5"/>
    <p:sldId id="281" r:id="rId6"/>
    <p:sldId id="282" r:id="rId7"/>
    <p:sldId id="332" r:id="rId8"/>
    <p:sldId id="333" r:id="rId9"/>
    <p:sldId id="334" r:id="rId10"/>
    <p:sldId id="335" r:id="rId11"/>
    <p:sldId id="336" r:id="rId12"/>
    <p:sldId id="337" r:id="rId13"/>
    <p:sldId id="338" r:id="rId14"/>
    <p:sldId id="339" r:id="rId15"/>
    <p:sldId id="340" r:id="rId16"/>
    <p:sldId id="341" r:id="rId17"/>
    <p:sldId id="342" r:id="rId18"/>
    <p:sldId id="283" r:id="rId19"/>
    <p:sldId id="284" r:id="rId20"/>
    <p:sldId id="343" r:id="rId21"/>
    <p:sldId id="344" r:id="rId22"/>
    <p:sldId id="345" r:id="rId23"/>
    <p:sldId id="346" r:id="rId24"/>
    <p:sldId id="271" r:id="rId25"/>
    <p:sldId id="32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12/13/2023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12/13/2023</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12/13/2023</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12/13/2023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12/13/2023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12/13/2023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12/13/2023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12/13/2023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12/13/2023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12/13/2023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12/13/2023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12/13/2023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Polynomial and Rational Functions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2960914"/>
            <a:ext cx="9781327" cy="3037115"/>
          </a:xfrm>
        </p:spPr>
        <p:txBody>
          <a:bodyPr anchor="t">
            <a:normAutofit lnSpcReduction="10000"/>
          </a:bodyPr>
          <a:lstStyle/>
          <a:p>
            <a:r>
              <a:rPr lang="en-US" sz="3600" dirty="0"/>
              <a:t>Chapter 5</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0CE8390-E432-EE94-04BE-CDDDC93D1878}"/>
              </a:ext>
            </a:extLst>
          </p:cNvPr>
          <p:cNvPicPr>
            <a:picLocks noChangeAspect="1"/>
          </p:cNvPicPr>
          <p:nvPr/>
        </p:nvPicPr>
        <p:blipFill>
          <a:blip r:embed="rId2"/>
          <a:stretch>
            <a:fillRect/>
          </a:stretch>
        </p:blipFill>
        <p:spPr>
          <a:xfrm>
            <a:off x="704850" y="1771650"/>
            <a:ext cx="10782300" cy="179070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BEA7536-E5E1-16B4-B278-F5342DC07774}"/>
              </a:ext>
            </a:extLst>
          </p:cNvPr>
          <p:cNvPicPr>
            <a:picLocks noChangeAspect="1"/>
          </p:cNvPicPr>
          <p:nvPr/>
        </p:nvPicPr>
        <p:blipFill>
          <a:blip r:embed="rId2"/>
          <a:stretch>
            <a:fillRect/>
          </a:stretch>
        </p:blipFill>
        <p:spPr>
          <a:xfrm>
            <a:off x="666750" y="1495425"/>
            <a:ext cx="10858500" cy="3867150"/>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24C120B-CE46-A988-B5BC-8AE8CE747FDD}"/>
              </a:ext>
            </a:extLst>
          </p:cNvPr>
          <p:cNvPicPr>
            <a:picLocks noChangeAspect="1"/>
          </p:cNvPicPr>
          <p:nvPr/>
        </p:nvPicPr>
        <p:blipFill>
          <a:blip r:embed="rId2"/>
          <a:stretch>
            <a:fillRect/>
          </a:stretch>
        </p:blipFill>
        <p:spPr>
          <a:xfrm>
            <a:off x="464004" y="349704"/>
            <a:ext cx="10458450" cy="2762250"/>
          </a:xfrm>
          <a:prstGeom prst="rect">
            <a:avLst/>
          </a:prstGeom>
        </p:spPr>
      </p:pic>
    </p:spTree>
    <p:extLst>
      <p:ext uri="{BB962C8B-B14F-4D97-AF65-F5344CB8AC3E}">
        <p14:creationId xmlns:p14="http://schemas.microsoft.com/office/powerpoint/2010/main" val="1090798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4D23918-D84F-F828-3743-EBC97C532E67}"/>
              </a:ext>
            </a:extLst>
          </p:cNvPr>
          <p:cNvPicPr>
            <a:picLocks noChangeAspect="1"/>
          </p:cNvPicPr>
          <p:nvPr/>
        </p:nvPicPr>
        <p:blipFill>
          <a:blip r:embed="rId2"/>
          <a:stretch>
            <a:fillRect/>
          </a:stretch>
        </p:blipFill>
        <p:spPr>
          <a:xfrm>
            <a:off x="465365" y="427264"/>
            <a:ext cx="10325100" cy="2476500"/>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5FE21DD-B0DB-148B-6483-9932655DAABC}"/>
              </a:ext>
            </a:extLst>
          </p:cNvPr>
          <p:cNvPicPr>
            <a:picLocks noChangeAspect="1"/>
          </p:cNvPicPr>
          <p:nvPr/>
        </p:nvPicPr>
        <p:blipFill>
          <a:blip r:embed="rId2"/>
          <a:stretch>
            <a:fillRect/>
          </a:stretch>
        </p:blipFill>
        <p:spPr>
          <a:xfrm>
            <a:off x="495979" y="489857"/>
            <a:ext cx="10372725" cy="1371600"/>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C1B1FDF-CE4F-A351-244F-EE7893C25AE6}"/>
              </a:ext>
            </a:extLst>
          </p:cNvPr>
          <p:cNvPicPr>
            <a:picLocks noChangeAspect="1"/>
          </p:cNvPicPr>
          <p:nvPr/>
        </p:nvPicPr>
        <p:blipFill>
          <a:blip r:embed="rId2"/>
          <a:stretch>
            <a:fillRect/>
          </a:stretch>
        </p:blipFill>
        <p:spPr>
          <a:xfrm>
            <a:off x="633412" y="1247775"/>
            <a:ext cx="10925175" cy="4362450"/>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AEC632A-92A7-B65A-8D75-C805E2A046F7}"/>
              </a:ext>
            </a:extLst>
          </p:cNvPr>
          <p:cNvPicPr>
            <a:picLocks noChangeAspect="1"/>
          </p:cNvPicPr>
          <p:nvPr/>
        </p:nvPicPr>
        <p:blipFill>
          <a:blip r:embed="rId2"/>
          <a:stretch>
            <a:fillRect/>
          </a:stretch>
        </p:blipFill>
        <p:spPr>
          <a:xfrm>
            <a:off x="442912" y="366033"/>
            <a:ext cx="10391775" cy="1924050"/>
          </a:xfrm>
          <a:prstGeom prst="rect">
            <a:avLst/>
          </a:prstGeom>
        </p:spPr>
      </p:pic>
    </p:spTree>
    <p:extLst>
      <p:ext uri="{BB962C8B-B14F-4D97-AF65-F5344CB8AC3E}">
        <p14:creationId xmlns:p14="http://schemas.microsoft.com/office/powerpoint/2010/main" val="1578467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40DC226-000F-E944-F723-3ADFC4B625EE}"/>
              </a:ext>
            </a:extLst>
          </p:cNvPr>
          <p:cNvPicPr>
            <a:picLocks noChangeAspect="1"/>
          </p:cNvPicPr>
          <p:nvPr/>
        </p:nvPicPr>
        <p:blipFill>
          <a:blip r:embed="rId2"/>
          <a:stretch>
            <a:fillRect/>
          </a:stretch>
        </p:blipFill>
        <p:spPr>
          <a:xfrm>
            <a:off x="485094" y="347662"/>
            <a:ext cx="10372725" cy="1438275"/>
          </a:xfrm>
          <a:prstGeom prst="rect">
            <a:avLst/>
          </a:prstGeom>
        </p:spPr>
      </p:pic>
    </p:spTree>
    <p:extLst>
      <p:ext uri="{BB962C8B-B14F-4D97-AF65-F5344CB8AC3E}">
        <p14:creationId xmlns:p14="http://schemas.microsoft.com/office/powerpoint/2010/main" val="235311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726A98A-C998-C7C4-4D9E-6EF85ED383D2}"/>
              </a:ext>
            </a:extLst>
          </p:cNvPr>
          <p:cNvPicPr>
            <a:picLocks noChangeAspect="1"/>
          </p:cNvPicPr>
          <p:nvPr/>
        </p:nvPicPr>
        <p:blipFill>
          <a:blip r:embed="rId2"/>
          <a:stretch>
            <a:fillRect/>
          </a:stretch>
        </p:blipFill>
        <p:spPr>
          <a:xfrm>
            <a:off x="391205" y="270102"/>
            <a:ext cx="10429875" cy="4162425"/>
          </a:xfrm>
          <a:prstGeom prst="rect">
            <a:avLst/>
          </a:prstGeom>
        </p:spPr>
      </p:pic>
    </p:spTree>
    <p:extLst>
      <p:ext uri="{BB962C8B-B14F-4D97-AF65-F5344CB8AC3E}">
        <p14:creationId xmlns:p14="http://schemas.microsoft.com/office/powerpoint/2010/main" val="2782837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4E32AA0-4D38-A5E2-F53D-314C8B847B9E}"/>
              </a:ext>
            </a:extLst>
          </p:cNvPr>
          <p:cNvPicPr>
            <a:picLocks noChangeAspect="1"/>
          </p:cNvPicPr>
          <p:nvPr/>
        </p:nvPicPr>
        <p:blipFill>
          <a:blip r:embed="rId2"/>
          <a:stretch>
            <a:fillRect/>
          </a:stretch>
        </p:blipFill>
        <p:spPr>
          <a:xfrm>
            <a:off x="374877" y="473529"/>
            <a:ext cx="10353675" cy="2209800"/>
          </a:xfrm>
          <a:prstGeom prst="rect">
            <a:avLst/>
          </a:prstGeom>
        </p:spPr>
      </p:pic>
    </p:spTree>
    <p:extLst>
      <p:ext uri="{BB962C8B-B14F-4D97-AF65-F5344CB8AC3E}">
        <p14:creationId xmlns:p14="http://schemas.microsoft.com/office/powerpoint/2010/main" val="10478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50000"/>
          </a:blip>
          <a:srcRect t="15730"/>
          <a:stretch/>
        </p:blipFill>
        <p:spPr>
          <a:xfrm>
            <a:off x="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1155960" y="1206229"/>
            <a:ext cx="9880060" cy="2904199"/>
          </a:xfrm>
        </p:spPr>
        <p:txBody>
          <a:bodyPr>
            <a:normAutofit/>
          </a:bodyPr>
          <a:lstStyle/>
          <a:p>
            <a:r>
              <a:rPr lang="en-US" dirty="0">
                <a:solidFill>
                  <a:srgbClr val="FFFFFF"/>
                </a:solidFill>
              </a:rPr>
              <a:t>5.7 Inverses and Radical Functions</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657470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7389A3E-7B58-10B3-3DA8-B6AB2DFEA0BE}"/>
              </a:ext>
            </a:extLst>
          </p:cNvPr>
          <p:cNvPicPr>
            <a:picLocks noChangeAspect="1"/>
          </p:cNvPicPr>
          <p:nvPr/>
        </p:nvPicPr>
        <p:blipFill>
          <a:blip r:embed="rId2"/>
          <a:stretch>
            <a:fillRect/>
          </a:stretch>
        </p:blipFill>
        <p:spPr>
          <a:xfrm>
            <a:off x="375557" y="378279"/>
            <a:ext cx="10439400" cy="2857500"/>
          </a:xfrm>
          <a:prstGeom prst="rect">
            <a:avLst/>
          </a:prstGeom>
        </p:spPr>
      </p:pic>
    </p:spTree>
    <p:extLst>
      <p:ext uri="{BB962C8B-B14F-4D97-AF65-F5344CB8AC3E}">
        <p14:creationId xmlns:p14="http://schemas.microsoft.com/office/powerpoint/2010/main" val="2656326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1DB0D84-61CE-3112-4CBF-1A575E36CD80}"/>
              </a:ext>
            </a:extLst>
          </p:cNvPr>
          <p:cNvPicPr>
            <a:picLocks noChangeAspect="1"/>
          </p:cNvPicPr>
          <p:nvPr/>
        </p:nvPicPr>
        <p:blipFill>
          <a:blip r:embed="rId2"/>
          <a:stretch>
            <a:fillRect/>
          </a:stretch>
        </p:blipFill>
        <p:spPr>
          <a:xfrm>
            <a:off x="586468" y="501423"/>
            <a:ext cx="10344150" cy="1457325"/>
          </a:xfrm>
          <a:prstGeom prst="rect">
            <a:avLst/>
          </a:prstGeom>
        </p:spPr>
      </p:pic>
    </p:spTree>
    <p:extLst>
      <p:ext uri="{BB962C8B-B14F-4D97-AF65-F5344CB8AC3E}">
        <p14:creationId xmlns:p14="http://schemas.microsoft.com/office/powerpoint/2010/main" val="1629358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239863" y="1386761"/>
            <a:ext cx="9712274" cy="310854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r>
              <a:rPr kumimoji="0" lang="en-US" sz="2800" b="0" i="0" u="none" strike="noStrike" kern="1200" cap="none" spc="0" normalizeH="0" baseline="0" noProof="0" dirty="0">
                <a:ln>
                  <a:noFill/>
                </a:ln>
                <a:solidFill>
                  <a:srgbClr val="424242"/>
                </a:solidFill>
                <a:effectLst/>
                <a:uLnTx/>
                <a:uFillTx/>
                <a:latin typeface="Neue Helvetica W01"/>
                <a:ea typeface="+mn-ea"/>
                <a:cs typeface="+mn-cs"/>
              </a:rPr>
              <a:t> </a:t>
            </a:r>
            <a:r>
              <a:rPr lang="en-US" sz="2800" b="0" i="0" dirty="0">
                <a:effectLst/>
                <a:latin typeface="Neue Helvetica W01"/>
              </a:rPr>
              <a:t>Find the inverse of an invertible polynomial function.</a:t>
            </a:r>
          </a:p>
          <a:p>
            <a:pPr algn="l">
              <a:buFont typeface="Arial" panose="020B0604020202020204" pitchFamily="34" charset="0"/>
              <a:buChar char="•"/>
            </a:pPr>
            <a:r>
              <a:rPr lang="en-US" sz="2800" b="0" i="0" dirty="0">
                <a:effectLst/>
                <a:latin typeface="Neue Helvetica W01"/>
              </a:rPr>
              <a:t> Restrict the domain to find the inverse of a polynomial function.</a:t>
            </a:r>
          </a:p>
          <a:p>
            <a:pPr algn="l">
              <a:buFont typeface="Arial" panose="020B0604020202020204" pitchFamily="34" charset="0"/>
              <a:buChar char="•"/>
            </a:pPr>
            <a:r>
              <a:rPr lang="en-US" sz="2800" dirty="0">
                <a:latin typeface="Neue Helvetica W01"/>
              </a:rPr>
              <a:t> Find inverse function of a radical function.</a:t>
            </a:r>
          </a:p>
          <a:p>
            <a:pPr algn="l">
              <a:buFont typeface="Arial" panose="020B0604020202020204" pitchFamily="34" charset="0"/>
              <a:buChar char="•"/>
            </a:pPr>
            <a:r>
              <a:rPr lang="en-US" sz="2800" dirty="0">
                <a:latin typeface="Neue Helvetica W01"/>
              </a:rPr>
              <a:t> Use radical functions to solve application problems.</a:t>
            </a:r>
            <a:endParaRPr lang="en-US" sz="2800" b="0" i="0" dirty="0">
              <a:effectLst/>
              <a:latin typeface="Neue Helvetica W01"/>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626949" y="1327984"/>
            <a:ext cx="8509272" cy="3170099"/>
          </a:xfrm>
          <a:prstGeom prst="rect">
            <a:avLst/>
          </a:prstGeom>
          <a:noFill/>
        </p:spPr>
        <p:txBody>
          <a:bodyPr wrap="square">
            <a:spAutoFit/>
          </a:bodyPr>
          <a:lstStyle/>
          <a:p>
            <a:r>
              <a:rPr lang="en-US" sz="2800" dirty="0"/>
              <a:t>What are the learning objectives for this section?</a:t>
            </a:r>
          </a:p>
          <a:p>
            <a:endParaRPr lang="en-US" sz="2800" dirty="0"/>
          </a:p>
          <a:p>
            <a:pPr algn="l">
              <a:buFont typeface="Arial" panose="020B0604020202020204" pitchFamily="34" charset="0"/>
              <a:buChar char="•"/>
            </a:pPr>
            <a:r>
              <a:rPr lang="en-US" sz="2400" b="0" i="0" dirty="0">
                <a:effectLst/>
                <a:latin typeface="Neue Helvetica W01"/>
              </a:rPr>
              <a:t> Find the inverse of an invertible polynomial function.</a:t>
            </a:r>
          </a:p>
          <a:p>
            <a:pPr algn="l">
              <a:buFont typeface="Arial" panose="020B0604020202020204" pitchFamily="34" charset="0"/>
              <a:buChar char="•"/>
            </a:pPr>
            <a:r>
              <a:rPr lang="en-US" sz="2400" b="0" i="0" dirty="0">
                <a:effectLst/>
                <a:latin typeface="Neue Helvetica W01"/>
              </a:rPr>
              <a:t> Restrict the domain to find the inverse of a polynomial function.</a:t>
            </a:r>
          </a:p>
          <a:p>
            <a:pPr algn="l">
              <a:buFont typeface="Arial" panose="020B0604020202020204" pitchFamily="34" charset="0"/>
              <a:buChar char="•"/>
            </a:pPr>
            <a:r>
              <a:rPr lang="en-US" sz="2400" dirty="0">
                <a:latin typeface="Neue Helvetica W01"/>
              </a:rPr>
              <a:t> Find inverse function of a radical function.</a:t>
            </a:r>
          </a:p>
          <a:p>
            <a:pPr algn="l">
              <a:buFont typeface="Arial" panose="020B0604020202020204" pitchFamily="34" charset="0"/>
              <a:buChar char="•"/>
            </a:pPr>
            <a:r>
              <a:rPr lang="en-US" sz="2400" dirty="0">
                <a:latin typeface="Neue Helvetica W01"/>
              </a:rPr>
              <a:t> Use radical functions to solve application problems.</a:t>
            </a:r>
            <a:endParaRPr lang="en-US" sz="2400" b="0" i="0" dirty="0">
              <a:effectLst/>
              <a:latin typeface="Neue Helvetica W01"/>
            </a:endParaRPr>
          </a:p>
          <a:p>
            <a:pPr algn="l">
              <a:buFont typeface="Arial" panose="020B0604020202020204" pitchFamily="34" charset="0"/>
              <a:buChar char="•"/>
            </a:pPr>
            <a:endParaRPr lang="en-US" sz="2400" b="0" i="0" dirty="0">
              <a:effectLst/>
              <a:latin typeface="Neue Helvetica W01"/>
            </a:endParaRPr>
          </a:p>
          <a:p>
            <a:endParaRPr lang="en-US" sz="2400" dirty="0"/>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4510FB2-7478-F151-3BD5-88D13C55B075}"/>
              </a:ext>
            </a:extLst>
          </p:cNvPr>
          <p:cNvPicPr>
            <a:picLocks noChangeAspect="1"/>
          </p:cNvPicPr>
          <p:nvPr/>
        </p:nvPicPr>
        <p:blipFill>
          <a:blip r:embed="rId2"/>
          <a:stretch>
            <a:fillRect/>
          </a:stretch>
        </p:blipFill>
        <p:spPr>
          <a:xfrm>
            <a:off x="671512" y="2300287"/>
            <a:ext cx="10848975" cy="2257425"/>
          </a:xfrm>
          <a:prstGeom prst="rect">
            <a:avLst/>
          </a:prstGeom>
        </p:spPr>
      </p:pic>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334EEEA-FF06-8446-1503-8A9DA0AEFD3B}"/>
              </a:ext>
            </a:extLst>
          </p:cNvPr>
          <p:cNvPicPr>
            <a:picLocks noChangeAspect="1"/>
          </p:cNvPicPr>
          <p:nvPr/>
        </p:nvPicPr>
        <p:blipFill>
          <a:blip r:embed="rId2"/>
          <a:stretch>
            <a:fillRect/>
          </a:stretch>
        </p:blipFill>
        <p:spPr>
          <a:xfrm>
            <a:off x="690562" y="1952625"/>
            <a:ext cx="10810875" cy="2952750"/>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4B4EC46-45AC-9115-B127-D4389C709DCF}"/>
              </a:ext>
            </a:extLst>
          </p:cNvPr>
          <p:cNvPicPr>
            <a:picLocks noChangeAspect="1"/>
          </p:cNvPicPr>
          <p:nvPr/>
        </p:nvPicPr>
        <p:blipFill>
          <a:blip r:embed="rId2"/>
          <a:stretch>
            <a:fillRect/>
          </a:stretch>
        </p:blipFill>
        <p:spPr>
          <a:xfrm>
            <a:off x="479651" y="393926"/>
            <a:ext cx="10296525" cy="1933575"/>
          </a:xfrm>
          <a:prstGeom prst="rect">
            <a:avLst/>
          </a:prstGeom>
        </p:spPr>
      </p:pic>
    </p:spTree>
    <p:extLst>
      <p:ext uri="{BB962C8B-B14F-4D97-AF65-F5344CB8AC3E}">
        <p14:creationId xmlns:p14="http://schemas.microsoft.com/office/powerpoint/2010/main" val="429372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5DAB43D-C9C9-47F4-8119-76FFE25ACFDC}"/>
              </a:ext>
            </a:extLst>
          </p:cNvPr>
          <p:cNvPicPr>
            <a:picLocks noChangeAspect="1"/>
          </p:cNvPicPr>
          <p:nvPr/>
        </p:nvPicPr>
        <p:blipFill>
          <a:blip r:embed="rId2"/>
          <a:stretch>
            <a:fillRect/>
          </a:stretch>
        </p:blipFill>
        <p:spPr>
          <a:xfrm>
            <a:off x="429986" y="404812"/>
            <a:ext cx="10439400" cy="1476375"/>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FF3217B-C6EC-6019-BAD4-5874B9E6A675}"/>
              </a:ext>
            </a:extLst>
          </p:cNvPr>
          <p:cNvPicPr>
            <a:picLocks noChangeAspect="1"/>
          </p:cNvPicPr>
          <p:nvPr/>
        </p:nvPicPr>
        <p:blipFill>
          <a:blip r:embed="rId2"/>
          <a:stretch>
            <a:fillRect/>
          </a:stretch>
        </p:blipFill>
        <p:spPr>
          <a:xfrm>
            <a:off x="444273" y="335416"/>
            <a:ext cx="10258425" cy="1876425"/>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5982C4F-3685-028E-AB27-244B2D1204E6}"/>
              </a:ext>
            </a:extLst>
          </p:cNvPr>
          <p:cNvPicPr>
            <a:picLocks noChangeAspect="1"/>
          </p:cNvPicPr>
          <p:nvPr/>
        </p:nvPicPr>
        <p:blipFill>
          <a:blip r:embed="rId2"/>
          <a:stretch>
            <a:fillRect/>
          </a:stretch>
        </p:blipFill>
        <p:spPr>
          <a:xfrm>
            <a:off x="597354" y="511628"/>
            <a:ext cx="10344150" cy="1371600"/>
          </a:xfrm>
          <a:prstGeom prst="rect">
            <a:avLst/>
          </a:prstGeom>
        </p:spPr>
      </p:pic>
    </p:spTree>
    <p:extLst>
      <p:ext uri="{BB962C8B-B14F-4D97-AF65-F5344CB8AC3E}">
        <p14:creationId xmlns:p14="http://schemas.microsoft.com/office/powerpoint/2010/main" val="773606810"/>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116</TotalTime>
  <Words>476</Words>
  <Application>Microsoft Office PowerPoint</Application>
  <PresentationFormat>Widescreen</PresentationFormat>
  <Paragraphs>50</Paragraphs>
  <Slides>23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23</vt:i4>
      </vt:variant>
    </vt:vector>
  </HeadingPairs>
  <TitlesOfParts>
    <vt:vector size="31" baseType="lpstr">
      <vt:lpstr>Arial</vt:lpstr>
      <vt:lpstr>Calibri</vt:lpstr>
      <vt:lpstr>Calibri Light</vt:lpstr>
      <vt:lpstr>Neue Helvetica W01</vt:lpstr>
      <vt:lpstr>Times New Roman</vt:lpstr>
      <vt:lpstr>Theme1</vt:lpstr>
      <vt:lpstr>1_Office Theme</vt:lpstr>
      <vt:lpstr>Office Theme</vt:lpstr>
      <vt:lpstr>Polynomial and Rational Functions</vt:lpstr>
      <vt:lpstr>5.7 Inverses and Radical 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14</cp:revision>
  <dcterms:created xsi:type="dcterms:W3CDTF">2023-11-15T21:12:55Z</dcterms:created>
  <dcterms:modified xsi:type="dcterms:W3CDTF">2023-12-13T20:32:03Z</dcterms:modified>
</cp:coreProperties>
</file>