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43"/>
  </p:notesMasterIdLst>
  <p:sldIdLst>
    <p:sldId id="257" r:id="rId4"/>
    <p:sldId id="331" r:id="rId5"/>
    <p:sldId id="281" r:id="rId6"/>
    <p:sldId id="282" r:id="rId7"/>
    <p:sldId id="283" r:id="rId8"/>
    <p:sldId id="284" r:id="rId9"/>
    <p:sldId id="288" r:id="rId10"/>
    <p:sldId id="287" r:id="rId11"/>
    <p:sldId id="295" r:id="rId12"/>
    <p:sldId id="286" r:id="rId13"/>
    <p:sldId id="293" r:id="rId14"/>
    <p:sldId id="294" r:id="rId15"/>
    <p:sldId id="292" r:id="rId16"/>
    <p:sldId id="334" r:id="rId17"/>
    <p:sldId id="333" r:id="rId18"/>
    <p:sldId id="332" r:id="rId19"/>
    <p:sldId id="337" r:id="rId20"/>
    <p:sldId id="289" r:id="rId21"/>
    <p:sldId id="336" r:id="rId22"/>
    <p:sldId id="342" r:id="rId23"/>
    <p:sldId id="335" r:id="rId24"/>
    <p:sldId id="341" r:id="rId25"/>
    <p:sldId id="340" r:id="rId26"/>
    <p:sldId id="339"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38" r:id="rId40"/>
    <p:sldId id="271" r:id="rId41"/>
    <p:sldId id="32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12/13/2023</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12/13/2023</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12/13/2023</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12/13/2023</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12/13/2023</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12/13/2023</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12/13/2023</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12/13/2023</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12/13/2023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12/13/2023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12/13/2023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Polynomial and Rational 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2960914"/>
            <a:ext cx="9781327" cy="3037115"/>
          </a:xfrm>
        </p:spPr>
        <p:txBody>
          <a:bodyPr anchor="t">
            <a:normAutofit lnSpcReduction="10000"/>
          </a:bodyPr>
          <a:lstStyle/>
          <a:p>
            <a:r>
              <a:rPr lang="en-US" sz="3600" dirty="0"/>
              <a:t>Chapter 5</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CD33F7B5-8283-5FB5-F533-F9AB568B10B3}"/>
              </a:ext>
            </a:extLst>
          </p:cNvPr>
          <p:cNvPicPr>
            <a:picLocks noChangeAspect="1"/>
          </p:cNvPicPr>
          <p:nvPr/>
        </p:nvPicPr>
        <p:blipFill>
          <a:blip r:embed="rId2"/>
          <a:stretch>
            <a:fillRect/>
          </a:stretch>
        </p:blipFill>
        <p:spPr>
          <a:xfrm>
            <a:off x="582386" y="470126"/>
            <a:ext cx="10591800" cy="2085975"/>
          </a:xfrm>
          <a:prstGeom prst="rect">
            <a:avLst/>
          </a:prstGeom>
        </p:spPr>
      </p:pic>
    </p:spTree>
    <p:extLst>
      <p:ext uri="{BB962C8B-B14F-4D97-AF65-F5344CB8AC3E}">
        <p14:creationId xmlns:p14="http://schemas.microsoft.com/office/powerpoint/2010/main" val="2504400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47CD72C-A8B9-7BC6-0037-69F074569DF9}"/>
              </a:ext>
            </a:extLst>
          </p:cNvPr>
          <p:cNvPicPr>
            <a:picLocks noChangeAspect="1"/>
          </p:cNvPicPr>
          <p:nvPr/>
        </p:nvPicPr>
        <p:blipFill>
          <a:blip r:embed="rId2"/>
          <a:stretch>
            <a:fillRect/>
          </a:stretch>
        </p:blipFill>
        <p:spPr>
          <a:xfrm>
            <a:off x="470126" y="404132"/>
            <a:ext cx="10772775" cy="2152650"/>
          </a:xfrm>
          <a:prstGeom prst="rect">
            <a:avLst/>
          </a:prstGeom>
        </p:spPr>
      </p:pic>
    </p:spTree>
    <p:extLst>
      <p:ext uri="{BB962C8B-B14F-4D97-AF65-F5344CB8AC3E}">
        <p14:creationId xmlns:p14="http://schemas.microsoft.com/office/powerpoint/2010/main" val="3352995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418CE92-251A-DD63-0256-D6FF990E5366}"/>
              </a:ext>
            </a:extLst>
          </p:cNvPr>
          <p:cNvPicPr>
            <a:picLocks noChangeAspect="1"/>
          </p:cNvPicPr>
          <p:nvPr/>
        </p:nvPicPr>
        <p:blipFill>
          <a:blip r:embed="rId2"/>
          <a:stretch>
            <a:fillRect/>
          </a:stretch>
        </p:blipFill>
        <p:spPr>
          <a:xfrm>
            <a:off x="471487" y="466044"/>
            <a:ext cx="10639425" cy="1571625"/>
          </a:xfrm>
          <a:prstGeom prst="rect">
            <a:avLst/>
          </a:prstGeom>
        </p:spPr>
      </p:pic>
    </p:spTree>
    <p:extLst>
      <p:ext uri="{BB962C8B-B14F-4D97-AF65-F5344CB8AC3E}">
        <p14:creationId xmlns:p14="http://schemas.microsoft.com/office/powerpoint/2010/main" val="1282977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789C1D1-F120-AB1F-2A8A-83DF71C6B02F}"/>
              </a:ext>
            </a:extLst>
          </p:cNvPr>
          <p:cNvPicPr>
            <a:picLocks noChangeAspect="1"/>
          </p:cNvPicPr>
          <p:nvPr/>
        </p:nvPicPr>
        <p:blipFill>
          <a:blip r:embed="rId2"/>
          <a:stretch>
            <a:fillRect/>
          </a:stretch>
        </p:blipFill>
        <p:spPr>
          <a:xfrm>
            <a:off x="542925" y="1281793"/>
            <a:ext cx="11106150" cy="3619500"/>
          </a:xfrm>
          <a:prstGeom prst="rect">
            <a:avLst/>
          </a:prstGeom>
        </p:spPr>
      </p:pic>
    </p:spTree>
    <p:extLst>
      <p:ext uri="{BB962C8B-B14F-4D97-AF65-F5344CB8AC3E}">
        <p14:creationId xmlns:p14="http://schemas.microsoft.com/office/powerpoint/2010/main" val="376597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4D2014B-D63C-0B1A-5EB6-4DBE8A25B929}"/>
              </a:ext>
            </a:extLst>
          </p:cNvPr>
          <p:cNvPicPr>
            <a:picLocks noChangeAspect="1"/>
          </p:cNvPicPr>
          <p:nvPr/>
        </p:nvPicPr>
        <p:blipFill>
          <a:blip r:embed="rId2"/>
          <a:stretch>
            <a:fillRect/>
          </a:stretch>
        </p:blipFill>
        <p:spPr>
          <a:xfrm>
            <a:off x="628650" y="402091"/>
            <a:ext cx="10629900" cy="3571875"/>
          </a:xfrm>
          <a:prstGeom prst="rect">
            <a:avLst/>
          </a:prstGeom>
        </p:spPr>
      </p:pic>
    </p:spTree>
    <p:extLst>
      <p:ext uri="{BB962C8B-B14F-4D97-AF65-F5344CB8AC3E}">
        <p14:creationId xmlns:p14="http://schemas.microsoft.com/office/powerpoint/2010/main" val="3311488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54A26C1-6D13-10BA-C4A0-CC09EE84AFAC}"/>
              </a:ext>
            </a:extLst>
          </p:cNvPr>
          <p:cNvPicPr>
            <a:picLocks noChangeAspect="1"/>
          </p:cNvPicPr>
          <p:nvPr/>
        </p:nvPicPr>
        <p:blipFill>
          <a:blip r:embed="rId2"/>
          <a:stretch>
            <a:fillRect/>
          </a:stretch>
        </p:blipFill>
        <p:spPr>
          <a:xfrm>
            <a:off x="542925" y="1152525"/>
            <a:ext cx="11106150" cy="4552950"/>
          </a:xfrm>
          <a:prstGeom prst="rect">
            <a:avLst/>
          </a:prstGeom>
        </p:spPr>
      </p:pic>
    </p:spTree>
    <p:extLst>
      <p:ext uri="{BB962C8B-B14F-4D97-AF65-F5344CB8AC3E}">
        <p14:creationId xmlns:p14="http://schemas.microsoft.com/office/powerpoint/2010/main" val="2074647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8079E8D-013A-468C-1A65-503FB434199A}"/>
              </a:ext>
            </a:extLst>
          </p:cNvPr>
          <p:cNvPicPr>
            <a:picLocks noChangeAspect="1"/>
          </p:cNvPicPr>
          <p:nvPr/>
        </p:nvPicPr>
        <p:blipFill>
          <a:blip r:embed="rId2"/>
          <a:stretch>
            <a:fillRect/>
          </a:stretch>
        </p:blipFill>
        <p:spPr>
          <a:xfrm>
            <a:off x="538162" y="1952625"/>
            <a:ext cx="11115675" cy="2952750"/>
          </a:xfrm>
          <a:prstGeom prst="rect">
            <a:avLst/>
          </a:prstGeom>
        </p:spPr>
      </p:pic>
    </p:spTree>
    <p:extLst>
      <p:ext uri="{BB962C8B-B14F-4D97-AF65-F5344CB8AC3E}">
        <p14:creationId xmlns:p14="http://schemas.microsoft.com/office/powerpoint/2010/main" val="3353725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D7D6B1A-9BA0-60C7-BC0E-B0A471DB1CA7}"/>
              </a:ext>
            </a:extLst>
          </p:cNvPr>
          <p:cNvPicPr>
            <a:picLocks noChangeAspect="1"/>
          </p:cNvPicPr>
          <p:nvPr/>
        </p:nvPicPr>
        <p:blipFill>
          <a:blip r:embed="rId2"/>
          <a:stretch>
            <a:fillRect/>
          </a:stretch>
        </p:blipFill>
        <p:spPr>
          <a:xfrm>
            <a:off x="408894" y="274183"/>
            <a:ext cx="10677525" cy="3914775"/>
          </a:xfrm>
          <a:prstGeom prst="rect">
            <a:avLst/>
          </a:prstGeom>
        </p:spPr>
      </p:pic>
    </p:spTree>
    <p:extLst>
      <p:ext uri="{BB962C8B-B14F-4D97-AF65-F5344CB8AC3E}">
        <p14:creationId xmlns:p14="http://schemas.microsoft.com/office/powerpoint/2010/main" val="571256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8785928-B781-B9C0-DD64-F9C52A9F5D85}"/>
              </a:ext>
            </a:extLst>
          </p:cNvPr>
          <p:cNvPicPr>
            <a:picLocks noChangeAspect="1"/>
          </p:cNvPicPr>
          <p:nvPr/>
        </p:nvPicPr>
        <p:blipFill>
          <a:blip r:embed="rId2"/>
          <a:stretch>
            <a:fillRect/>
          </a:stretch>
        </p:blipFill>
        <p:spPr>
          <a:xfrm>
            <a:off x="538263" y="389815"/>
            <a:ext cx="10668000" cy="1895475"/>
          </a:xfrm>
          <a:prstGeom prst="rect">
            <a:avLst/>
          </a:prstGeom>
        </p:spPr>
      </p:pic>
    </p:spTree>
    <p:extLst>
      <p:ext uri="{BB962C8B-B14F-4D97-AF65-F5344CB8AC3E}">
        <p14:creationId xmlns:p14="http://schemas.microsoft.com/office/powerpoint/2010/main" val="1969254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5" name="TextBox 4">
            <a:extLst>
              <a:ext uri="{FF2B5EF4-FFF2-40B4-BE49-F238E27FC236}">
                <a16:creationId xmlns:a16="http://schemas.microsoft.com/office/drawing/2014/main" id="{314AFD10-0797-B445-1294-49D2F4BA1945}"/>
              </a:ext>
            </a:extLst>
          </p:cNvPr>
          <p:cNvSpPr txBox="1"/>
          <p:nvPr/>
        </p:nvSpPr>
        <p:spPr>
          <a:xfrm>
            <a:off x="715213" y="695687"/>
            <a:ext cx="10761572" cy="1354217"/>
          </a:xfrm>
          <a:prstGeom prst="rect">
            <a:avLst/>
          </a:prstGeom>
          <a:noFill/>
        </p:spPr>
        <p:txBody>
          <a:bodyPr wrap="square">
            <a:spAutoFit/>
          </a:bodyPr>
          <a:lstStyle/>
          <a:p>
            <a:pPr algn="l"/>
            <a:r>
              <a:rPr lang="en-US" sz="2800" b="1" i="0" dirty="0">
                <a:solidFill>
                  <a:srgbClr val="333333"/>
                </a:solidFill>
                <a:effectLst/>
                <a:latin typeface="Neue Helvetica W01"/>
              </a:rPr>
              <a:t>Identifying End Behavior of Polynomial Functions</a:t>
            </a:r>
          </a:p>
          <a:p>
            <a:pPr algn="l"/>
            <a:endParaRPr lang="en-US" b="0" i="0" dirty="0">
              <a:solidFill>
                <a:srgbClr val="424242"/>
              </a:solidFill>
              <a:effectLst/>
              <a:latin typeface="Neue Helvetica W01"/>
            </a:endParaRPr>
          </a:p>
          <a:p>
            <a:pPr algn="l"/>
            <a:r>
              <a:rPr lang="en-US" b="0" i="0" dirty="0">
                <a:solidFill>
                  <a:srgbClr val="424242"/>
                </a:solidFill>
                <a:effectLst/>
                <a:latin typeface="Neue Helvetica W01"/>
              </a:rPr>
              <a:t>For any polynomial, the end behavior of the polynomial will match the end behavior of the power function consisting of the leading term.</a:t>
            </a:r>
            <a:endParaRPr lang="en-US" b="1" i="0" dirty="0">
              <a:solidFill>
                <a:srgbClr val="333333"/>
              </a:solidFill>
              <a:effectLst/>
              <a:latin typeface="Neue Helvetica W01"/>
            </a:endParaRPr>
          </a:p>
        </p:txBody>
      </p:sp>
      <p:pic>
        <p:nvPicPr>
          <p:cNvPr id="7" name="Picture 6">
            <a:extLst>
              <a:ext uri="{FF2B5EF4-FFF2-40B4-BE49-F238E27FC236}">
                <a16:creationId xmlns:a16="http://schemas.microsoft.com/office/drawing/2014/main" id="{3B18B146-14FF-3038-98AB-24FEF57BB48D}"/>
              </a:ext>
            </a:extLst>
          </p:cNvPr>
          <p:cNvPicPr>
            <a:picLocks noChangeAspect="1"/>
          </p:cNvPicPr>
          <p:nvPr/>
        </p:nvPicPr>
        <p:blipFill>
          <a:blip r:embed="rId2"/>
          <a:stretch>
            <a:fillRect/>
          </a:stretch>
        </p:blipFill>
        <p:spPr>
          <a:xfrm>
            <a:off x="2167617" y="2049904"/>
            <a:ext cx="7172326" cy="4177565"/>
          </a:xfrm>
          <a:prstGeom prst="rect">
            <a:avLst/>
          </a:prstGeom>
        </p:spPr>
      </p:pic>
    </p:spTree>
    <p:extLst>
      <p:ext uri="{BB962C8B-B14F-4D97-AF65-F5344CB8AC3E}">
        <p14:creationId xmlns:p14="http://schemas.microsoft.com/office/powerpoint/2010/main" val="45080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5.2 Power Functions and Polynomial Functions</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657470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9BCE7D7-8E4B-564B-9993-6E55E4B4AE82}"/>
              </a:ext>
            </a:extLst>
          </p:cNvPr>
          <p:cNvPicPr>
            <a:picLocks noChangeAspect="1"/>
          </p:cNvPicPr>
          <p:nvPr/>
        </p:nvPicPr>
        <p:blipFill>
          <a:blip r:embed="rId2"/>
          <a:stretch>
            <a:fillRect/>
          </a:stretch>
        </p:blipFill>
        <p:spPr>
          <a:xfrm>
            <a:off x="511441" y="294277"/>
            <a:ext cx="9688474" cy="2260348"/>
          </a:xfrm>
          <a:prstGeom prst="rect">
            <a:avLst/>
          </a:prstGeom>
        </p:spPr>
      </p:pic>
      <p:pic>
        <p:nvPicPr>
          <p:cNvPr id="6" name="Picture 5">
            <a:extLst>
              <a:ext uri="{FF2B5EF4-FFF2-40B4-BE49-F238E27FC236}">
                <a16:creationId xmlns:a16="http://schemas.microsoft.com/office/drawing/2014/main" id="{E912B743-E4DC-EE7B-89F1-FAC8F15602FB}"/>
              </a:ext>
            </a:extLst>
          </p:cNvPr>
          <p:cNvPicPr>
            <a:picLocks noChangeAspect="1"/>
          </p:cNvPicPr>
          <p:nvPr/>
        </p:nvPicPr>
        <p:blipFill>
          <a:blip r:embed="rId3"/>
          <a:stretch>
            <a:fillRect/>
          </a:stretch>
        </p:blipFill>
        <p:spPr>
          <a:xfrm>
            <a:off x="2283401" y="2354833"/>
            <a:ext cx="3510398" cy="3897086"/>
          </a:xfrm>
          <a:prstGeom prst="rect">
            <a:avLst/>
          </a:prstGeom>
        </p:spPr>
      </p:pic>
    </p:spTree>
    <p:extLst>
      <p:ext uri="{BB962C8B-B14F-4D97-AF65-F5344CB8AC3E}">
        <p14:creationId xmlns:p14="http://schemas.microsoft.com/office/powerpoint/2010/main" val="2408428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E2236DD-91E6-348D-19DA-6C9F4758A488}"/>
              </a:ext>
            </a:extLst>
          </p:cNvPr>
          <p:cNvPicPr>
            <a:picLocks noChangeAspect="1"/>
          </p:cNvPicPr>
          <p:nvPr/>
        </p:nvPicPr>
        <p:blipFill>
          <a:blip r:embed="rId2"/>
          <a:stretch>
            <a:fillRect/>
          </a:stretch>
        </p:blipFill>
        <p:spPr>
          <a:xfrm>
            <a:off x="368073" y="387804"/>
            <a:ext cx="10410825" cy="1771650"/>
          </a:xfrm>
          <a:prstGeom prst="rect">
            <a:avLst/>
          </a:prstGeom>
        </p:spPr>
      </p:pic>
      <p:pic>
        <p:nvPicPr>
          <p:cNvPr id="6" name="Picture 5">
            <a:extLst>
              <a:ext uri="{FF2B5EF4-FFF2-40B4-BE49-F238E27FC236}">
                <a16:creationId xmlns:a16="http://schemas.microsoft.com/office/drawing/2014/main" id="{B7712AE4-D19A-AD1C-A1AA-AD031A5CA0F9}"/>
              </a:ext>
            </a:extLst>
          </p:cNvPr>
          <p:cNvPicPr>
            <a:picLocks noChangeAspect="1"/>
          </p:cNvPicPr>
          <p:nvPr/>
        </p:nvPicPr>
        <p:blipFill>
          <a:blip r:embed="rId3"/>
          <a:stretch>
            <a:fillRect/>
          </a:stretch>
        </p:blipFill>
        <p:spPr>
          <a:xfrm>
            <a:off x="2609836" y="1992085"/>
            <a:ext cx="3743532" cy="4136571"/>
          </a:xfrm>
          <a:prstGeom prst="rect">
            <a:avLst/>
          </a:prstGeom>
        </p:spPr>
      </p:pic>
    </p:spTree>
    <p:extLst>
      <p:ext uri="{BB962C8B-B14F-4D97-AF65-F5344CB8AC3E}">
        <p14:creationId xmlns:p14="http://schemas.microsoft.com/office/powerpoint/2010/main" val="2792014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90FFECA-F939-6E4F-9B30-F4AD79E8524B}"/>
              </a:ext>
            </a:extLst>
          </p:cNvPr>
          <p:cNvPicPr>
            <a:picLocks noChangeAspect="1"/>
          </p:cNvPicPr>
          <p:nvPr/>
        </p:nvPicPr>
        <p:blipFill>
          <a:blip r:embed="rId2"/>
          <a:stretch>
            <a:fillRect/>
          </a:stretch>
        </p:blipFill>
        <p:spPr>
          <a:xfrm>
            <a:off x="375021" y="136525"/>
            <a:ext cx="10410825" cy="2495550"/>
          </a:xfrm>
          <a:prstGeom prst="rect">
            <a:avLst/>
          </a:prstGeom>
        </p:spPr>
      </p:pic>
    </p:spTree>
    <p:extLst>
      <p:ext uri="{BB962C8B-B14F-4D97-AF65-F5344CB8AC3E}">
        <p14:creationId xmlns:p14="http://schemas.microsoft.com/office/powerpoint/2010/main" val="1307387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3F54D23-8F81-5D1D-54B6-E645A63B3DDC}"/>
              </a:ext>
            </a:extLst>
          </p:cNvPr>
          <p:cNvPicPr>
            <a:picLocks noChangeAspect="1"/>
          </p:cNvPicPr>
          <p:nvPr/>
        </p:nvPicPr>
        <p:blipFill>
          <a:blip r:embed="rId2"/>
          <a:stretch>
            <a:fillRect/>
          </a:stretch>
        </p:blipFill>
        <p:spPr>
          <a:xfrm>
            <a:off x="588509" y="439511"/>
            <a:ext cx="10448925" cy="2190750"/>
          </a:xfrm>
          <a:prstGeom prst="rect">
            <a:avLst/>
          </a:prstGeom>
        </p:spPr>
      </p:pic>
    </p:spTree>
    <p:extLst>
      <p:ext uri="{BB962C8B-B14F-4D97-AF65-F5344CB8AC3E}">
        <p14:creationId xmlns:p14="http://schemas.microsoft.com/office/powerpoint/2010/main" val="2091257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82FAB9A-8AB0-E95C-DBC0-BA17AC872C05}"/>
              </a:ext>
            </a:extLst>
          </p:cNvPr>
          <p:cNvPicPr>
            <a:picLocks noChangeAspect="1"/>
          </p:cNvPicPr>
          <p:nvPr/>
        </p:nvPicPr>
        <p:blipFill>
          <a:blip r:embed="rId2"/>
          <a:stretch>
            <a:fillRect/>
          </a:stretch>
        </p:blipFill>
        <p:spPr>
          <a:xfrm>
            <a:off x="676275" y="1394731"/>
            <a:ext cx="10839450" cy="2305050"/>
          </a:xfrm>
          <a:prstGeom prst="rect">
            <a:avLst/>
          </a:prstGeom>
        </p:spPr>
      </p:pic>
    </p:spTree>
    <p:extLst>
      <p:ext uri="{BB962C8B-B14F-4D97-AF65-F5344CB8AC3E}">
        <p14:creationId xmlns:p14="http://schemas.microsoft.com/office/powerpoint/2010/main" val="209356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7E6E330-F352-5D31-C688-4EF40A8C8E63}"/>
              </a:ext>
            </a:extLst>
          </p:cNvPr>
          <p:cNvPicPr>
            <a:picLocks noChangeAspect="1"/>
          </p:cNvPicPr>
          <p:nvPr/>
        </p:nvPicPr>
        <p:blipFill>
          <a:blip r:embed="rId2"/>
          <a:stretch>
            <a:fillRect/>
          </a:stretch>
        </p:blipFill>
        <p:spPr>
          <a:xfrm>
            <a:off x="2698977" y="645654"/>
            <a:ext cx="6794046" cy="5149627"/>
          </a:xfrm>
          <a:prstGeom prst="rect">
            <a:avLst/>
          </a:prstGeom>
        </p:spPr>
      </p:pic>
    </p:spTree>
    <p:extLst>
      <p:ext uri="{BB962C8B-B14F-4D97-AF65-F5344CB8AC3E}">
        <p14:creationId xmlns:p14="http://schemas.microsoft.com/office/powerpoint/2010/main" val="2402038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5FC4834-04C7-FD6D-EED9-30017FBF9E08}"/>
              </a:ext>
            </a:extLst>
          </p:cNvPr>
          <p:cNvPicPr>
            <a:picLocks noChangeAspect="1"/>
          </p:cNvPicPr>
          <p:nvPr/>
        </p:nvPicPr>
        <p:blipFill>
          <a:blip r:embed="rId2"/>
          <a:stretch>
            <a:fillRect/>
          </a:stretch>
        </p:blipFill>
        <p:spPr>
          <a:xfrm>
            <a:off x="681037" y="1962150"/>
            <a:ext cx="10829925" cy="2933700"/>
          </a:xfrm>
          <a:prstGeom prst="rect">
            <a:avLst/>
          </a:prstGeom>
        </p:spPr>
      </p:pic>
    </p:spTree>
    <p:extLst>
      <p:ext uri="{BB962C8B-B14F-4D97-AF65-F5344CB8AC3E}">
        <p14:creationId xmlns:p14="http://schemas.microsoft.com/office/powerpoint/2010/main" val="4168598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E965928-24CA-0A0B-8D82-E12A561A19F4}"/>
              </a:ext>
            </a:extLst>
          </p:cNvPr>
          <p:cNvPicPr>
            <a:picLocks noChangeAspect="1"/>
          </p:cNvPicPr>
          <p:nvPr/>
        </p:nvPicPr>
        <p:blipFill>
          <a:blip r:embed="rId2"/>
          <a:stretch>
            <a:fillRect/>
          </a:stretch>
        </p:blipFill>
        <p:spPr>
          <a:xfrm>
            <a:off x="579664" y="624567"/>
            <a:ext cx="10401300" cy="2343150"/>
          </a:xfrm>
          <a:prstGeom prst="rect">
            <a:avLst/>
          </a:prstGeom>
        </p:spPr>
      </p:pic>
    </p:spTree>
    <p:extLst>
      <p:ext uri="{BB962C8B-B14F-4D97-AF65-F5344CB8AC3E}">
        <p14:creationId xmlns:p14="http://schemas.microsoft.com/office/powerpoint/2010/main" val="4250148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52ABF25-728B-F07B-9A36-07F2742F8E9F}"/>
              </a:ext>
            </a:extLst>
          </p:cNvPr>
          <p:cNvPicPr>
            <a:picLocks noChangeAspect="1"/>
          </p:cNvPicPr>
          <p:nvPr/>
        </p:nvPicPr>
        <p:blipFill>
          <a:blip r:embed="rId2"/>
          <a:stretch>
            <a:fillRect/>
          </a:stretch>
        </p:blipFill>
        <p:spPr>
          <a:xfrm>
            <a:off x="562655" y="399369"/>
            <a:ext cx="10391775" cy="2162175"/>
          </a:xfrm>
          <a:prstGeom prst="rect">
            <a:avLst/>
          </a:prstGeom>
        </p:spPr>
      </p:pic>
    </p:spTree>
    <p:extLst>
      <p:ext uri="{BB962C8B-B14F-4D97-AF65-F5344CB8AC3E}">
        <p14:creationId xmlns:p14="http://schemas.microsoft.com/office/powerpoint/2010/main" val="3046364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A0F411E-FBA9-E63A-15EA-8300DFBCB6D5}"/>
              </a:ext>
            </a:extLst>
          </p:cNvPr>
          <p:cNvPicPr>
            <a:picLocks noChangeAspect="1"/>
          </p:cNvPicPr>
          <p:nvPr/>
        </p:nvPicPr>
        <p:blipFill>
          <a:blip r:embed="rId2"/>
          <a:stretch>
            <a:fillRect/>
          </a:stretch>
        </p:blipFill>
        <p:spPr>
          <a:xfrm>
            <a:off x="665389" y="574221"/>
            <a:ext cx="10382250" cy="1790700"/>
          </a:xfrm>
          <a:prstGeom prst="rect">
            <a:avLst/>
          </a:prstGeom>
        </p:spPr>
      </p:pic>
    </p:spTree>
    <p:extLst>
      <p:ext uri="{BB962C8B-B14F-4D97-AF65-F5344CB8AC3E}">
        <p14:creationId xmlns:p14="http://schemas.microsoft.com/office/powerpoint/2010/main" val="101578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811775" y="1230708"/>
            <a:ext cx="7818607" cy="4339650"/>
          </a:xfrm>
          <a:prstGeom prst="rect">
            <a:avLst/>
          </a:prstGeom>
          <a:noFill/>
        </p:spPr>
        <p:txBody>
          <a:bodyPr wrap="square">
            <a:spAutoFit/>
          </a:bodyPr>
          <a:lstStyle/>
          <a:p>
            <a:r>
              <a:rPr lang="en-US" sz="2800" dirty="0"/>
              <a:t>What are the learning objectives for this section?</a:t>
            </a:r>
          </a:p>
          <a:p>
            <a:endParaRPr lang="en-US" sz="2800" dirty="0"/>
          </a:p>
          <a:p>
            <a:pPr algn="l">
              <a:buFont typeface="Arial" panose="020B0604020202020204" pitchFamily="34" charset="0"/>
              <a:buChar char="•"/>
            </a:pPr>
            <a:r>
              <a:rPr lang="en-US" sz="2400" b="0" i="0" dirty="0">
                <a:effectLst/>
                <a:latin typeface="Neue Helvetica W01"/>
              </a:rPr>
              <a:t>Identify power functions.</a:t>
            </a:r>
          </a:p>
          <a:p>
            <a:pPr algn="l">
              <a:buFont typeface="Arial" panose="020B0604020202020204" pitchFamily="34" charset="0"/>
              <a:buChar char="•"/>
            </a:pPr>
            <a:r>
              <a:rPr lang="en-US" sz="2400" b="0" i="0" dirty="0">
                <a:effectLst/>
                <a:latin typeface="Neue Helvetica W01"/>
              </a:rPr>
              <a:t>Identify end behavior of power functions.</a:t>
            </a:r>
          </a:p>
          <a:p>
            <a:pPr algn="l">
              <a:buFont typeface="Arial" panose="020B0604020202020204" pitchFamily="34" charset="0"/>
              <a:buChar char="•"/>
            </a:pPr>
            <a:r>
              <a:rPr lang="en-US" sz="2400" b="0" i="0" dirty="0">
                <a:effectLst/>
                <a:latin typeface="Neue Helvetica W01"/>
              </a:rPr>
              <a:t>Identify polynomial functions.</a:t>
            </a:r>
          </a:p>
          <a:p>
            <a:pPr algn="l">
              <a:buFont typeface="Arial" panose="020B0604020202020204" pitchFamily="34" charset="0"/>
              <a:buChar char="•"/>
            </a:pPr>
            <a:r>
              <a:rPr lang="en-US" sz="2400" b="0" i="0" dirty="0">
                <a:effectLst/>
                <a:latin typeface="Neue Helvetica W01"/>
              </a:rPr>
              <a:t>Identify the degree and leading coefficient of polynomial functions.</a:t>
            </a:r>
          </a:p>
          <a:p>
            <a:pPr>
              <a:buFont typeface="Arial" panose="020B0604020202020204" pitchFamily="34" charset="0"/>
              <a:buChar char="•"/>
            </a:pPr>
            <a:r>
              <a:rPr lang="en-US" sz="2400" b="0" i="0" dirty="0">
                <a:effectLst/>
                <a:latin typeface="Neue Helvetica W01"/>
              </a:rPr>
              <a:t>Use intercepts and turning points to describe local beh</a:t>
            </a:r>
            <a:r>
              <a:rPr lang="en-US" sz="2400" dirty="0">
                <a:latin typeface="Neue Helvetica W01"/>
              </a:rPr>
              <a:t>avior of polynomial functions.</a:t>
            </a:r>
            <a:endParaRPr lang="en-US" sz="2400" b="0" i="0" dirty="0">
              <a:effectLst/>
              <a:latin typeface="Neue Helvetica W01"/>
            </a:endParaRPr>
          </a:p>
          <a:p>
            <a:pPr algn="l">
              <a:buFont typeface="Arial" panose="020B0604020202020204" pitchFamily="34" charset="0"/>
              <a:buChar char="•"/>
            </a:pPr>
            <a:endParaRPr lang="en-US" sz="2400" b="0" i="0" dirty="0">
              <a:effectLst/>
              <a:latin typeface="Neue Helvetica W01"/>
            </a:endParaRPr>
          </a:p>
          <a:p>
            <a:endParaRPr lang="en-US" sz="2800" dirty="0"/>
          </a:p>
        </p:txBody>
      </p:sp>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C19F66E-E524-FE94-8567-933A7FBE880A}"/>
              </a:ext>
            </a:extLst>
          </p:cNvPr>
          <p:cNvPicPr>
            <a:picLocks noChangeAspect="1"/>
          </p:cNvPicPr>
          <p:nvPr/>
        </p:nvPicPr>
        <p:blipFill>
          <a:blip r:embed="rId2"/>
          <a:stretch>
            <a:fillRect/>
          </a:stretch>
        </p:blipFill>
        <p:spPr>
          <a:xfrm>
            <a:off x="647700" y="1954665"/>
            <a:ext cx="10896600" cy="1685925"/>
          </a:xfrm>
          <a:prstGeom prst="rect">
            <a:avLst/>
          </a:prstGeom>
        </p:spPr>
      </p:pic>
    </p:spTree>
    <p:extLst>
      <p:ext uri="{BB962C8B-B14F-4D97-AF65-F5344CB8AC3E}">
        <p14:creationId xmlns:p14="http://schemas.microsoft.com/office/powerpoint/2010/main" val="3321722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59E674D7-41F4-94B8-351F-8135F5D0906D}"/>
              </a:ext>
            </a:extLst>
          </p:cNvPr>
          <p:cNvSpPr txBox="1"/>
          <p:nvPr/>
        </p:nvSpPr>
        <p:spPr>
          <a:xfrm>
            <a:off x="1384569" y="689789"/>
            <a:ext cx="9082393" cy="2739211"/>
          </a:xfrm>
          <a:prstGeom prst="rect">
            <a:avLst/>
          </a:prstGeom>
          <a:noFill/>
        </p:spPr>
        <p:txBody>
          <a:bodyPr wrap="square">
            <a:spAutoFit/>
          </a:bodyPr>
          <a:lstStyle/>
          <a:p>
            <a:r>
              <a:rPr lang="en-US" sz="2800" b="0" i="0" dirty="0">
                <a:solidFill>
                  <a:srgbClr val="424242"/>
                </a:solidFill>
                <a:effectLst/>
                <a:latin typeface="Neue Helvetica W01"/>
              </a:rPr>
              <a:t>Characteristics of Polynomial Functions</a:t>
            </a:r>
          </a:p>
          <a:p>
            <a:endParaRPr lang="en-US" dirty="0">
              <a:solidFill>
                <a:srgbClr val="424242"/>
              </a:solidFill>
              <a:latin typeface="Neue Helvetica W01"/>
            </a:endParaRPr>
          </a:p>
          <a:p>
            <a:r>
              <a:rPr lang="en-US" b="0" i="0" dirty="0">
                <a:solidFill>
                  <a:srgbClr val="424242"/>
                </a:solidFill>
                <a:effectLst/>
                <a:latin typeface="Neue Helvetica W01"/>
              </a:rPr>
              <a:t>A </a:t>
            </a:r>
            <a:r>
              <a:rPr lang="en-US" b="1" i="0" dirty="0">
                <a:solidFill>
                  <a:srgbClr val="424242"/>
                </a:solidFill>
                <a:effectLst/>
                <a:latin typeface="Neue Helvetica W01"/>
              </a:rPr>
              <a:t>continuous function</a:t>
            </a:r>
            <a:r>
              <a:rPr lang="en-US" b="0" i="0" dirty="0">
                <a:solidFill>
                  <a:srgbClr val="424242"/>
                </a:solidFill>
                <a:effectLst/>
                <a:latin typeface="Neue Helvetica W01"/>
              </a:rPr>
              <a:t> has no breaks in its graph: the graph can be drawn without lifting the pen from the paper. </a:t>
            </a:r>
          </a:p>
          <a:p>
            <a:endParaRPr lang="en-US" dirty="0">
              <a:solidFill>
                <a:srgbClr val="424242"/>
              </a:solidFill>
              <a:latin typeface="Neue Helvetica W01"/>
            </a:endParaRPr>
          </a:p>
          <a:p>
            <a:r>
              <a:rPr lang="en-US" b="0" i="0" dirty="0">
                <a:solidFill>
                  <a:srgbClr val="424242"/>
                </a:solidFill>
                <a:effectLst/>
                <a:latin typeface="Neue Helvetica W01"/>
              </a:rPr>
              <a:t>A </a:t>
            </a:r>
            <a:r>
              <a:rPr lang="en-US" b="1" i="0" dirty="0">
                <a:solidFill>
                  <a:srgbClr val="424242"/>
                </a:solidFill>
                <a:effectLst/>
                <a:latin typeface="Neue Helvetica W01"/>
              </a:rPr>
              <a:t>smooth curve</a:t>
            </a:r>
            <a:r>
              <a:rPr lang="en-US" b="0" i="0" dirty="0">
                <a:solidFill>
                  <a:srgbClr val="424242"/>
                </a:solidFill>
                <a:effectLst/>
                <a:latin typeface="Neue Helvetica W01"/>
              </a:rPr>
              <a:t> is a graph that has no sharp corners. The turning points of a smooth graph must always occur at rounded curves. </a:t>
            </a:r>
          </a:p>
          <a:p>
            <a:endParaRPr lang="en-US" dirty="0">
              <a:solidFill>
                <a:srgbClr val="424242"/>
              </a:solidFill>
              <a:latin typeface="Neue Helvetica W01"/>
            </a:endParaRPr>
          </a:p>
          <a:p>
            <a:r>
              <a:rPr lang="en-US" b="0" i="0" dirty="0">
                <a:solidFill>
                  <a:srgbClr val="424242"/>
                </a:solidFill>
                <a:effectLst/>
                <a:latin typeface="Neue Helvetica W01"/>
              </a:rPr>
              <a:t>The graphs of polynomial functions are both continuous and smooth.</a:t>
            </a:r>
            <a:endParaRPr lang="en-US" dirty="0"/>
          </a:p>
        </p:txBody>
      </p:sp>
    </p:spTree>
    <p:extLst>
      <p:ext uri="{BB962C8B-B14F-4D97-AF65-F5344CB8AC3E}">
        <p14:creationId xmlns:p14="http://schemas.microsoft.com/office/powerpoint/2010/main" val="4250016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2809226-C414-7FC7-78A3-471D5505FF7B}"/>
              </a:ext>
            </a:extLst>
          </p:cNvPr>
          <p:cNvPicPr>
            <a:picLocks noChangeAspect="1"/>
          </p:cNvPicPr>
          <p:nvPr/>
        </p:nvPicPr>
        <p:blipFill>
          <a:blip r:embed="rId2"/>
          <a:stretch>
            <a:fillRect/>
          </a:stretch>
        </p:blipFill>
        <p:spPr>
          <a:xfrm>
            <a:off x="584065" y="385256"/>
            <a:ext cx="10401300" cy="2838450"/>
          </a:xfrm>
          <a:prstGeom prst="rect">
            <a:avLst/>
          </a:prstGeom>
        </p:spPr>
      </p:pic>
    </p:spTree>
    <p:extLst>
      <p:ext uri="{BB962C8B-B14F-4D97-AF65-F5344CB8AC3E}">
        <p14:creationId xmlns:p14="http://schemas.microsoft.com/office/powerpoint/2010/main" val="2068024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6D6C399-0356-9EE5-4925-D9BB223FD585}"/>
              </a:ext>
            </a:extLst>
          </p:cNvPr>
          <p:cNvPicPr>
            <a:picLocks noChangeAspect="1"/>
          </p:cNvPicPr>
          <p:nvPr/>
        </p:nvPicPr>
        <p:blipFill>
          <a:blip r:embed="rId2"/>
          <a:stretch>
            <a:fillRect/>
          </a:stretch>
        </p:blipFill>
        <p:spPr>
          <a:xfrm>
            <a:off x="554490" y="421821"/>
            <a:ext cx="10429875" cy="1943100"/>
          </a:xfrm>
          <a:prstGeom prst="rect">
            <a:avLst/>
          </a:prstGeom>
        </p:spPr>
      </p:pic>
    </p:spTree>
    <p:extLst>
      <p:ext uri="{BB962C8B-B14F-4D97-AF65-F5344CB8AC3E}">
        <p14:creationId xmlns:p14="http://schemas.microsoft.com/office/powerpoint/2010/main" val="433787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94DA1A2-A8A6-4138-636A-1442F122CA2C}"/>
              </a:ext>
            </a:extLst>
          </p:cNvPr>
          <p:cNvPicPr>
            <a:picLocks noChangeAspect="1"/>
          </p:cNvPicPr>
          <p:nvPr/>
        </p:nvPicPr>
        <p:blipFill>
          <a:blip r:embed="rId2"/>
          <a:stretch>
            <a:fillRect/>
          </a:stretch>
        </p:blipFill>
        <p:spPr>
          <a:xfrm>
            <a:off x="540884" y="485775"/>
            <a:ext cx="10391775" cy="2533650"/>
          </a:xfrm>
          <a:prstGeom prst="rect">
            <a:avLst/>
          </a:prstGeom>
        </p:spPr>
      </p:pic>
      <p:pic>
        <p:nvPicPr>
          <p:cNvPr id="6" name="Picture 5">
            <a:extLst>
              <a:ext uri="{FF2B5EF4-FFF2-40B4-BE49-F238E27FC236}">
                <a16:creationId xmlns:a16="http://schemas.microsoft.com/office/drawing/2014/main" id="{B1B651A4-692C-E6B4-9ECF-04D5BABF7B71}"/>
              </a:ext>
            </a:extLst>
          </p:cNvPr>
          <p:cNvPicPr>
            <a:picLocks noChangeAspect="1"/>
          </p:cNvPicPr>
          <p:nvPr/>
        </p:nvPicPr>
        <p:blipFill>
          <a:blip r:embed="rId3"/>
          <a:stretch>
            <a:fillRect/>
          </a:stretch>
        </p:blipFill>
        <p:spPr>
          <a:xfrm>
            <a:off x="2346552" y="3197488"/>
            <a:ext cx="3161620" cy="2980799"/>
          </a:xfrm>
          <a:prstGeom prst="rect">
            <a:avLst/>
          </a:prstGeom>
        </p:spPr>
      </p:pic>
    </p:spTree>
    <p:extLst>
      <p:ext uri="{BB962C8B-B14F-4D97-AF65-F5344CB8AC3E}">
        <p14:creationId xmlns:p14="http://schemas.microsoft.com/office/powerpoint/2010/main" val="722476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0C8B497-6BD4-AFD1-3287-503413D23753}"/>
              </a:ext>
            </a:extLst>
          </p:cNvPr>
          <p:cNvPicPr>
            <a:picLocks noChangeAspect="1"/>
          </p:cNvPicPr>
          <p:nvPr/>
        </p:nvPicPr>
        <p:blipFill>
          <a:blip r:embed="rId2"/>
          <a:stretch>
            <a:fillRect/>
          </a:stretch>
        </p:blipFill>
        <p:spPr>
          <a:xfrm>
            <a:off x="542244" y="393247"/>
            <a:ext cx="10410825" cy="1847850"/>
          </a:xfrm>
          <a:prstGeom prst="rect">
            <a:avLst/>
          </a:prstGeom>
        </p:spPr>
      </p:pic>
      <p:pic>
        <p:nvPicPr>
          <p:cNvPr id="6" name="Picture 5">
            <a:extLst>
              <a:ext uri="{FF2B5EF4-FFF2-40B4-BE49-F238E27FC236}">
                <a16:creationId xmlns:a16="http://schemas.microsoft.com/office/drawing/2014/main" id="{95D09180-904E-C2A1-5D1C-B66A56859F58}"/>
              </a:ext>
            </a:extLst>
          </p:cNvPr>
          <p:cNvPicPr>
            <a:picLocks noChangeAspect="1"/>
          </p:cNvPicPr>
          <p:nvPr/>
        </p:nvPicPr>
        <p:blipFill>
          <a:blip r:embed="rId3"/>
          <a:stretch>
            <a:fillRect/>
          </a:stretch>
        </p:blipFill>
        <p:spPr>
          <a:xfrm>
            <a:off x="4369052" y="2367189"/>
            <a:ext cx="3453896" cy="3863068"/>
          </a:xfrm>
          <a:prstGeom prst="rect">
            <a:avLst/>
          </a:prstGeom>
        </p:spPr>
      </p:pic>
    </p:spTree>
    <p:extLst>
      <p:ext uri="{BB962C8B-B14F-4D97-AF65-F5344CB8AC3E}">
        <p14:creationId xmlns:p14="http://schemas.microsoft.com/office/powerpoint/2010/main" val="1291343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3079D4E-D82C-7CD8-E976-FE18E1EDB96C}"/>
              </a:ext>
            </a:extLst>
          </p:cNvPr>
          <p:cNvPicPr>
            <a:picLocks noChangeAspect="1"/>
          </p:cNvPicPr>
          <p:nvPr/>
        </p:nvPicPr>
        <p:blipFill>
          <a:blip r:embed="rId2"/>
          <a:stretch>
            <a:fillRect/>
          </a:stretch>
        </p:blipFill>
        <p:spPr>
          <a:xfrm>
            <a:off x="605518" y="556532"/>
            <a:ext cx="10458450" cy="2152650"/>
          </a:xfrm>
          <a:prstGeom prst="rect">
            <a:avLst/>
          </a:prstGeom>
        </p:spPr>
      </p:pic>
    </p:spTree>
    <p:extLst>
      <p:ext uri="{BB962C8B-B14F-4D97-AF65-F5344CB8AC3E}">
        <p14:creationId xmlns:p14="http://schemas.microsoft.com/office/powerpoint/2010/main" val="3675247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9CDAB57-D6B0-471D-6355-C4E0BE34A8E6}"/>
              </a:ext>
            </a:extLst>
          </p:cNvPr>
          <p:cNvPicPr>
            <a:picLocks noChangeAspect="1"/>
          </p:cNvPicPr>
          <p:nvPr/>
        </p:nvPicPr>
        <p:blipFill>
          <a:blip r:embed="rId2"/>
          <a:stretch>
            <a:fillRect/>
          </a:stretch>
        </p:blipFill>
        <p:spPr>
          <a:xfrm>
            <a:off x="696686" y="719137"/>
            <a:ext cx="10363200" cy="1609725"/>
          </a:xfrm>
          <a:prstGeom prst="rect">
            <a:avLst/>
          </a:prstGeom>
        </p:spPr>
      </p:pic>
    </p:spTree>
    <p:extLst>
      <p:ext uri="{BB962C8B-B14F-4D97-AF65-F5344CB8AC3E}">
        <p14:creationId xmlns:p14="http://schemas.microsoft.com/office/powerpoint/2010/main" val="3323952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545770" y="1328394"/>
            <a:ext cx="9018468" cy="36625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r>
              <a:rPr kumimoji="0" lang="en-US" sz="2800" b="0" i="0" u="none" strike="noStrike" kern="1200" cap="none" spc="0" normalizeH="0" baseline="0" noProof="0" dirty="0">
                <a:ln>
                  <a:noFill/>
                </a:ln>
                <a:solidFill>
                  <a:srgbClr val="424242"/>
                </a:solidFill>
                <a:effectLst/>
                <a:uLnTx/>
                <a:uFillTx/>
                <a:latin typeface="Neue Helvetica W01"/>
                <a:ea typeface="+mn-ea"/>
                <a:cs typeface="+mn-cs"/>
              </a:rPr>
              <a:t> </a:t>
            </a:r>
            <a:r>
              <a:rPr lang="en-US" sz="2400" b="0" i="0" dirty="0">
                <a:solidFill>
                  <a:srgbClr val="424242"/>
                </a:solidFill>
                <a:effectLst/>
                <a:latin typeface="Neue Helvetica W01"/>
              </a:rPr>
              <a:t>Identify power functions.</a:t>
            </a:r>
          </a:p>
          <a:p>
            <a:pPr algn="l">
              <a:buFont typeface="Arial" panose="020B0604020202020204" pitchFamily="34" charset="0"/>
              <a:buChar char="•"/>
            </a:pPr>
            <a:r>
              <a:rPr lang="en-US" sz="2400" b="0" i="0" dirty="0">
                <a:solidFill>
                  <a:srgbClr val="424242"/>
                </a:solidFill>
                <a:effectLst/>
                <a:latin typeface="Neue Helvetica W01"/>
              </a:rPr>
              <a:t> Identify end behavior of power functions.</a:t>
            </a:r>
          </a:p>
          <a:p>
            <a:pPr algn="l">
              <a:buFont typeface="Arial" panose="020B0604020202020204" pitchFamily="34" charset="0"/>
              <a:buChar char="•"/>
            </a:pPr>
            <a:r>
              <a:rPr lang="en-US" sz="2400" b="0" i="0" dirty="0">
                <a:solidFill>
                  <a:srgbClr val="424242"/>
                </a:solidFill>
                <a:effectLst/>
                <a:latin typeface="Neue Helvetica W01"/>
              </a:rPr>
              <a:t> Identify polynomial functions.</a:t>
            </a:r>
          </a:p>
          <a:p>
            <a:pPr algn="l">
              <a:buFont typeface="Arial" panose="020B0604020202020204" pitchFamily="34" charset="0"/>
              <a:buChar char="•"/>
            </a:pPr>
            <a:r>
              <a:rPr lang="en-US" sz="2400" b="0" i="0" dirty="0">
                <a:solidFill>
                  <a:srgbClr val="424242"/>
                </a:solidFill>
                <a:effectLst/>
                <a:latin typeface="Neue Helvetica W01"/>
              </a:rPr>
              <a:t> Identify the degree and leading coefficient of polynomial functions.</a:t>
            </a:r>
          </a:p>
          <a:p>
            <a:pPr algn="l">
              <a:buFont typeface="Arial" panose="020B0604020202020204" pitchFamily="34" charset="0"/>
              <a:buChar char="•"/>
            </a:pPr>
            <a:r>
              <a:rPr lang="en-US" sz="2400" b="0" i="0" dirty="0">
                <a:solidFill>
                  <a:srgbClr val="424242"/>
                </a:solidFill>
                <a:effectLst/>
                <a:latin typeface="Neue Helvetica W01"/>
              </a:rPr>
              <a:t> Use intercepts and turning points to describe local beh</a:t>
            </a:r>
            <a:r>
              <a:rPr lang="en-US" sz="2400" dirty="0">
                <a:solidFill>
                  <a:srgbClr val="424242"/>
                </a:solidFill>
                <a:latin typeface="Neue Helvetica W01"/>
              </a:rPr>
              <a:t>avior of polynomial functions.</a:t>
            </a:r>
            <a:endParaRPr lang="en-US" sz="2400" b="0" i="0" dirty="0">
              <a:solidFill>
                <a:srgbClr val="424242"/>
              </a:solidFill>
              <a:effectLst/>
              <a:latin typeface="Neue Helvetica W01"/>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327408B-D6BA-D576-645E-63CD85365E86}"/>
              </a:ext>
            </a:extLst>
          </p:cNvPr>
          <p:cNvPicPr>
            <a:picLocks noChangeAspect="1"/>
          </p:cNvPicPr>
          <p:nvPr/>
        </p:nvPicPr>
        <p:blipFill>
          <a:blip r:embed="rId2"/>
          <a:stretch>
            <a:fillRect/>
          </a:stretch>
        </p:blipFill>
        <p:spPr>
          <a:xfrm>
            <a:off x="1266825" y="2214562"/>
            <a:ext cx="9658350" cy="2428875"/>
          </a:xfrm>
          <a:prstGeom prst="rect">
            <a:avLst/>
          </a:prstGeom>
        </p:spPr>
      </p:pic>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6A8F659-C6AB-A675-EA69-E4778547DA53}"/>
              </a:ext>
            </a:extLst>
          </p:cNvPr>
          <p:cNvPicPr>
            <a:picLocks noChangeAspect="1"/>
          </p:cNvPicPr>
          <p:nvPr/>
        </p:nvPicPr>
        <p:blipFill>
          <a:blip r:embed="rId2"/>
          <a:stretch>
            <a:fillRect/>
          </a:stretch>
        </p:blipFill>
        <p:spPr>
          <a:xfrm>
            <a:off x="742950" y="432026"/>
            <a:ext cx="9182100" cy="4600575"/>
          </a:xfrm>
          <a:prstGeom prst="rect">
            <a:avLst/>
          </a:prstGeom>
        </p:spPr>
      </p:pic>
    </p:spTree>
    <p:extLst>
      <p:ext uri="{BB962C8B-B14F-4D97-AF65-F5344CB8AC3E}">
        <p14:creationId xmlns:p14="http://schemas.microsoft.com/office/powerpoint/2010/main" val="1578467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F7E2148-CC4C-A34E-CDC6-5148F1889219}"/>
              </a:ext>
            </a:extLst>
          </p:cNvPr>
          <p:cNvPicPr>
            <a:picLocks noChangeAspect="1"/>
          </p:cNvPicPr>
          <p:nvPr/>
        </p:nvPicPr>
        <p:blipFill>
          <a:blip r:embed="rId2"/>
          <a:stretch>
            <a:fillRect/>
          </a:stretch>
        </p:blipFill>
        <p:spPr>
          <a:xfrm>
            <a:off x="708932" y="436108"/>
            <a:ext cx="9163050" cy="2371725"/>
          </a:xfrm>
          <a:prstGeom prst="rect">
            <a:avLst/>
          </a:prstGeom>
        </p:spPr>
      </p:pic>
    </p:spTree>
    <p:extLst>
      <p:ext uri="{BB962C8B-B14F-4D97-AF65-F5344CB8AC3E}">
        <p14:creationId xmlns:p14="http://schemas.microsoft.com/office/powerpoint/2010/main" val="23531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7530B33E-AF4A-B93C-2549-22C3860793E0}"/>
              </a:ext>
            </a:extLst>
          </p:cNvPr>
          <p:cNvSpPr txBox="1"/>
          <p:nvPr/>
        </p:nvSpPr>
        <p:spPr>
          <a:xfrm>
            <a:off x="771728" y="598410"/>
            <a:ext cx="7642698" cy="523220"/>
          </a:xfrm>
          <a:prstGeom prst="rect">
            <a:avLst/>
          </a:prstGeom>
          <a:noFill/>
        </p:spPr>
        <p:txBody>
          <a:bodyPr wrap="square">
            <a:spAutoFit/>
          </a:bodyPr>
          <a:lstStyle/>
          <a:p>
            <a:pPr algn="l"/>
            <a:r>
              <a:rPr lang="en-US" sz="2800" b="1" i="0" dirty="0">
                <a:solidFill>
                  <a:srgbClr val="333333"/>
                </a:solidFill>
                <a:effectLst/>
                <a:latin typeface="Neue Helvetica W01"/>
              </a:rPr>
              <a:t>Identifying End Behavior of Power Functions</a:t>
            </a:r>
          </a:p>
        </p:txBody>
      </p:sp>
      <p:pic>
        <p:nvPicPr>
          <p:cNvPr id="6" name="Picture 5">
            <a:extLst>
              <a:ext uri="{FF2B5EF4-FFF2-40B4-BE49-F238E27FC236}">
                <a16:creationId xmlns:a16="http://schemas.microsoft.com/office/drawing/2014/main" id="{A0CA1142-2508-EEC0-F175-3B0AE69027DE}"/>
              </a:ext>
            </a:extLst>
          </p:cNvPr>
          <p:cNvPicPr>
            <a:picLocks noChangeAspect="1"/>
          </p:cNvPicPr>
          <p:nvPr/>
        </p:nvPicPr>
        <p:blipFill>
          <a:blip r:embed="rId2"/>
          <a:stretch>
            <a:fillRect/>
          </a:stretch>
        </p:blipFill>
        <p:spPr>
          <a:xfrm>
            <a:off x="1232373" y="1837946"/>
            <a:ext cx="3916570" cy="3236751"/>
          </a:xfrm>
          <a:prstGeom prst="rect">
            <a:avLst/>
          </a:prstGeom>
        </p:spPr>
      </p:pic>
      <p:pic>
        <p:nvPicPr>
          <p:cNvPr id="8" name="Picture 7">
            <a:extLst>
              <a:ext uri="{FF2B5EF4-FFF2-40B4-BE49-F238E27FC236}">
                <a16:creationId xmlns:a16="http://schemas.microsoft.com/office/drawing/2014/main" id="{42550236-CB8D-4837-026E-6E4DC6A80AC8}"/>
              </a:ext>
            </a:extLst>
          </p:cNvPr>
          <p:cNvPicPr>
            <a:picLocks noChangeAspect="1"/>
          </p:cNvPicPr>
          <p:nvPr/>
        </p:nvPicPr>
        <p:blipFill>
          <a:blip r:embed="rId3"/>
          <a:stretch>
            <a:fillRect/>
          </a:stretch>
        </p:blipFill>
        <p:spPr>
          <a:xfrm>
            <a:off x="6810374" y="1851253"/>
            <a:ext cx="3456895" cy="4011384"/>
          </a:xfrm>
          <a:prstGeom prst="rect">
            <a:avLst/>
          </a:prstGeom>
        </p:spPr>
      </p:pic>
    </p:spTree>
    <p:extLst>
      <p:ext uri="{BB962C8B-B14F-4D97-AF65-F5344CB8AC3E}">
        <p14:creationId xmlns:p14="http://schemas.microsoft.com/office/powerpoint/2010/main" val="328149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6446FD9-E1C6-4EBE-9801-824C9B68B3CE}"/>
              </a:ext>
            </a:extLst>
          </p:cNvPr>
          <p:cNvPicPr>
            <a:picLocks noChangeAspect="1"/>
          </p:cNvPicPr>
          <p:nvPr/>
        </p:nvPicPr>
        <p:blipFill>
          <a:blip r:embed="rId2"/>
          <a:stretch>
            <a:fillRect/>
          </a:stretch>
        </p:blipFill>
        <p:spPr>
          <a:xfrm>
            <a:off x="1276350" y="1721983"/>
            <a:ext cx="9639300" cy="2390775"/>
          </a:xfrm>
          <a:prstGeom prst="rect">
            <a:avLst/>
          </a:prstGeom>
        </p:spPr>
      </p:pic>
    </p:spTree>
    <p:extLst>
      <p:ext uri="{BB962C8B-B14F-4D97-AF65-F5344CB8AC3E}">
        <p14:creationId xmlns:p14="http://schemas.microsoft.com/office/powerpoint/2010/main" val="3888779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8B7EFA6-C740-0290-C62E-7BF3137E186F}"/>
              </a:ext>
            </a:extLst>
          </p:cNvPr>
          <p:cNvPicPr>
            <a:picLocks noChangeAspect="1"/>
          </p:cNvPicPr>
          <p:nvPr/>
        </p:nvPicPr>
        <p:blipFill>
          <a:blip r:embed="rId2"/>
          <a:stretch>
            <a:fillRect/>
          </a:stretch>
        </p:blipFill>
        <p:spPr>
          <a:xfrm>
            <a:off x="3070452" y="136525"/>
            <a:ext cx="6051096" cy="6087549"/>
          </a:xfrm>
          <a:prstGeom prst="rect">
            <a:avLst/>
          </a:prstGeom>
        </p:spPr>
      </p:pic>
    </p:spTree>
    <p:extLst>
      <p:ext uri="{BB962C8B-B14F-4D97-AF65-F5344CB8AC3E}">
        <p14:creationId xmlns:p14="http://schemas.microsoft.com/office/powerpoint/2010/main" val="1570818650"/>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147</TotalTime>
  <Words>753</Words>
  <Application>Microsoft Office PowerPoint</Application>
  <PresentationFormat>Widescreen</PresentationFormat>
  <Paragraphs>79</Paragraphs>
  <Slides>39</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39</vt:i4>
      </vt:variant>
    </vt:vector>
  </HeadingPairs>
  <TitlesOfParts>
    <vt:vector size="47" baseType="lpstr">
      <vt:lpstr>Arial</vt:lpstr>
      <vt:lpstr>Calibri</vt:lpstr>
      <vt:lpstr>Calibri Light</vt:lpstr>
      <vt:lpstr>Neue Helvetica W01</vt:lpstr>
      <vt:lpstr>Times New Roman</vt:lpstr>
      <vt:lpstr>Theme1</vt:lpstr>
      <vt:lpstr>1_Office Theme</vt:lpstr>
      <vt:lpstr>Office Theme</vt:lpstr>
      <vt:lpstr>Polynomial and Rational Functions</vt:lpstr>
      <vt:lpstr>5.2 Power Functions and Polynomial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10</cp:revision>
  <dcterms:created xsi:type="dcterms:W3CDTF">2023-11-15T21:12:55Z</dcterms:created>
  <dcterms:modified xsi:type="dcterms:W3CDTF">2023-12-13T17:33:50Z</dcterms:modified>
</cp:coreProperties>
</file>