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4"/>
  </p:notesMasterIdLst>
  <p:sldIdLst>
    <p:sldId id="257" r:id="rId4"/>
    <p:sldId id="331" r:id="rId5"/>
    <p:sldId id="281" r:id="rId6"/>
    <p:sldId id="282" r:id="rId7"/>
    <p:sldId id="283" r:id="rId8"/>
    <p:sldId id="284" r:id="rId9"/>
    <p:sldId id="288" r:id="rId10"/>
    <p:sldId id="287" r:id="rId11"/>
    <p:sldId id="295" r:id="rId12"/>
    <p:sldId id="286" r:id="rId13"/>
    <p:sldId id="293" r:id="rId14"/>
    <p:sldId id="294" r:id="rId15"/>
    <p:sldId id="292" r:id="rId16"/>
    <p:sldId id="332" r:id="rId17"/>
    <p:sldId id="333" r:id="rId18"/>
    <p:sldId id="335" r:id="rId19"/>
    <p:sldId id="336" r:id="rId20"/>
    <p:sldId id="334" r:id="rId21"/>
    <p:sldId id="289" r:id="rId22"/>
    <p:sldId id="340" r:id="rId23"/>
    <p:sldId id="339" r:id="rId24"/>
    <p:sldId id="338" r:id="rId25"/>
    <p:sldId id="344" r:id="rId26"/>
    <p:sldId id="337" r:id="rId27"/>
    <p:sldId id="343" r:id="rId28"/>
    <p:sldId id="342" r:id="rId29"/>
    <p:sldId id="341" r:id="rId30"/>
    <p:sldId id="348" r:id="rId31"/>
    <p:sldId id="271" r:id="rId32"/>
    <p:sldId id="32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12/12/2023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12/12/2023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12/12/2023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12/12/2023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12/12/2023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12/12/2023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12/12/2023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12/12/2023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12/12/2023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12/12/2023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12/12/2023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12/12/2023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12/12/2023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12/12/2023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12/12/2023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12/12/2023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Polynomial and Rational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5</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AA0709B-BE78-3656-4A37-B9CDBAF7583F}"/>
              </a:ext>
            </a:extLst>
          </p:cNvPr>
          <p:cNvPicPr>
            <a:picLocks noChangeAspect="1"/>
          </p:cNvPicPr>
          <p:nvPr/>
        </p:nvPicPr>
        <p:blipFill>
          <a:blip r:embed="rId2"/>
          <a:stretch>
            <a:fillRect/>
          </a:stretch>
        </p:blipFill>
        <p:spPr>
          <a:xfrm>
            <a:off x="1257300" y="2166937"/>
            <a:ext cx="9677400" cy="2524125"/>
          </a:xfrm>
          <a:prstGeom prst="rect">
            <a:avLst/>
          </a:prstGeom>
        </p:spPr>
      </p:pic>
    </p:spTree>
    <p:extLst>
      <p:ext uri="{BB962C8B-B14F-4D97-AF65-F5344CB8AC3E}">
        <p14:creationId xmlns:p14="http://schemas.microsoft.com/office/powerpoint/2010/main" val="250440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6014920-16A0-7082-B7C2-FA705EB25A04}"/>
              </a:ext>
            </a:extLst>
          </p:cNvPr>
          <p:cNvPicPr>
            <a:picLocks noChangeAspect="1"/>
          </p:cNvPicPr>
          <p:nvPr/>
        </p:nvPicPr>
        <p:blipFill>
          <a:blip r:embed="rId2"/>
          <a:stretch>
            <a:fillRect/>
          </a:stretch>
        </p:blipFill>
        <p:spPr>
          <a:xfrm>
            <a:off x="451757" y="281668"/>
            <a:ext cx="9220200" cy="1962150"/>
          </a:xfrm>
          <a:prstGeom prst="rect">
            <a:avLst/>
          </a:prstGeom>
        </p:spPr>
      </p:pic>
    </p:spTree>
    <p:extLst>
      <p:ext uri="{BB962C8B-B14F-4D97-AF65-F5344CB8AC3E}">
        <p14:creationId xmlns:p14="http://schemas.microsoft.com/office/powerpoint/2010/main" val="33529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73888F7-781B-AE61-7B7B-9F60618EE070}"/>
              </a:ext>
            </a:extLst>
          </p:cNvPr>
          <p:cNvPicPr>
            <a:picLocks noChangeAspect="1"/>
          </p:cNvPicPr>
          <p:nvPr/>
        </p:nvPicPr>
        <p:blipFill>
          <a:blip r:embed="rId2"/>
          <a:stretch>
            <a:fillRect/>
          </a:stretch>
        </p:blipFill>
        <p:spPr>
          <a:xfrm>
            <a:off x="534080" y="435428"/>
            <a:ext cx="9229725" cy="1524000"/>
          </a:xfrm>
          <a:prstGeom prst="rect">
            <a:avLst/>
          </a:prstGeom>
        </p:spPr>
      </p:pic>
    </p:spTree>
    <p:extLst>
      <p:ext uri="{BB962C8B-B14F-4D97-AF65-F5344CB8AC3E}">
        <p14:creationId xmlns:p14="http://schemas.microsoft.com/office/powerpoint/2010/main" val="128297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1DF73F5-A520-D32E-8B47-8C0CFB61A7CF}"/>
              </a:ext>
            </a:extLst>
          </p:cNvPr>
          <p:cNvPicPr>
            <a:picLocks noChangeAspect="1"/>
          </p:cNvPicPr>
          <p:nvPr/>
        </p:nvPicPr>
        <p:blipFill>
          <a:blip r:embed="rId2"/>
          <a:stretch>
            <a:fillRect/>
          </a:stretch>
        </p:blipFill>
        <p:spPr>
          <a:xfrm>
            <a:off x="1257300" y="1638300"/>
            <a:ext cx="9677400" cy="3581400"/>
          </a:xfrm>
          <a:prstGeom prst="rect">
            <a:avLst/>
          </a:prstGeom>
        </p:spPr>
      </p:pic>
    </p:spTree>
    <p:extLst>
      <p:ext uri="{BB962C8B-B14F-4D97-AF65-F5344CB8AC3E}">
        <p14:creationId xmlns:p14="http://schemas.microsoft.com/office/powerpoint/2010/main" val="37659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7329F8B-97E3-7E59-E415-46DBC7398492}"/>
              </a:ext>
            </a:extLst>
          </p:cNvPr>
          <p:cNvPicPr>
            <a:picLocks noChangeAspect="1"/>
          </p:cNvPicPr>
          <p:nvPr/>
        </p:nvPicPr>
        <p:blipFill>
          <a:blip r:embed="rId2"/>
          <a:stretch>
            <a:fillRect/>
          </a:stretch>
        </p:blipFill>
        <p:spPr>
          <a:xfrm>
            <a:off x="1266825" y="1828800"/>
            <a:ext cx="9658350" cy="3200400"/>
          </a:xfrm>
          <a:prstGeom prst="rect">
            <a:avLst/>
          </a:prstGeom>
        </p:spPr>
      </p:pic>
    </p:spTree>
    <p:extLst>
      <p:ext uri="{BB962C8B-B14F-4D97-AF65-F5344CB8AC3E}">
        <p14:creationId xmlns:p14="http://schemas.microsoft.com/office/powerpoint/2010/main" val="393425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C4F6DDD-8BE8-1DBD-EB02-476B008351F8}"/>
              </a:ext>
            </a:extLst>
          </p:cNvPr>
          <p:cNvPicPr>
            <a:picLocks noChangeAspect="1"/>
          </p:cNvPicPr>
          <p:nvPr/>
        </p:nvPicPr>
        <p:blipFill>
          <a:blip r:embed="rId2"/>
          <a:stretch>
            <a:fillRect/>
          </a:stretch>
        </p:blipFill>
        <p:spPr>
          <a:xfrm>
            <a:off x="544286" y="349703"/>
            <a:ext cx="9144000" cy="1695450"/>
          </a:xfrm>
          <a:prstGeom prst="rect">
            <a:avLst/>
          </a:prstGeom>
        </p:spPr>
      </p:pic>
    </p:spTree>
    <p:extLst>
      <p:ext uri="{BB962C8B-B14F-4D97-AF65-F5344CB8AC3E}">
        <p14:creationId xmlns:p14="http://schemas.microsoft.com/office/powerpoint/2010/main" val="307536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3996F37-6514-35FB-414C-DF8B5172760A}"/>
              </a:ext>
            </a:extLst>
          </p:cNvPr>
          <p:cNvPicPr>
            <a:picLocks noChangeAspect="1"/>
          </p:cNvPicPr>
          <p:nvPr/>
        </p:nvPicPr>
        <p:blipFill>
          <a:blip r:embed="rId2"/>
          <a:stretch>
            <a:fillRect/>
          </a:stretch>
        </p:blipFill>
        <p:spPr>
          <a:xfrm>
            <a:off x="512308" y="469446"/>
            <a:ext cx="9229725" cy="1390650"/>
          </a:xfrm>
          <a:prstGeom prst="rect">
            <a:avLst/>
          </a:prstGeom>
        </p:spPr>
      </p:pic>
    </p:spTree>
    <p:extLst>
      <p:ext uri="{BB962C8B-B14F-4D97-AF65-F5344CB8AC3E}">
        <p14:creationId xmlns:p14="http://schemas.microsoft.com/office/powerpoint/2010/main" val="341624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BC11112D-586D-4F37-67EB-88D51A5ABD89}"/>
              </a:ext>
            </a:extLst>
          </p:cNvPr>
          <p:cNvSpPr txBox="1"/>
          <p:nvPr/>
        </p:nvSpPr>
        <p:spPr>
          <a:xfrm>
            <a:off x="519388" y="384880"/>
            <a:ext cx="11153224" cy="1354217"/>
          </a:xfrm>
          <a:prstGeom prst="rect">
            <a:avLst/>
          </a:prstGeom>
          <a:noFill/>
        </p:spPr>
        <p:txBody>
          <a:bodyPr wrap="square">
            <a:spAutoFit/>
          </a:bodyPr>
          <a:lstStyle/>
          <a:p>
            <a:pPr algn="l"/>
            <a:r>
              <a:rPr lang="en-US" sz="2800" b="1" i="0" dirty="0">
                <a:solidFill>
                  <a:srgbClr val="333333"/>
                </a:solidFill>
                <a:effectLst/>
                <a:latin typeface="Neue Helvetica W01"/>
              </a:rPr>
              <a:t>Determining the Maximum and Minimum Values of Quadratic Functions</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The output of the quadratic function at the vertex is the maximum or minimum value of the function, depending on the orientation of the parabola.</a:t>
            </a:r>
          </a:p>
        </p:txBody>
      </p:sp>
      <p:pic>
        <p:nvPicPr>
          <p:cNvPr id="6" name="Picture 5">
            <a:extLst>
              <a:ext uri="{FF2B5EF4-FFF2-40B4-BE49-F238E27FC236}">
                <a16:creationId xmlns:a16="http://schemas.microsoft.com/office/drawing/2014/main" id="{667DA522-7463-607B-CEB2-5B3C7A110092}"/>
              </a:ext>
            </a:extLst>
          </p:cNvPr>
          <p:cNvPicPr>
            <a:picLocks noChangeAspect="1"/>
          </p:cNvPicPr>
          <p:nvPr/>
        </p:nvPicPr>
        <p:blipFill>
          <a:blip r:embed="rId2"/>
          <a:stretch>
            <a:fillRect/>
          </a:stretch>
        </p:blipFill>
        <p:spPr>
          <a:xfrm>
            <a:off x="3473223" y="2280991"/>
            <a:ext cx="5245554" cy="3800083"/>
          </a:xfrm>
          <a:prstGeom prst="rect">
            <a:avLst/>
          </a:prstGeom>
        </p:spPr>
      </p:pic>
    </p:spTree>
    <p:extLst>
      <p:ext uri="{BB962C8B-B14F-4D97-AF65-F5344CB8AC3E}">
        <p14:creationId xmlns:p14="http://schemas.microsoft.com/office/powerpoint/2010/main" val="121720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57633E0D-9D44-0186-2B1D-778A00E48B07}"/>
              </a:ext>
            </a:extLst>
          </p:cNvPr>
          <p:cNvPicPr>
            <a:picLocks noChangeAspect="1"/>
          </p:cNvPicPr>
          <p:nvPr/>
        </p:nvPicPr>
        <p:blipFill>
          <a:blip r:embed="rId2"/>
          <a:stretch>
            <a:fillRect/>
          </a:stretch>
        </p:blipFill>
        <p:spPr>
          <a:xfrm>
            <a:off x="519792" y="381680"/>
            <a:ext cx="10365922" cy="3529959"/>
          </a:xfrm>
          <a:prstGeom prst="rect">
            <a:avLst/>
          </a:prstGeom>
        </p:spPr>
      </p:pic>
    </p:spTree>
    <p:extLst>
      <p:ext uri="{BB962C8B-B14F-4D97-AF65-F5344CB8AC3E}">
        <p14:creationId xmlns:p14="http://schemas.microsoft.com/office/powerpoint/2010/main" val="239446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4959BC9-749F-98DF-243C-02022D7D66DD}"/>
              </a:ext>
            </a:extLst>
          </p:cNvPr>
          <p:cNvPicPr>
            <a:picLocks noChangeAspect="1"/>
          </p:cNvPicPr>
          <p:nvPr/>
        </p:nvPicPr>
        <p:blipFill>
          <a:blip r:embed="rId2"/>
          <a:stretch>
            <a:fillRect/>
          </a:stretch>
        </p:blipFill>
        <p:spPr>
          <a:xfrm>
            <a:off x="1262062" y="1515155"/>
            <a:ext cx="9667875" cy="2390775"/>
          </a:xfrm>
          <a:prstGeom prst="rect">
            <a:avLst/>
          </a:prstGeom>
        </p:spPr>
      </p:pic>
    </p:spTree>
    <p:extLst>
      <p:ext uri="{BB962C8B-B14F-4D97-AF65-F5344CB8AC3E}">
        <p14:creationId xmlns:p14="http://schemas.microsoft.com/office/powerpoint/2010/main" val="196925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5.1 Quadratic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65747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4DCE0D9-70AC-5A5D-E6CA-0078145DEA19}"/>
              </a:ext>
            </a:extLst>
          </p:cNvPr>
          <p:cNvPicPr>
            <a:picLocks noChangeAspect="1"/>
          </p:cNvPicPr>
          <p:nvPr/>
        </p:nvPicPr>
        <p:blipFill>
          <a:blip r:embed="rId2"/>
          <a:stretch>
            <a:fillRect/>
          </a:stretch>
        </p:blipFill>
        <p:spPr>
          <a:xfrm>
            <a:off x="452437" y="236083"/>
            <a:ext cx="9305925" cy="2771775"/>
          </a:xfrm>
          <a:prstGeom prst="rect">
            <a:avLst/>
          </a:prstGeom>
        </p:spPr>
      </p:pic>
    </p:spTree>
    <p:extLst>
      <p:ext uri="{BB962C8B-B14F-4D97-AF65-F5344CB8AC3E}">
        <p14:creationId xmlns:p14="http://schemas.microsoft.com/office/powerpoint/2010/main" val="51644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76F26BA-E9BE-A323-1F9E-3BD3B2C44B93}"/>
              </a:ext>
            </a:extLst>
          </p:cNvPr>
          <p:cNvPicPr>
            <a:picLocks noChangeAspect="1"/>
          </p:cNvPicPr>
          <p:nvPr/>
        </p:nvPicPr>
        <p:blipFill>
          <a:blip r:embed="rId2"/>
          <a:stretch>
            <a:fillRect/>
          </a:stretch>
        </p:blipFill>
        <p:spPr>
          <a:xfrm>
            <a:off x="1247775" y="2347912"/>
            <a:ext cx="9696450" cy="2162175"/>
          </a:xfrm>
          <a:prstGeom prst="rect">
            <a:avLst/>
          </a:prstGeom>
        </p:spPr>
      </p:pic>
    </p:spTree>
    <p:extLst>
      <p:ext uri="{BB962C8B-B14F-4D97-AF65-F5344CB8AC3E}">
        <p14:creationId xmlns:p14="http://schemas.microsoft.com/office/powerpoint/2010/main" val="317010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5FF467F-6B57-3CD5-68A5-62C1FC1D1BE5}"/>
              </a:ext>
            </a:extLst>
          </p:cNvPr>
          <p:cNvPicPr>
            <a:picLocks noChangeAspect="1"/>
          </p:cNvPicPr>
          <p:nvPr/>
        </p:nvPicPr>
        <p:blipFill>
          <a:blip r:embed="rId2"/>
          <a:stretch>
            <a:fillRect/>
          </a:stretch>
        </p:blipFill>
        <p:spPr>
          <a:xfrm>
            <a:off x="1238250" y="1471612"/>
            <a:ext cx="9715500" cy="3914775"/>
          </a:xfrm>
          <a:prstGeom prst="rect">
            <a:avLst/>
          </a:prstGeom>
        </p:spPr>
      </p:pic>
    </p:spTree>
    <p:extLst>
      <p:ext uri="{BB962C8B-B14F-4D97-AF65-F5344CB8AC3E}">
        <p14:creationId xmlns:p14="http://schemas.microsoft.com/office/powerpoint/2010/main" val="169483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C633C5B-E2D1-F192-2999-017AC6D4F324}"/>
              </a:ext>
            </a:extLst>
          </p:cNvPr>
          <p:cNvPicPr>
            <a:picLocks noChangeAspect="1"/>
          </p:cNvPicPr>
          <p:nvPr/>
        </p:nvPicPr>
        <p:blipFill>
          <a:blip r:embed="rId2"/>
          <a:stretch>
            <a:fillRect/>
          </a:stretch>
        </p:blipFill>
        <p:spPr>
          <a:xfrm>
            <a:off x="595993" y="565377"/>
            <a:ext cx="9258300" cy="1743075"/>
          </a:xfrm>
          <a:prstGeom prst="rect">
            <a:avLst/>
          </a:prstGeom>
        </p:spPr>
      </p:pic>
    </p:spTree>
    <p:extLst>
      <p:ext uri="{BB962C8B-B14F-4D97-AF65-F5344CB8AC3E}">
        <p14:creationId xmlns:p14="http://schemas.microsoft.com/office/powerpoint/2010/main" val="151208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C428CEE-DE44-70CB-6914-580079915779}"/>
              </a:ext>
            </a:extLst>
          </p:cNvPr>
          <p:cNvPicPr>
            <a:picLocks noChangeAspect="1"/>
          </p:cNvPicPr>
          <p:nvPr/>
        </p:nvPicPr>
        <p:blipFill>
          <a:blip r:embed="rId2"/>
          <a:stretch>
            <a:fillRect/>
          </a:stretch>
        </p:blipFill>
        <p:spPr>
          <a:xfrm>
            <a:off x="1247775" y="2081212"/>
            <a:ext cx="9696450" cy="2695575"/>
          </a:xfrm>
          <a:prstGeom prst="rect">
            <a:avLst/>
          </a:prstGeom>
        </p:spPr>
      </p:pic>
    </p:spTree>
    <p:extLst>
      <p:ext uri="{BB962C8B-B14F-4D97-AF65-F5344CB8AC3E}">
        <p14:creationId xmlns:p14="http://schemas.microsoft.com/office/powerpoint/2010/main" val="257495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E82EE85-7A79-6D23-C43E-BE2A7D0AF730}"/>
              </a:ext>
            </a:extLst>
          </p:cNvPr>
          <p:cNvPicPr>
            <a:picLocks noChangeAspect="1"/>
          </p:cNvPicPr>
          <p:nvPr/>
        </p:nvPicPr>
        <p:blipFill>
          <a:blip r:embed="rId2"/>
          <a:stretch>
            <a:fillRect/>
          </a:stretch>
        </p:blipFill>
        <p:spPr>
          <a:xfrm>
            <a:off x="455159" y="489857"/>
            <a:ext cx="9344025" cy="1676400"/>
          </a:xfrm>
          <a:prstGeom prst="rect">
            <a:avLst/>
          </a:prstGeom>
        </p:spPr>
      </p:pic>
    </p:spTree>
    <p:extLst>
      <p:ext uri="{BB962C8B-B14F-4D97-AF65-F5344CB8AC3E}">
        <p14:creationId xmlns:p14="http://schemas.microsoft.com/office/powerpoint/2010/main" val="246305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0F626C9-927F-74C5-1A27-6D1F49235813}"/>
              </a:ext>
            </a:extLst>
          </p:cNvPr>
          <p:cNvPicPr>
            <a:picLocks noChangeAspect="1"/>
          </p:cNvPicPr>
          <p:nvPr/>
        </p:nvPicPr>
        <p:blipFill>
          <a:blip r:embed="rId2"/>
          <a:stretch>
            <a:fillRect/>
          </a:stretch>
        </p:blipFill>
        <p:spPr>
          <a:xfrm>
            <a:off x="672193" y="572861"/>
            <a:ext cx="9258300" cy="1466850"/>
          </a:xfrm>
          <a:prstGeom prst="rect">
            <a:avLst/>
          </a:prstGeom>
        </p:spPr>
      </p:pic>
    </p:spTree>
    <p:extLst>
      <p:ext uri="{BB962C8B-B14F-4D97-AF65-F5344CB8AC3E}">
        <p14:creationId xmlns:p14="http://schemas.microsoft.com/office/powerpoint/2010/main" val="249399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9952556-D1D9-4D07-552D-E5D1A815B3D4}"/>
              </a:ext>
            </a:extLst>
          </p:cNvPr>
          <p:cNvPicPr>
            <a:picLocks noChangeAspect="1"/>
          </p:cNvPicPr>
          <p:nvPr/>
        </p:nvPicPr>
        <p:blipFill>
          <a:blip r:embed="rId2"/>
          <a:stretch>
            <a:fillRect/>
          </a:stretch>
        </p:blipFill>
        <p:spPr>
          <a:xfrm>
            <a:off x="454479" y="283029"/>
            <a:ext cx="9258300" cy="2895600"/>
          </a:xfrm>
          <a:prstGeom prst="rect">
            <a:avLst/>
          </a:prstGeom>
        </p:spPr>
      </p:pic>
    </p:spTree>
    <p:extLst>
      <p:ext uri="{BB962C8B-B14F-4D97-AF65-F5344CB8AC3E}">
        <p14:creationId xmlns:p14="http://schemas.microsoft.com/office/powerpoint/2010/main" val="2710361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DBCAB44-F226-01E4-ABB7-32EEB7A44841}"/>
              </a:ext>
            </a:extLst>
          </p:cNvPr>
          <p:cNvPicPr>
            <a:picLocks noChangeAspect="1"/>
          </p:cNvPicPr>
          <p:nvPr/>
        </p:nvPicPr>
        <p:blipFill>
          <a:blip r:embed="rId2"/>
          <a:stretch>
            <a:fillRect/>
          </a:stretch>
        </p:blipFill>
        <p:spPr>
          <a:xfrm>
            <a:off x="468086" y="581025"/>
            <a:ext cx="9296400" cy="2847975"/>
          </a:xfrm>
          <a:prstGeom prst="rect">
            <a:avLst/>
          </a:prstGeom>
        </p:spPr>
      </p:pic>
    </p:spTree>
    <p:extLst>
      <p:ext uri="{BB962C8B-B14F-4D97-AF65-F5344CB8AC3E}">
        <p14:creationId xmlns:p14="http://schemas.microsoft.com/office/powerpoint/2010/main" val="325010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155384" y="1182907"/>
            <a:ext cx="9881231" cy="2923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400" b="0" i="0" dirty="0">
                <a:solidFill>
                  <a:srgbClr val="424242"/>
                </a:solidFill>
                <a:effectLst/>
                <a:latin typeface="Neue Helvetica W01"/>
              </a:rPr>
              <a:t>Recognize characteristics of parabolas.</a:t>
            </a:r>
          </a:p>
          <a:p>
            <a:pPr algn="l">
              <a:buFont typeface="Arial" panose="020B0604020202020204" pitchFamily="34" charset="0"/>
              <a:buChar char="•"/>
            </a:pPr>
            <a:r>
              <a:rPr lang="en-US" sz="2400" b="0" i="0" dirty="0">
                <a:solidFill>
                  <a:srgbClr val="424242"/>
                </a:solidFill>
                <a:effectLst/>
                <a:latin typeface="Neue Helvetica W01"/>
              </a:rPr>
              <a:t> Understand how the graph of a parabola is related to its quadratic function.</a:t>
            </a:r>
          </a:p>
          <a:p>
            <a:pPr algn="l">
              <a:buFont typeface="Arial" panose="020B0604020202020204" pitchFamily="34" charset="0"/>
              <a:buChar char="•"/>
            </a:pPr>
            <a:r>
              <a:rPr lang="en-US" sz="2400" b="0" i="0" dirty="0">
                <a:solidFill>
                  <a:srgbClr val="424242"/>
                </a:solidFill>
                <a:effectLst/>
                <a:latin typeface="Neue Helvetica W01"/>
              </a:rPr>
              <a:t> Determine a quadratic function’s minimum or maximum value.</a:t>
            </a:r>
          </a:p>
          <a:p>
            <a:pPr algn="l">
              <a:buFont typeface="Arial" panose="020B0604020202020204" pitchFamily="34" charset="0"/>
              <a:buChar char="•"/>
            </a:pPr>
            <a:r>
              <a:rPr lang="en-US" sz="2400" b="0" i="0" dirty="0">
                <a:solidFill>
                  <a:srgbClr val="424242"/>
                </a:solidFill>
                <a:effectLst/>
                <a:latin typeface="Neue Helvetica W01"/>
              </a:rPr>
              <a:t> Solve problems involving a quadratic function’s minimum or maximum value.</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2F5336BC-049E-4A51-7D2D-F3C6C36F6545}"/>
              </a:ext>
            </a:extLst>
          </p:cNvPr>
          <p:cNvSpPr txBox="1"/>
          <p:nvPr/>
        </p:nvSpPr>
        <p:spPr>
          <a:xfrm>
            <a:off x="925285" y="1295398"/>
            <a:ext cx="11266715" cy="2862322"/>
          </a:xfrm>
          <a:prstGeom prst="rect">
            <a:avLst/>
          </a:prstGeom>
          <a:noFill/>
        </p:spPr>
        <p:txBody>
          <a:bodyPr wrap="square" rtlCol="0">
            <a:spAutoFit/>
          </a:bodyPr>
          <a:lstStyle/>
          <a:p>
            <a:r>
              <a:rPr lang="en-US" sz="2800" dirty="0"/>
              <a:t>What are the learning objectives for this section?</a:t>
            </a:r>
          </a:p>
          <a:p>
            <a:endParaRPr lang="en-US" sz="2800" dirty="0"/>
          </a:p>
          <a:p>
            <a:pPr algn="l">
              <a:buFont typeface="Arial" panose="020B0604020202020204" pitchFamily="34" charset="0"/>
              <a:buChar char="•"/>
            </a:pPr>
            <a:r>
              <a:rPr lang="en-US" sz="2400" b="0" i="0" dirty="0">
                <a:solidFill>
                  <a:srgbClr val="424242"/>
                </a:solidFill>
                <a:effectLst/>
                <a:latin typeface="Neue Helvetica W01"/>
              </a:rPr>
              <a:t>Recognize characteristics of parabolas.</a:t>
            </a:r>
          </a:p>
          <a:p>
            <a:pPr algn="l">
              <a:buFont typeface="Arial" panose="020B0604020202020204" pitchFamily="34" charset="0"/>
              <a:buChar char="•"/>
            </a:pPr>
            <a:r>
              <a:rPr lang="en-US" sz="2400" b="0" i="0" dirty="0">
                <a:solidFill>
                  <a:srgbClr val="424242"/>
                </a:solidFill>
                <a:effectLst/>
                <a:latin typeface="Neue Helvetica W01"/>
              </a:rPr>
              <a:t>Understand how the graph of a parabola is related to its quadratic function.</a:t>
            </a:r>
          </a:p>
          <a:p>
            <a:pPr algn="l">
              <a:buFont typeface="Arial" panose="020B0604020202020204" pitchFamily="34" charset="0"/>
              <a:buChar char="•"/>
            </a:pPr>
            <a:r>
              <a:rPr lang="en-US" sz="2400" b="0" i="0" dirty="0">
                <a:solidFill>
                  <a:srgbClr val="424242"/>
                </a:solidFill>
                <a:effectLst/>
                <a:latin typeface="Neue Helvetica W01"/>
              </a:rPr>
              <a:t>Determine a quadratic function’s minimum or maximum value.</a:t>
            </a:r>
          </a:p>
          <a:p>
            <a:pPr algn="l">
              <a:buFont typeface="Arial" panose="020B0604020202020204" pitchFamily="34" charset="0"/>
              <a:buChar char="•"/>
            </a:pPr>
            <a:r>
              <a:rPr lang="en-US" sz="2400" b="0" i="0" dirty="0">
                <a:solidFill>
                  <a:srgbClr val="424242"/>
                </a:solidFill>
                <a:effectLst/>
                <a:latin typeface="Neue Helvetica W01"/>
              </a:rPr>
              <a:t>Solve problems involving a quadratic function’s minimum or maximum value.</a:t>
            </a:r>
          </a:p>
          <a:p>
            <a:endParaRPr lang="en-US" sz="2800" dirty="0"/>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9559ACFB-EE0A-6F9B-AD1B-331C2200C8F3}"/>
              </a:ext>
            </a:extLst>
          </p:cNvPr>
          <p:cNvSpPr txBox="1"/>
          <p:nvPr/>
        </p:nvSpPr>
        <p:spPr>
          <a:xfrm>
            <a:off x="566058" y="433311"/>
            <a:ext cx="6117772" cy="4955203"/>
          </a:xfrm>
          <a:prstGeom prst="rect">
            <a:avLst/>
          </a:prstGeom>
          <a:noFill/>
        </p:spPr>
        <p:txBody>
          <a:bodyPr wrap="square">
            <a:spAutoFit/>
          </a:bodyPr>
          <a:lstStyle/>
          <a:p>
            <a:pPr algn="l"/>
            <a:r>
              <a:rPr lang="en-US" sz="2800" b="1" i="0" dirty="0">
                <a:solidFill>
                  <a:srgbClr val="333333"/>
                </a:solidFill>
                <a:effectLst/>
                <a:latin typeface="Neue Helvetica W01"/>
              </a:rPr>
              <a:t>Recognizing Characteristics of Parabolas</a:t>
            </a:r>
          </a:p>
          <a:p>
            <a:pPr algn="l"/>
            <a:endParaRPr lang="en-US" b="1" i="0" dirty="0">
              <a:solidFill>
                <a:srgbClr val="333333"/>
              </a:solidFill>
              <a:effectLst/>
              <a:latin typeface="Neue Helvetica W01"/>
            </a:endParaRPr>
          </a:p>
          <a:p>
            <a:pPr algn="l"/>
            <a:endParaRPr lang="en-US" b="1" dirty="0">
              <a:solidFill>
                <a:srgbClr val="333333"/>
              </a:solidFill>
              <a:latin typeface="Neue Helvetica W01"/>
            </a:endParaRPr>
          </a:p>
          <a:p>
            <a:pPr algn="l"/>
            <a:r>
              <a:rPr lang="en-US" b="0" i="0" dirty="0">
                <a:solidFill>
                  <a:srgbClr val="424242"/>
                </a:solidFill>
                <a:effectLst/>
                <a:latin typeface="Neue Helvetica W01"/>
              </a:rPr>
              <a:t>The graph of a quadratic function is a U-shaped curve called a parabola. One important feature of the graph is that it has an extreme point, called the </a:t>
            </a:r>
            <a:r>
              <a:rPr lang="en-US" b="1" i="0" dirty="0">
                <a:solidFill>
                  <a:srgbClr val="424242"/>
                </a:solidFill>
                <a:effectLst/>
                <a:latin typeface="Neue Helvetica W01"/>
              </a:rPr>
              <a:t>vertex</a:t>
            </a:r>
            <a:r>
              <a:rPr lang="en-US" b="0" i="0" dirty="0">
                <a:solidFill>
                  <a:srgbClr val="424242"/>
                </a:solidFill>
                <a:effectLst/>
                <a:latin typeface="Neue Helvetica W01"/>
              </a:rPr>
              <a: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If the parabola opens up, the vertex represents the lowest point on the graph, or the </a:t>
            </a:r>
            <a:r>
              <a:rPr lang="en-US" b="1" i="0" dirty="0">
                <a:solidFill>
                  <a:srgbClr val="424242"/>
                </a:solidFill>
                <a:effectLst/>
                <a:latin typeface="Neue Helvetica W01"/>
              </a:rPr>
              <a:t>minimum value </a:t>
            </a:r>
            <a:r>
              <a:rPr lang="en-US" b="0" i="0" dirty="0">
                <a:solidFill>
                  <a:srgbClr val="424242"/>
                </a:solidFill>
                <a:effectLst/>
                <a:latin typeface="Neue Helvetica W01"/>
              </a:rPr>
              <a:t>of the quadratic function.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If the parabola opens down, the vertex represents the highest point on the graph, or the </a:t>
            </a:r>
            <a:r>
              <a:rPr lang="en-US" b="1" i="0" dirty="0">
                <a:solidFill>
                  <a:srgbClr val="424242"/>
                </a:solidFill>
                <a:effectLst/>
                <a:latin typeface="Neue Helvetica W01"/>
              </a:rPr>
              <a:t>maximum value</a:t>
            </a:r>
            <a:r>
              <a:rPr lang="en-US" b="0" i="0" dirty="0">
                <a:solidFill>
                  <a:srgbClr val="424242"/>
                </a:solidFill>
                <a:effectLst/>
                <a:latin typeface="Neue Helvetica W01"/>
              </a:rPr>
              <a: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In either case, the vertex is a turning point on the graph. </a:t>
            </a:r>
          </a:p>
          <a:p>
            <a:pPr algn="l"/>
            <a:endParaRPr lang="en-US" dirty="0">
              <a:solidFill>
                <a:srgbClr val="424242"/>
              </a:solidFill>
              <a:latin typeface="Neue Helvetica W01"/>
            </a:endParaRPr>
          </a:p>
          <a:p>
            <a:pPr algn="l"/>
            <a:r>
              <a:rPr lang="en-US" b="0" i="0" dirty="0">
                <a:solidFill>
                  <a:srgbClr val="424242"/>
                </a:solidFill>
                <a:effectLst/>
                <a:latin typeface="Neue Helvetica W01"/>
              </a:rPr>
              <a:t>The graph is also symmetric with a vertical line drawn through the vertex, called the </a:t>
            </a:r>
            <a:r>
              <a:rPr lang="en-US" b="1" i="0" dirty="0">
                <a:solidFill>
                  <a:srgbClr val="424242"/>
                </a:solidFill>
                <a:effectLst/>
                <a:latin typeface="Neue Helvetica W01"/>
              </a:rPr>
              <a:t>axis of symmetry</a:t>
            </a:r>
            <a:r>
              <a:rPr lang="en-US" b="0" i="0" dirty="0">
                <a:solidFill>
                  <a:srgbClr val="424242"/>
                </a:solidFill>
                <a:effectLst/>
                <a:latin typeface="Neue Helvetica W01"/>
              </a:rPr>
              <a:t>.</a:t>
            </a:r>
          </a:p>
        </p:txBody>
      </p:sp>
      <p:pic>
        <p:nvPicPr>
          <p:cNvPr id="6" name="Picture 5">
            <a:extLst>
              <a:ext uri="{FF2B5EF4-FFF2-40B4-BE49-F238E27FC236}">
                <a16:creationId xmlns:a16="http://schemas.microsoft.com/office/drawing/2014/main" id="{4B6CE8DA-B86A-F774-8D5B-6AEF5EF32B5E}"/>
              </a:ext>
            </a:extLst>
          </p:cNvPr>
          <p:cNvPicPr>
            <a:picLocks noChangeAspect="1"/>
          </p:cNvPicPr>
          <p:nvPr/>
        </p:nvPicPr>
        <p:blipFill>
          <a:blip r:embed="rId2"/>
          <a:stretch>
            <a:fillRect/>
          </a:stretch>
        </p:blipFill>
        <p:spPr>
          <a:xfrm>
            <a:off x="7064827" y="1266606"/>
            <a:ext cx="4561115" cy="4152921"/>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54213E82-5CF4-6259-26C5-A5F8F7205135}"/>
              </a:ext>
            </a:extLst>
          </p:cNvPr>
          <p:cNvPicPr>
            <a:picLocks noChangeAspect="1"/>
          </p:cNvPicPr>
          <p:nvPr/>
        </p:nvPicPr>
        <p:blipFill>
          <a:blip r:embed="rId2"/>
          <a:stretch>
            <a:fillRect/>
          </a:stretch>
        </p:blipFill>
        <p:spPr>
          <a:xfrm>
            <a:off x="342900" y="376237"/>
            <a:ext cx="9296400" cy="1838325"/>
          </a:xfrm>
          <a:prstGeom prst="rect">
            <a:avLst/>
          </a:prstGeom>
        </p:spPr>
      </p:pic>
      <p:pic>
        <p:nvPicPr>
          <p:cNvPr id="8" name="Picture 7">
            <a:extLst>
              <a:ext uri="{FF2B5EF4-FFF2-40B4-BE49-F238E27FC236}">
                <a16:creationId xmlns:a16="http://schemas.microsoft.com/office/drawing/2014/main" id="{621152DA-4423-1511-A0DF-4395F99C8230}"/>
              </a:ext>
            </a:extLst>
          </p:cNvPr>
          <p:cNvPicPr>
            <a:picLocks noChangeAspect="1"/>
          </p:cNvPicPr>
          <p:nvPr/>
        </p:nvPicPr>
        <p:blipFill>
          <a:blip r:embed="rId3"/>
          <a:stretch>
            <a:fillRect/>
          </a:stretch>
        </p:blipFill>
        <p:spPr>
          <a:xfrm>
            <a:off x="1006863" y="2214562"/>
            <a:ext cx="4229737" cy="3938588"/>
          </a:xfrm>
          <a:prstGeom prst="rect">
            <a:avLst/>
          </a:prstGeom>
        </p:spPr>
      </p:pic>
    </p:spTree>
    <p:extLst>
      <p:ext uri="{BB962C8B-B14F-4D97-AF65-F5344CB8AC3E}">
        <p14:creationId xmlns:p14="http://schemas.microsoft.com/office/powerpoint/2010/main" val="157846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6B8DC56-0EED-3849-A917-EAE1FA444E64}"/>
              </a:ext>
            </a:extLst>
          </p:cNvPr>
          <p:cNvPicPr>
            <a:picLocks noChangeAspect="1"/>
          </p:cNvPicPr>
          <p:nvPr/>
        </p:nvPicPr>
        <p:blipFill>
          <a:blip r:embed="rId2"/>
          <a:stretch>
            <a:fillRect/>
          </a:stretch>
        </p:blipFill>
        <p:spPr>
          <a:xfrm>
            <a:off x="1262062" y="1428750"/>
            <a:ext cx="9667875" cy="4000500"/>
          </a:xfrm>
          <a:prstGeom prst="rect">
            <a:avLst/>
          </a:prstGeom>
        </p:spPr>
      </p:pic>
    </p:spTree>
    <p:extLst>
      <p:ext uri="{BB962C8B-B14F-4D97-AF65-F5344CB8AC3E}">
        <p14:creationId xmlns:p14="http://schemas.microsoft.com/office/powerpoint/2010/main" val="2353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8B36357-FF3B-02FF-3D33-A64EF7A43D7A}"/>
              </a:ext>
            </a:extLst>
          </p:cNvPr>
          <p:cNvPicPr>
            <a:picLocks noChangeAspect="1"/>
          </p:cNvPicPr>
          <p:nvPr/>
        </p:nvPicPr>
        <p:blipFill>
          <a:blip r:embed="rId2"/>
          <a:stretch>
            <a:fillRect/>
          </a:stretch>
        </p:blipFill>
        <p:spPr>
          <a:xfrm>
            <a:off x="1243012" y="1552575"/>
            <a:ext cx="9705975" cy="3752850"/>
          </a:xfrm>
          <a:prstGeom prst="rect">
            <a:avLst/>
          </a:prstGeom>
        </p:spPr>
      </p:pic>
    </p:spTree>
    <p:extLst>
      <p:ext uri="{BB962C8B-B14F-4D97-AF65-F5344CB8AC3E}">
        <p14:creationId xmlns:p14="http://schemas.microsoft.com/office/powerpoint/2010/main" val="328149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5D2E955-4674-D312-069F-49CBC2170BA8}"/>
              </a:ext>
            </a:extLst>
          </p:cNvPr>
          <p:cNvPicPr>
            <a:picLocks noChangeAspect="1"/>
          </p:cNvPicPr>
          <p:nvPr/>
        </p:nvPicPr>
        <p:blipFill>
          <a:blip r:embed="rId2"/>
          <a:stretch>
            <a:fillRect/>
          </a:stretch>
        </p:blipFill>
        <p:spPr>
          <a:xfrm>
            <a:off x="604837" y="504825"/>
            <a:ext cx="9267825" cy="2038350"/>
          </a:xfrm>
          <a:prstGeom prst="rect">
            <a:avLst/>
          </a:prstGeom>
        </p:spPr>
      </p:pic>
      <p:pic>
        <p:nvPicPr>
          <p:cNvPr id="6" name="Picture 5">
            <a:extLst>
              <a:ext uri="{FF2B5EF4-FFF2-40B4-BE49-F238E27FC236}">
                <a16:creationId xmlns:a16="http://schemas.microsoft.com/office/drawing/2014/main" id="{5662031F-42C7-F83B-0829-5BBB8340B113}"/>
              </a:ext>
            </a:extLst>
          </p:cNvPr>
          <p:cNvPicPr>
            <a:picLocks noChangeAspect="1"/>
          </p:cNvPicPr>
          <p:nvPr/>
        </p:nvPicPr>
        <p:blipFill>
          <a:blip r:embed="rId3"/>
          <a:stretch>
            <a:fillRect/>
          </a:stretch>
        </p:blipFill>
        <p:spPr>
          <a:xfrm>
            <a:off x="1104900" y="2713831"/>
            <a:ext cx="3580896" cy="3471862"/>
          </a:xfrm>
          <a:prstGeom prst="rect">
            <a:avLst/>
          </a:prstGeom>
        </p:spPr>
      </p:pic>
    </p:spTree>
    <p:extLst>
      <p:ext uri="{BB962C8B-B14F-4D97-AF65-F5344CB8AC3E}">
        <p14:creationId xmlns:p14="http://schemas.microsoft.com/office/powerpoint/2010/main" val="38887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766D70A-ECBE-6436-BBBF-28798AB02AE9}"/>
              </a:ext>
            </a:extLst>
          </p:cNvPr>
          <p:cNvPicPr>
            <a:picLocks noChangeAspect="1"/>
          </p:cNvPicPr>
          <p:nvPr/>
        </p:nvPicPr>
        <p:blipFill>
          <a:blip r:embed="rId2"/>
          <a:stretch>
            <a:fillRect/>
          </a:stretch>
        </p:blipFill>
        <p:spPr>
          <a:xfrm>
            <a:off x="547687" y="414337"/>
            <a:ext cx="9229725" cy="1762125"/>
          </a:xfrm>
          <a:prstGeom prst="rect">
            <a:avLst/>
          </a:prstGeom>
        </p:spPr>
      </p:pic>
      <p:pic>
        <p:nvPicPr>
          <p:cNvPr id="6" name="Picture 5">
            <a:extLst>
              <a:ext uri="{FF2B5EF4-FFF2-40B4-BE49-F238E27FC236}">
                <a16:creationId xmlns:a16="http://schemas.microsoft.com/office/drawing/2014/main" id="{0C15E994-310E-C0BA-8B22-BA0BE147A612}"/>
              </a:ext>
            </a:extLst>
          </p:cNvPr>
          <p:cNvPicPr>
            <a:picLocks noChangeAspect="1"/>
          </p:cNvPicPr>
          <p:nvPr/>
        </p:nvPicPr>
        <p:blipFill>
          <a:blip r:embed="rId3"/>
          <a:stretch>
            <a:fillRect/>
          </a:stretch>
        </p:blipFill>
        <p:spPr>
          <a:xfrm>
            <a:off x="899432" y="2046514"/>
            <a:ext cx="4550442" cy="4141333"/>
          </a:xfrm>
          <a:prstGeom prst="rect">
            <a:avLst/>
          </a:prstGeom>
        </p:spPr>
      </p:pic>
    </p:spTree>
    <p:extLst>
      <p:ext uri="{BB962C8B-B14F-4D97-AF65-F5344CB8AC3E}">
        <p14:creationId xmlns:p14="http://schemas.microsoft.com/office/powerpoint/2010/main" val="157081865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974</TotalTime>
  <Words>703</Words>
  <Application>Microsoft Office PowerPoint</Application>
  <PresentationFormat>Widescreen</PresentationFormat>
  <Paragraphs>72</Paragraphs>
  <Slides>30</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Neue Helvetica W01</vt:lpstr>
      <vt:lpstr>Times New Roman</vt:lpstr>
      <vt:lpstr>Theme1</vt:lpstr>
      <vt:lpstr>1_Office Theme</vt:lpstr>
      <vt:lpstr>Office Theme</vt:lpstr>
      <vt:lpstr>Polynomial and Rational Functions</vt:lpstr>
      <vt:lpstr>5.1 Quadratic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10</cp:revision>
  <dcterms:created xsi:type="dcterms:W3CDTF">2023-11-15T21:12:55Z</dcterms:created>
  <dcterms:modified xsi:type="dcterms:W3CDTF">2023-12-13T16:42:34Z</dcterms:modified>
</cp:coreProperties>
</file>