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80" r:id="rId3"/>
    <p:sldId id="292" r:id="rId4"/>
    <p:sldId id="290" r:id="rId5"/>
    <p:sldId id="289" r:id="rId6"/>
    <p:sldId id="288" r:id="rId7"/>
    <p:sldId id="285" r:id="rId8"/>
    <p:sldId id="287" r:id="rId9"/>
    <p:sldId id="286" r:id="rId10"/>
    <p:sldId id="298" r:id="rId11"/>
    <p:sldId id="297" r:id="rId12"/>
    <p:sldId id="296" r:id="rId13"/>
    <p:sldId id="295" r:id="rId14"/>
    <p:sldId id="281" r:id="rId15"/>
    <p:sldId id="32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3792" autoAdjust="0"/>
  </p:normalViewPr>
  <p:slideViewPr>
    <p:cSldViewPr snapToGrid="0">
      <p:cViewPr varScale="1">
        <p:scale>
          <a:sx n="67" d="100"/>
          <a:sy n="67"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190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124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836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US" sz="1200" b="0" i="0" dirty="0">
              <a:solidFill>
                <a:srgbClr val="424242"/>
              </a:solidFill>
              <a:effectLst/>
              <a:latin typeface="Neue Helvetica W01"/>
            </a:endParaRPr>
          </a:p>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1335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615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204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85BB75DA-20A7-4043-9498-8042D7FFDC4A}" type="datetime1">
              <a:rPr lang="en-US" smtClean="0"/>
              <a:t>12/12/2023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326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903E8973-9055-4952-981E-8812CBF4A708}" type="datetime1">
              <a:rPr lang="en-US" smtClean="0"/>
              <a:t>12/12/2023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43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2BEC46BA-DC38-440B-A51C-788BCA3B32D3}" type="datetime1">
              <a:rPr lang="en-US" smtClean="0"/>
              <a:t>12/12/2023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0495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8361451A-CFA5-4FFC-B918-734CB1FED670}" type="datetime1">
              <a:rPr lang="en-US" smtClean="0"/>
              <a:t>12/12/2023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1656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9B6825CF-EF9B-4DE4-A234-A10023EC1A3E}" type="datetime1">
              <a:rPr lang="en-US" smtClean="0"/>
              <a:t>12/12/2023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528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D541208D-B44C-4233-841D-9E8CFA5F70A0}" type="datetime1">
              <a:rPr lang="en-US" smtClean="0"/>
              <a:t>12/12/2023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452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FEE6C495-331A-4221-870F-E220793F001F}" type="datetime1">
              <a:rPr lang="en-US" smtClean="0"/>
              <a:t>12/12/2023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r>
              <a:rPr lang="en-US"/>
              <a:t>https://openstax.org/details/books/algebra-and-trigonometry-2e</a:t>
            </a:r>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943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D5B5E82D-A968-4F91-830C-263177116E66}" type="datetime1">
              <a:rPr lang="en-US" smtClean="0"/>
              <a:t>12/12/2023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r>
              <a:rPr lang="en-US"/>
              <a:t>https://openstax.org/details/books/algebra-and-trigonometry-2e</a:t>
            </a:r>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520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FEC6FBB8-2C26-48E5-ACBF-3D35893C729F}" type="datetime1">
              <a:rPr lang="en-US" smtClean="0"/>
              <a:t>12/12/2023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r>
              <a:rPr lang="en-US"/>
              <a:t>https://openstax.org/details/books/algebra-and-trigonometry-2e</a:t>
            </a:r>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902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9C98E87-6C6E-49A5-AEDA-8F9EEACAC649}" type="datetime1">
              <a:rPr lang="en-US" smtClean="0"/>
              <a:t>12/12/2023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4236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81B15F85-0F88-4E52-8E05-40819EDF5115}" type="datetime1">
              <a:rPr lang="en-US" smtClean="0"/>
              <a:t>12/12/2023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2035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A25B89A0-E26E-4328-838E-AB32FC45EAF9}" type="datetime1">
              <a:rPr lang="en-US" smtClean="0"/>
              <a:t>12/12/2023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94067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10255" y="1386"/>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solidFill>
                  <a:srgbClr val="FFFFFF"/>
                </a:solidFill>
              </a:rPr>
              <a:t>Linear 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315137"/>
            <a:ext cx="9781327" cy="2056617"/>
          </a:xfrm>
        </p:spPr>
        <p:txBody>
          <a:bodyPr anchor="t">
            <a:normAutofit/>
          </a:bodyPr>
          <a:lstStyle/>
          <a:p>
            <a:r>
              <a:rPr lang="en-US" sz="2200" dirty="0">
                <a:solidFill>
                  <a:srgbClr val="FFFFFF"/>
                </a:solidFill>
              </a:rPr>
              <a:t>Chapter 4</a:t>
            </a:r>
          </a:p>
          <a:p>
            <a:r>
              <a:rPr lang="en-US" sz="2200" dirty="0">
                <a:solidFill>
                  <a:srgbClr val="FFFFFF"/>
                </a:solidFill>
              </a:rPr>
              <a:t>Algebra and Trigonometry 2e</a:t>
            </a:r>
          </a:p>
          <a:p>
            <a:r>
              <a:rPr lang="en-US" sz="2200" dirty="0">
                <a:solidFill>
                  <a:srgbClr val="FFFFFF"/>
                </a:solidFill>
              </a:rPr>
              <a:t>OpenStax</a:t>
            </a:r>
          </a:p>
          <a:p>
            <a:r>
              <a:rPr lang="en-US" sz="2200" dirty="0">
                <a:solidFill>
                  <a:srgbClr val="FFFFFF"/>
                </a:solidFill>
              </a:rPr>
              <a:t>Jay Abramson</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19D39B3-6935-2749-CE94-A5C473904566}"/>
              </a:ext>
            </a:extLst>
          </p:cNvPr>
          <p:cNvPicPr>
            <a:picLocks noChangeAspect="1"/>
          </p:cNvPicPr>
          <p:nvPr/>
        </p:nvPicPr>
        <p:blipFill>
          <a:blip r:embed="rId3"/>
          <a:stretch>
            <a:fillRect/>
          </a:stretch>
        </p:blipFill>
        <p:spPr>
          <a:xfrm>
            <a:off x="365107" y="478765"/>
            <a:ext cx="10817284" cy="2274709"/>
          </a:xfrm>
          <a:prstGeom prst="rect">
            <a:avLst/>
          </a:prstGeom>
        </p:spPr>
      </p:pic>
    </p:spTree>
    <p:extLst>
      <p:ext uri="{BB962C8B-B14F-4D97-AF65-F5344CB8AC3E}">
        <p14:creationId xmlns:p14="http://schemas.microsoft.com/office/powerpoint/2010/main" val="370502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F331A1E-CB26-422E-7AA2-02289769D8F7}"/>
              </a:ext>
            </a:extLst>
          </p:cNvPr>
          <p:cNvPicPr>
            <a:picLocks noChangeAspect="1"/>
          </p:cNvPicPr>
          <p:nvPr/>
        </p:nvPicPr>
        <p:blipFill>
          <a:blip r:embed="rId3"/>
          <a:stretch>
            <a:fillRect/>
          </a:stretch>
        </p:blipFill>
        <p:spPr>
          <a:xfrm>
            <a:off x="710120" y="1372315"/>
            <a:ext cx="10771759" cy="3889070"/>
          </a:xfrm>
          <a:prstGeom prst="rect">
            <a:avLst/>
          </a:prstGeom>
        </p:spPr>
      </p:pic>
    </p:spTree>
    <p:extLst>
      <p:ext uri="{BB962C8B-B14F-4D97-AF65-F5344CB8AC3E}">
        <p14:creationId xmlns:p14="http://schemas.microsoft.com/office/powerpoint/2010/main" val="395401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A8EC7F8-48F2-FF56-27B5-4371141B5E29}"/>
              </a:ext>
            </a:extLst>
          </p:cNvPr>
          <p:cNvPicPr>
            <a:picLocks noChangeAspect="1"/>
          </p:cNvPicPr>
          <p:nvPr/>
        </p:nvPicPr>
        <p:blipFill>
          <a:blip r:embed="rId3"/>
          <a:stretch>
            <a:fillRect/>
          </a:stretch>
        </p:blipFill>
        <p:spPr>
          <a:xfrm>
            <a:off x="542925" y="1800225"/>
            <a:ext cx="11106150" cy="3257550"/>
          </a:xfrm>
          <a:prstGeom prst="rect">
            <a:avLst/>
          </a:prstGeom>
        </p:spPr>
      </p:pic>
    </p:spTree>
    <p:extLst>
      <p:ext uri="{BB962C8B-B14F-4D97-AF65-F5344CB8AC3E}">
        <p14:creationId xmlns:p14="http://schemas.microsoft.com/office/powerpoint/2010/main" val="42548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FDAB9D8-6A01-F1FE-140A-85FAC22274E9}"/>
              </a:ext>
            </a:extLst>
          </p:cNvPr>
          <p:cNvPicPr>
            <a:picLocks noChangeAspect="1"/>
          </p:cNvPicPr>
          <p:nvPr/>
        </p:nvPicPr>
        <p:blipFill>
          <a:blip r:embed="rId3"/>
          <a:stretch>
            <a:fillRect/>
          </a:stretch>
        </p:blipFill>
        <p:spPr>
          <a:xfrm>
            <a:off x="535755" y="530349"/>
            <a:ext cx="10401300" cy="2447925"/>
          </a:xfrm>
          <a:prstGeom prst="rect">
            <a:avLst/>
          </a:prstGeom>
        </p:spPr>
      </p:pic>
    </p:spTree>
    <p:extLst>
      <p:ext uri="{BB962C8B-B14F-4D97-AF65-F5344CB8AC3E}">
        <p14:creationId xmlns:p14="http://schemas.microsoft.com/office/powerpoint/2010/main" val="223259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800638" y="1347850"/>
            <a:ext cx="6824625" cy="440120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800" b="0" i="0" dirty="0">
                <a:effectLst/>
                <a:latin typeface="Neue Helvetica W01"/>
              </a:rPr>
              <a:t>Build linear models from verbal descriptions.</a:t>
            </a:r>
          </a:p>
          <a:p>
            <a:pPr algn="l">
              <a:buFont typeface="Arial" panose="020B0604020202020204" pitchFamily="34" charset="0"/>
              <a:buChar char="•"/>
            </a:pPr>
            <a:r>
              <a:rPr lang="en-US" sz="2800" b="0" i="0" dirty="0">
                <a:effectLst/>
                <a:latin typeface="Neue Helvetica W01"/>
              </a:rPr>
              <a:t>Model a set of data with a linear function.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endParaRPr lang="en-US" sz="2800" b="0" i="0" dirty="0">
              <a:solidFill>
                <a:srgbClr val="424242"/>
              </a:solidFill>
              <a:effectLst/>
              <a:latin typeface="Neue Helvetica W01"/>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3"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000000">
                  <a:tint val="75000"/>
                </a:srgbClr>
              </a:solidFill>
              <a:effectLst/>
              <a:uLnTx/>
              <a:uFillTx/>
              <a:latin typeface="Segoe UI Semilight" panose="020B0402040204020203" pitchFamily="34" charset="0"/>
              <a:ea typeface="+mn-ea"/>
              <a:cs typeface="Segoe UI Semilight" panose="020B0402040204020203" pitchFamily="34" charset="0"/>
            </a:endParaRPr>
          </a:p>
        </p:txBody>
      </p:sp>
      <p:grpSp>
        <p:nvGrpSpPr>
          <p:cNvPr id="85"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86" name="Freeform: Shape 15">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7" name="Freeform: Shape 16">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8" name="Freeform: Shape 17">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9" name="Freeform: Shape 18">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0" name="Freeform: Shape 19">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1" name="Freeform: Shape 20">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2" name="Freeform: Shape 22">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4" name="Freeform: Shape 23">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5" name="Freeform: Shape 24">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6" name="Freeform: Shape 25">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3" name="Freeform: Shape 26">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4" name="Freeform: Shape 27">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5" name="Freeform: Shape 28">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6" name="Freeform: Shape 29">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7" name="Freeform: Shape 30">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Freeform: Shape 31">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9" name="Freeform: Shape 32">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5"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6" name="Freeform: Shape 35">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grpSp>
          <p:nvGrpSpPr>
            <p:cNvPr id="37"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9" name="Freeform: Shape 38">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eeform: Shape 39">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eeform: Shape 40">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eeform: Shape 41">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eeform: Shape 42">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eeform: Shape 43">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5" name="Freeform: Shape 44">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8" name="Freeform: Shape 37">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994404" y="731041"/>
            <a:ext cx="10191942" cy="3173034"/>
          </a:xfrm>
        </p:spPr>
        <p:txBody>
          <a:bodyPr>
            <a:normAutofit/>
          </a:bodyPr>
          <a:lstStyle/>
          <a:p>
            <a:r>
              <a:rPr lang="en-US" sz="6600" dirty="0">
                <a:latin typeface="Baskerville Old Face" panose="02020602080505020303" pitchFamily="18" charset="0"/>
              </a:rPr>
              <a:t>Modeling with</a:t>
            </a:r>
            <a:br>
              <a:rPr lang="en-US" sz="6600" dirty="0">
                <a:latin typeface="Baskerville Old Face" panose="02020602080505020303" pitchFamily="18" charset="0"/>
              </a:rPr>
            </a:br>
            <a:r>
              <a:rPr lang="en-US" sz="6600" dirty="0">
                <a:latin typeface="Baskerville Old Face" panose="02020602080505020303" pitchFamily="18" charset="0"/>
              </a:rPr>
              <a:t>Linear Functions</a:t>
            </a:r>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524000" y="4069354"/>
            <a:ext cx="9144000" cy="1265285"/>
          </a:xfrm>
        </p:spPr>
        <p:txBody>
          <a:bodyPr>
            <a:normAutofit/>
          </a:bodyPr>
          <a:lstStyle/>
          <a:p>
            <a:r>
              <a:rPr lang="en-US" sz="2200" dirty="0"/>
              <a:t>Section 4.2</a:t>
            </a:r>
          </a:p>
        </p:txBody>
      </p:sp>
      <p:grpSp>
        <p:nvGrpSpPr>
          <p:cNvPr id="47"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8" name="Straight Connector 47">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2734167" y="1779774"/>
            <a:ext cx="7390335"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lgn="l">
              <a:buFont typeface="Arial" panose="020B0604020202020204" pitchFamily="34" charset="0"/>
              <a:buChar char="•"/>
            </a:pPr>
            <a:r>
              <a:rPr lang="en-US" sz="2400" b="0" i="0" dirty="0">
                <a:effectLst/>
                <a:latin typeface="Neue Helvetica W01"/>
              </a:rPr>
              <a:t>Build linear models from verbal descriptions.</a:t>
            </a:r>
          </a:p>
          <a:p>
            <a:pPr algn="l">
              <a:buFont typeface="Arial" panose="020B0604020202020204" pitchFamily="34" charset="0"/>
              <a:buChar char="•"/>
            </a:pPr>
            <a:r>
              <a:rPr lang="en-US" sz="2400" b="0" i="0" dirty="0">
                <a:effectLst/>
                <a:latin typeface="Neue Helvetica W01"/>
              </a:rPr>
              <a:t>Model a set of data with a linear function.</a:t>
            </a:r>
          </a:p>
          <a:p>
            <a:endParaRPr lang="en-US" sz="2400" dirty="0">
              <a:solidFill>
                <a:srgbClr val="424242"/>
              </a:solidFill>
              <a:effectLst/>
            </a:endParaRPr>
          </a:p>
        </p:txBody>
      </p:sp>
    </p:spTree>
    <p:extLst>
      <p:ext uri="{BB962C8B-B14F-4D97-AF65-F5344CB8AC3E}">
        <p14:creationId xmlns:p14="http://schemas.microsoft.com/office/powerpoint/2010/main" val="295105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F52FEA1-11DA-474C-13A5-F54B9906E728}"/>
              </a:ext>
            </a:extLst>
          </p:cNvPr>
          <p:cNvPicPr>
            <a:picLocks noChangeAspect="1"/>
          </p:cNvPicPr>
          <p:nvPr/>
        </p:nvPicPr>
        <p:blipFill>
          <a:blip r:embed="rId3"/>
          <a:stretch>
            <a:fillRect/>
          </a:stretch>
        </p:blipFill>
        <p:spPr>
          <a:xfrm>
            <a:off x="661987" y="1357312"/>
            <a:ext cx="10868025" cy="4143375"/>
          </a:xfrm>
          <a:prstGeom prst="rect">
            <a:avLst/>
          </a:prstGeom>
        </p:spPr>
      </p:pic>
    </p:spTree>
    <p:extLst>
      <p:ext uri="{BB962C8B-B14F-4D97-AF65-F5344CB8AC3E}">
        <p14:creationId xmlns:p14="http://schemas.microsoft.com/office/powerpoint/2010/main" val="191922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2CF219F-F9C3-7052-B504-3710CC905FEC}"/>
              </a:ext>
            </a:extLst>
          </p:cNvPr>
          <p:cNvPicPr>
            <a:picLocks noChangeAspect="1"/>
          </p:cNvPicPr>
          <p:nvPr/>
        </p:nvPicPr>
        <p:blipFill>
          <a:blip r:embed="rId3"/>
          <a:stretch>
            <a:fillRect/>
          </a:stretch>
        </p:blipFill>
        <p:spPr>
          <a:xfrm>
            <a:off x="488396" y="476250"/>
            <a:ext cx="10372725" cy="2952750"/>
          </a:xfrm>
          <a:prstGeom prst="rect">
            <a:avLst/>
          </a:prstGeom>
        </p:spPr>
      </p:pic>
    </p:spTree>
    <p:extLst>
      <p:ext uri="{BB962C8B-B14F-4D97-AF65-F5344CB8AC3E}">
        <p14:creationId xmlns:p14="http://schemas.microsoft.com/office/powerpoint/2010/main" val="283688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18C4531-6A39-8C22-680D-97FD10E2673B}"/>
              </a:ext>
            </a:extLst>
          </p:cNvPr>
          <p:cNvPicPr>
            <a:picLocks noChangeAspect="1"/>
          </p:cNvPicPr>
          <p:nvPr/>
        </p:nvPicPr>
        <p:blipFill>
          <a:blip r:embed="rId3"/>
          <a:stretch>
            <a:fillRect/>
          </a:stretch>
        </p:blipFill>
        <p:spPr>
          <a:xfrm>
            <a:off x="432263" y="324332"/>
            <a:ext cx="10382250" cy="2695575"/>
          </a:xfrm>
          <a:prstGeom prst="rect">
            <a:avLst/>
          </a:prstGeom>
        </p:spPr>
      </p:pic>
    </p:spTree>
    <p:extLst>
      <p:ext uri="{BB962C8B-B14F-4D97-AF65-F5344CB8AC3E}">
        <p14:creationId xmlns:p14="http://schemas.microsoft.com/office/powerpoint/2010/main" val="416102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178F72A-9687-E137-B0F7-2AC5B6CCEF47}"/>
              </a:ext>
            </a:extLst>
          </p:cNvPr>
          <p:cNvPicPr>
            <a:picLocks noChangeAspect="1"/>
          </p:cNvPicPr>
          <p:nvPr/>
        </p:nvPicPr>
        <p:blipFill>
          <a:blip r:embed="rId3"/>
          <a:stretch>
            <a:fillRect/>
          </a:stretch>
        </p:blipFill>
        <p:spPr>
          <a:xfrm>
            <a:off x="492411" y="354672"/>
            <a:ext cx="10344150" cy="2552700"/>
          </a:xfrm>
          <a:prstGeom prst="rect">
            <a:avLst/>
          </a:prstGeom>
        </p:spPr>
      </p:pic>
    </p:spTree>
    <p:extLst>
      <p:ext uri="{BB962C8B-B14F-4D97-AF65-F5344CB8AC3E}">
        <p14:creationId xmlns:p14="http://schemas.microsoft.com/office/powerpoint/2010/main" val="353495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BD44CEC-D087-1C46-59C1-B521F17FE179}"/>
              </a:ext>
            </a:extLst>
          </p:cNvPr>
          <p:cNvPicPr>
            <a:picLocks noChangeAspect="1"/>
          </p:cNvPicPr>
          <p:nvPr/>
        </p:nvPicPr>
        <p:blipFill>
          <a:blip r:embed="rId3"/>
          <a:stretch>
            <a:fillRect/>
          </a:stretch>
        </p:blipFill>
        <p:spPr>
          <a:xfrm>
            <a:off x="734227" y="659152"/>
            <a:ext cx="10353675" cy="2457450"/>
          </a:xfrm>
          <a:prstGeom prst="rect">
            <a:avLst/>
          </a:prstGeom>
        </p:spPr>
      </p:pic>
    </p:spTree>
    <p:extLst>
      <p:ext uri="{BB962C8B-B14F-4D97-AF65-F5344CB8AC3E}">
        <p14:creationId xmlns:p14="http://schemas.microsoft.com/office/powerpoint/2010/main" val="254043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AB9BF12-8865-E7F3-A876-D007BCF247D9}"/>
              </a:ext>
            </a:extLst>
          </p:cNvPr>
          <p:cNvPicPr>
            <a:picLocks noChangeAspect="1"/>
          </p:cNvPicPr>
          <p:nvPr/>
        </p:nvPicPr>
        <p:blipFill>
          <a:blip r:embed="rId3"/>
          <a:stretch>
            <a:fillRect/>
          </a:stretch>
        </p:blipFill>
        <p:spPr>
          <a:xfrm>
            <a:off x="467099" y="455381"/>
            <a:ext cx="10353675" cy="2762250"/>
          </a:xfrm>
          <a:prstGeom prst="rect">
            <a:avLst/>
          </a:prstGeom>
        </p:spPr>
      </p:pic>
    </p:spTree>
    <p:extLst>
      <p:ext uri="{BB962C8B-B14F-4D97-AF65-F5344CB8AC3E}">
        <p14:creationId xmlns:p14="http://schemas.microsoft.com/office/powerpoint/2010/main" val="2584787999"/>
      </p:ext>
    </p:extLst>
  </p:cSld>
  <p:clrMapOvr>
    <a:masterClrMapping/>
  </p:clrMapOvr>
</p:sld>
</file>

<file path=ppt/theme/theme1.xml><?xml version="1.0" encoding="utf-8"?>
<a:theme xmlns:a="http://schemas.openxmlformats.org/drawingml/2006/main" name="Explor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329</Words>
  <Application>Microsoft Office PowerPoint</Application>
  <PresentationFormat>Widescreen</PresentationFormat>
  <Paragraphs>53</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Avenir Next LT Pro</vt:lpstr>
      <vt:lpstr>AvenirNext LT Pro Medium</vt:lpstr>
      <vt:lpstr>Baskerville Old Face</vt:lpstr>
      <vt:lpstr>Calibri</vt:lpstr>
      <vt:lpstr>Neue Helvetica W01</vt:lpstr>
      <vt:lpstr>Sagona Book</vt:lpstr>
      <vt:lpstr>Segoe UI Semilight</vt:lpstr>
      <vt:lpstr>ExploreVTI</vt:lpstr>
      <vt:lpstr>Linear Functions</vt:lpstr>
      <vt:lpstr>Modeling with Linear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8</cp:revision>
  <dcterms:created xsi:type="dcterms:W3CDTF">2023-11-20T21:32:17Z</dcterms:created>
  <dcterms:modified xsi:type="dcterms:W3CDTF">2023-12-13T00:59:43Z</dcterms:modified>
</cp:coreProperties>
</file>