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7" r:id="rId2"/>
    <p:sldId id="280" r:id="rId3"/>
    <p:sldId id="292" r:id="rId4"/>
    <p:sldId id="302" r:id="rId5"/>
    <p:sldId id="301" r:id="rId6"/>
    <p:sldId id="304" r:id="rId7"/>
    <p:sldId id="308" r:id="rId8"/>
    <p:sldId id="307" r:id="rId9"/>
    <p:sldId id="306" r:id="rId10"/>
    <p:sldId id="305" r:id="rId11"/>
    <p:sldId id="300" r:id="rId12"/>
    <p:sldId id="309" r:id="rId13"/>
    <p:sldId id="313" r:id="rId14"/>
    <p:sldId id="312" r:id="rId15"/>
    <p:sldId id="311" r:id="rId16"/>
    <p:sldId id="310" r:id="rId17"/>
    <p:sldId id="317" r:id="rId18"/>
    <p:sldId id="316" r:id="rId19"/>
    <p:sldId id="315" r:id="rId20"/>
    <p:sldId id="314" r:id="rId21"/>
    <p:sldId id="294" r:id="rId22"/>
    <p:sldId id="321" r:id="rId23"/>
    <p:sldId id="320" r:id="rId24"/>
    <p:sldId id="322" r:id="rId25"/>
    <p:sldId id="325" r:id="rId26"/>
    <p:sldId id="324" r:id="rId27"/>
    <p:sldId id="323" r:id="rId28"/>
    <p:sldId id="327" r:id="rId29"/>
    <p:sldId id="328" r:id="rId30"/>
    <p:sldId id="281" r:id="rId31"/>
    <p:sldId id="32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85627" autoAdjust="0"/>
  </p:normalViewPr>
  <p:slideViewPr>
    <p:cSldViewPr snapToGrid="0">
      <p:cViewPr varScale="1">
        <p:scale>
          <a:sx n="94" d="100"/>
          <a:sy n="94" d="100"/>
        </p:scale>
        <p:origin x="5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1E18B-DAD7-417F-9F65-836F759EC815}" type="datetimeFigureOut">
              <a:rPr lang="en-US" smtClean="0"/>
              <a:t>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18910-D961-4504-9C24-5FEE25DE1ED7}" type="slidenum">
              <a:rPr lang="en-US" smtClean="0"/>
              <a:t>‹#›</a:t>
            </a:fld>
            <a:endParaRPr lang="en-US"/>
          </a:p>
        </p:txBody>
      </p:sp>
    </p:spTree>
    <p:extLst>
      <p:ext uri="{BB962C8B-B14F-4D97-AF65-F5344CB8AC3E}">
        <p14:creationId xmlns:p14="http://schemas.microsoft.com/office/powerpoint/2010/main" val="97536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5424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8091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861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379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4137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6435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3327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3147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20173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630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endParaRPr lang="en-US" b="0" i="0" dirty="0">
              <a:solidFill>
                <a:srgbClr val="424242"/>
              </a:solidFill>
              <a:effectLst/>
              <a:latin typeface="Neue Helvetica W01"/>
            </a:endParaRP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0170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60148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 graphing calculator to graph.</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33040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4712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7409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0075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62146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172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73649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72617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1900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latin typeface="Neue Helvetica W01"/>
              </a:rPr>
              <a:t>In this section, we will practice determining domains and ranges for specific functions. We can write the domain and range in </a:t>
            </a:r>
            <a:r>
              <a:rPr lang="en-US" b="1" i="0" dirty="0">
                <a:solidFill>
                  <a:srgbClr val="424242"/>
                </a:solidFill>
                <a:effectLst/>
                <a:latin typeface="Neue Helvetica W01"/>
              </a:rPr>
              <a:t>interval notation</a:t>
            </a:r>
            <a:r>
              <a:rPr lang="en-US" b="0" i="0" dirty="0">
                <a:solidFill>
                  <a:srgbClr val="424242"/>
                </a:solidFill>
                <a:effectLst/>
                <a:latin typeface="Neue Helvetica W01"/>
              </a:rPr>
              <a:t>, which uses values within brackets to describe a set of numbers.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37902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7079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5232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1885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7567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7033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1536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595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85BB75DA-20A7-4043-9498-8042D7FFDC4A}" type="datetime1">
              <a:rPr lang="en-US" smtClean="0"/>
              <a:t>12/8/2023</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73B850FF-6169-4056-8077-06FFA93A536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94125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12/8/2023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6635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12/8/2023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46232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12/8/2023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3746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12/8/2023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08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12/8/2023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53690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12/8/2023</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01487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12/8/2023</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8616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12/8/2023</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725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12/8/2023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58015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12/8/2023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42746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A25B89A0-E26E-4328-838E-AB32FC45EAF9}" type="datetime1">
              <a:rPr lang="en-US" smtClean="0"/>
              <a:t>12/8/2023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9314437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20" y="1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8515" y="448165"/>
            <a:ext cx="10191942" cy="3173034"/>
          </a:xfrm>
        </p:spPr>
        <p:txBody>
          <a:bodyPr>
            <a:normAutofit/>
          </a:bodyPr>
          <a:lstStyle/>
          <a:p>
            <a:r>
              <a:rPr lang="en-US" sz="6600" dirty="0">
                <a:solidFill>
                  <a:srgbClr val="FFFFFF"/>
                </a:solidFill>
              </a:rPr>
              <a:t>Functions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522486" y="3779987"/>
            <a:ext cx="9144000" cy="2123102"/>
          </a:xfrm>
        </p:spPr>
        <p:txBody>
          <a:bodyPr>
            <a:noAutofit/>
          </a:bodyPr>
          <a:lstStyle/>
          <a:p>
            <a:pPr>
              <a:lnSpc>
                <a:spcPct val="100000"/>
              </a:lnSpc>
            </a:pPr>
            <a:r>
              <a:rPr lang="en-US" sz="2000" dirty="0">
                <a:solidFill>
                  <a:srgbClr val="FFFFFF"/>
                </a:solidFill>
              </a:rPr>
              <a:t>Chapter 3</a:t>
            </a:r>
          </a:p>
          <a:p>
            <a:pPr>
              <a:lnSpc>
                <a:spcPct val="100000"/>
              </a:lnSpc>
            </a:pPr>
            <a:r>
              <a:rPr lang="en-US" sz="2000" dirty="0">
                <a:solidFill>
                  <a:srgbClr val="FFFFFF"/>
                </a:solidFill>
              </a:rPr>
              <a:t>Algebra and Trigonometry 2e</a:t>
            </a:r>
          </a:p>
          <a:p>
            <a:pPr>
              <a:lnSpc>
                <a:spcPct val="100000"/>
              </a:lnSpc>
            </a:pPr>
            <a:r>
              <a:rPr lang="en-US" sz="2000" dirty="0">
                <a:solidFill>
                  <a:srgbClr val="FFFFFF"/>
                </a:solidFill>
              </a:rPr>
              <a:t>OpenStax</a:t>
            </a:r>
          </a:p>
          <a:p>
            <a:pPr>
              <a:lnSpc>
                <a:spcPct val="100000"/>
              </a:lnSpc>
            </a:pPr>
            <a:r>
              <a:rPr lang="en-US" sz="2000" dirty="0">
                <a:solidFill>
                  <a:srgbClr val="FFFFFF"/>
                </a:solidFill>
              </a:rPr>
              <a:t>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p:txBody>
          <a:bodyPr>
            <a:normAutofit lnSpcReduction="10000"/>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5AA2591-4CAF-19F4-45D5-C80AF3320164}"/>
              </a:ext>
            </a:extLst>
          </p:cNvPr>
          <p:cNvPicPr>
            <a:picLocks noChangeAspect="1"/>
          </p:cNvPicPr>
          <p:nvPr/>
        </p:nvPicPr>
        <p:blipFill>
          <a:blip r:embed="rId3"/>
          <a:stretch>
            <a:fillRect/>
          </a:stretch>
        </p:blipFill>
        <p:spPr>
          <a:xfrm>
            <a:off x="496694" y="507264"/>
            <a:ext cx="9258300" cy="1762125"/>
          </a:xfrm>
          <a:prstGeom prst="rect">
            <a:avLst/>
          </a:prstGeom>
        </p:spPr>
      </p:pic>
    </p:spTree>
    <p:extLst>
      <p:ext uri="{BB962C8B-B14F-4D97-AF65-F5344CB8AC3E}">
        <p14:creationId xmlns:p14="http://schemas.microsoft.com/office/powerpoint/2010/main" val="2230679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9562DFC-B371-2CED-3907-FCA1026D7824}"/>
              </a:ext>
            </a:extLst>
          </p:cNvPr>
          <p:cNvPicPr>
            <a:picLocks noChangeAspect="1"/>
          </p:cNvPicPr>
          <p:nvPr/>
        </p:nvPicPr>
        <p:blipFill>
          <a:blip r:embed="rId3"/>
          <a:stretch>
            <a:fillRect/>
          </a:stretch>
        </p:blipFill>
        <p:spPr>
          <a:xfrm>
            <a:off x="627139" y="519228"/>
            <a:ext cx="9153525" cy="1314450"/>
          </a:xfrm>
          <a:prstGeom prst="rect">
            <a:avLst/>
          </a:prstGeom>
        </p:spPr>
      </p:pic>
    </p:spTree>
    <p:extLst>
      <p:ext uri="{BB962C8B-B14F-4D97-AF65-F5344CB8AC3E}">
        <p14:creationId xmlns:p14="http://schemas.microsoft.com/office/powerpoint/2010/main" val="1761650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037ABB4-2FA6-657C-8F26-A4704ECEFED6}"/>
              </a:ext>
            </a:extLst>
          </p:cNvPr>
          <p:cNvPicPr>
            <a:picLocks noChangeAspect="1"/>
          </p:cNvPicPr>
          <p:nvPr/>
        </p:nvPicPr>
        <p:blipFill>
          <a:blip r:embed="rId3"/>
          <a:stretch>
            <a:fillRect/>
          </a:stretch>
        </p:blipFill>
        <p:spPr>
          <a:xfrm>
            <a:off x="1002332" y="1778503"/>
            <a:ext cx="9629775" cy="1762125"/>
          </a:xfrm>
          <a:prstGeom prst="rect">
            <a:avLst/>
          </a:prstGeom>
        </p:spPr>
      </p:pic>
    </p:spTree>
    <p:extLst>
      <p:ext uri="{BB962C8B-B14F-4D97-AF65-F5344CB8AC3E}">
        <p14:creationId xmlns:p14="http://schemas.microsoft.com/office/powerpoint/2010/main" val="2013694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B3E9D0B-FBD4-697D-CA1A-1484703DD6F3}"/>
              </a:ext>
            </a:extLst>
          </p:cNvPr>
          <p:cNvPicPr>
            <a:picLocks noChangeAspect="1"/>
          </p:cNvPicPr>
          <p:nvPr/>
        </p:nvPicPr>
        <p:blipFill>
          <a:blip r:embed="rId3"/>
          <a:stretch>
            <a:fillRect/>
          </a:stretch>
        </p:blipFill>
        <p:spPr>
          <a:xfrm>
            <a:off x="833554" y="1679768"/>
            <a:ext cx="9677400" cy="2695575"/>
          </a:xfrm>
          <a:prstGeom prst="rect">
            <a:avLst/>
          </a:prstGeom>
        </p:spPr>
      </p:pic>
    </p:spTree>
    <p:extLst>
      <p:ext uri="{BB962C8B-B14F-4D97-AF65-F5344CB8AC3E}">
        <p14:creationId xmlns:p14="http://schemas.microsoft.com/office/powerpoint/2010/main" val="2718483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35A9851-E1ED-5EA6-82E7-1EA4D6A9BBBB}"/>
              </a:ext>
            </a:extLst>
          </p:cNvPr>
          <p:cNvPicPr>
            <a:picLocks noChangeAspect="1"/>
          </p:cNvPicPr>
          <p:nvPr/>
        </p:nvPicPr>
        <p:blipFill>
          <a:blip r:embed="rId3"/>
          <a:stretch>
            <a:fillRect/>
          </a:stretch>
        </p:blipFill>
        <p:spPr>
          <a:xfrm>
            <a:off x="609716" y="485426"/>
            <a:ext cx="9210675" cy="4772025"/>
          </a:xfrm>
          <a:prstGeom prst="rect">
            <a:avLst/>
          </a:prstGeom>
        </p:spPr>
      </p:pic>
    </p:spTree>
    <p:extLst>
      <p:ext uri="{BB962C8B-B14F-4D97-AF65-F5344CB8AC3E}">
        <p14:creationId xmlns:p14="http://schemas.microsoft.com/office/powerpoint/2010/main" val="548013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5BD2951-200D-4C6F-9027-E63450736883}"/>
              </a:ext>
            </a:extLst>
          </p:cNvPr>
          <p:cNvPicPr>
            <a:picLocks noChangeAspect="1"/>
          </p:cNvPicPr>
          <p:nvPr/>
        </p:nvPicPr>
        <p:blipFill>
          <a:blip r:embed="rId3"/>
          <a:stretch>
            <a:fillRect/>
          </a:stretch>
        </p:blipFill>
        <p:spPr>
          <a:xfrm>
            <a:off x="663846" y="809392"/>
            <a:ext cx="9191625" cy="1447800"/>
          </a:xfrm>
          <a:prstGeom prst="rect">
            <a:avLst/>
          </a:prstGeom>
        </p:spPr>
      </p:pic>
    </p:spTree>
    <p:extLst>
      <p:ext uri="{BB962C8B-B14F-4D97-AF65-F5344CB8AC3E}">
        <p14:creationId xmlns:p14="http://schemas.microsoft.com/office/powerpoint/2010/main" val="2711586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817AF0EB-AD13-7A36-A69F-1AF52E27B171}"/>
              </a:ext>
            </a:extLst>
          </p:cNvPr>
          <p:cNvSpPr txBox="1"/>
          <p:nvPr/>
        </p:nvSpPr>
        <p:spPr>
          <a:xfrm>
            <a:off x="1048215" y="1103971"/>
            <a:ext cx="8532665" cy="4401205"/>
          </a:xfrm>
          <a:prstGeom prst="rect">
            <a:avLst/>
          </a:prstGeom>
          <a:noFill/>
        </p:spPr>
        <p:txBody>
          <a:bodyPr wrap="square" rtlCol="0">
            <a:spAutoFit/>
          </a:bodyPr>
          <a:lstStyle/>
          <a:p>
            <a:pPr algn="l"/>
            <a:r>
              <a:rPr lang="en-US" sz="2800" b="1" i="0" dirty="0">
                <a:solidFill>
                  <a:srgbClr val="333333"/>
                </a:solidFill>
                <a:effectLst/>
                <a:latin typeface="Neue Helvetica W01"/>
              </a:rPr>
              <a:t>Finding and Evaluating Inverse Functions</a:t>
            </a:r>
          </a:p>
          <a:p>
            <a:pPr algn="l"/>
            <a:endParaRPr lang="en-US" b="1" i="0" dirty="0">
              <a:solidFill>
                <a:srgbClr val="333333"/>
              </a:solidFill>
              <a:effectLst/>
              <a:latin typeface="Neue Helvetica W01"/>
            </a:endParaRPr>
          </a:p>
          <a:p>
            <a:pPr algn="l"/>
            <a:r>
              <a:rPr lang="en-US" b="0" i="0" dirty="0">
                <a:solidFill>
                  <a:srgbClr val="424242"/>
                </a:solidFill>
                <a:effectLst/>
                <a:latin typeface="Neue Helvetica W01"/>
              </a:rPr>
              <a:t>Once we have a one-to-one function, we can evaluate its inverse at specific inverse function inputs or construct a complete representation of the inverse function in many cases.</a:t>
            </a:r>
          </a:p>
          <a:p>
            <a:pPr algn="l"/>
            <a:endParaRPr lang="en-US" dirty="0">
              <a:solidFill>
                <a:srgbClr val="424242"/>
              </a:solidFill>
              <a:latin typeface="Neue Helvetica W01"/>
            </a:endParaRPr>
          </a:p>
          <a:p>
            <a:pPr algn="l"/>
            <a:r>
              <a:rPr lang="en-US" b="1" i="0" dirty="0">
                <a:solidFill>
                  <a:srgbClr val="333333"/>
                </a:solidFill>
                <a:effectLst/>
                <a:latin typeface="Neue Helvetica W01"/>
              </a:rPr>
              <a:t>Inverting Tabular Functions</a:t>
            </a:r>
          </a:p>
          <a:p>
            <a:pPr algn="l"/>
            <a:r>
              <a:rPr lang="en-US" b="0" i="0" dirty="0">
                <a:solidFill>
                  <a:srgbClr val="424242"/>
                </a:solidFill>
                <a:effectLst/>
                <a:latin typeface="Neue Helvetica W01"/>
              </a:rPr>
              <a:t>Suppose we want to find the inverse of a function represented in table form. Remember that the domain of a function is the range of the inverse and the range of the function is the domain of the inverse. So we need to interchange the domain and range.</a:t>
            </a:r>
          </a:p>
          <a:p>
            <a:pPr algn="l"/>
            <a:endParaRPr lang="en-US" b="0" i="0" dirty="0">
              <a:solidFill>
                <a:srgbClr val="424242"/>
              </a:solidFill>
              <a:effectLst/>
              <a:latin typeface="Neue Helvetica W01"/>
            </a:endParaRPr>
          </a:p>
          <a:p>
            <a:pPr algn="l"/>
            <a:r>
              <a:rPr lang="en-US" b="0" i="0" dirty="0">
                <a:solidFill>
                  <a:srgbClr val="424242"/>
                </a:solidFill>
                <a:effectLst/>
                <a:latin typeface="Neue Helvetica W01"/>
              </a:rPr>
              <a:t>Each row (or column) of inputs becomes the row (or column) of outputs for the inverse function. Similarly, each row (or column) of outputs becomes the row (or column) of inputs for the inverse function.</a:t>
            </a:r>
          </a:p>
          <a:p>
            <a:pPr algn="l"/>
            <a:endParaRPr lang="en-US" b="0" i="0" dirty="0">
              <a:solidFill>
                <a:srgbClr val="424242"/>
              </a:solidFill>
              <a:effectLst/>
              <a:latin typeface="Neue Helvetica W01"/>
            </a:endParaRPr>
          </a:p>
        </p:txBody>
      </p:sp>
    </p:spTree>
    <p:extLst>
      <p:ext uri="{BB962C8B-B14F-4D97-AF65-F5344CB8AC3E}">
        <p14:creationId xmlns:p14="http://schemas.microsoft.com/office/powerpoint/2010/main" val="3595738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C7ED520-93FF-CE33-1CD5-A8E26982853A}"/>
              </a:ext>
            </a:extLst>
          </p:cNvPr>
          <p:cNvPicPr>
            <a:picLocks noChangeAspect="1"/>
          </p:cNvPicPr>
          <p:nvPr/>
        </p:nvPicPr>
        <p:blipFill>
          <a:blip r:embed="rId3"/>
          <a:stretch>
            <a:fillRect/>
          </a:stretch>
        </p:blipFill>
        <p:spPr>
          <a:xfrm>
            <a:off x="480060" y="289242"/>
            <a:ext cx="9220200" cy="3495675"/>
          </a:xfrm>
          <a:prstGeom prst="rect">
            <a:avLst/>
          </a:prstGeom>
        </p:spPr>
      </p:pic>
    </p:spTree>
    <p:extLst>
      <p:ext uri="{BB962C8B-B14F-4D97-AF65-F5344CB8AC3E}">
        <p14:creationId xmlns:p14="http://schemas.microsoft.com/office/powerpoint/2010/main" val="3575282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7F36FC8-3227-432D-9176-7DF33C8B4C33}"/>
              </a:ext>
            </a:extLst>
          </p:cNvPr>
          <p:cNvPicPr>
            <a:picLocks noChangeAspect="1"/>
          </p:cNvPicPr>
          <p:nvPr/>
        </p:nvPicPr>
        <p:blipFill>
          <a:blip r:embed="rId3"/>
          <a:stretch>
            <a:fillRect/>
          </a:stretch>
        </p:blipFill>
        <p:spPr>
          <a:xfrm>
            <a:off x="577889" y="561975"/>
            <a:ext cx="9229725" cy="2867025"/>
          </a:xfrm>
          <a:prstGeom prst="rect">
            <a:avLst/>
          </a:prstGeom>
        </p:spPr>
      </p:pic>
    </p:spTree>
    <p:extLst>
      <p:ext uri="{BB962C8B-B14F-4D97-AF65-F5344CB8AC3E}">
        <p14:creationId xmlns:p14="http://schemas.microsoft.com/office/powerpoint/2010/main" val="3428343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547681F-ADE2-AAFE-6034-1F70B2EE863B}"/>
              </a:ext>
            </a:extLst>
          </p:cNvPr>
          <p:cNvPicPr>
            <a:picLocks noChangeAspect="1"/>
          </p:cNvPicPr>
          <p:nvPr/>
        </p:nvPicPr>
        <p:blipFill>
          <a:blip r:embed="rId3"/>
          <a:stretch>
            <a:fillRect/>
          </a:stretch>
        </p:blipFill>
        <p:spPr>
          <a:xfrm>
            <a:off x="800216" y="1540262"/>
            <a:ext cx="9744075" cy="2171700"/>
          </a:xfrm>
          <a:prstGeom prst="rect">
            <a:avLst/>
          </a:prstGeom>
        </p:spPr>
      </p:pic>
    </p:spTree>
    <p:extLst>
      <p:ext uri="{BB962C8B-B14F-4D97-AF65-F5344CB8AC3E}">
        <p14:creationId xmlns:p14="http://schemas.microsoft.com/office/powerpoint/2010/main" val="343682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0" name="Rectangle 8">
            <a:extLst>
              <a:ext uri="{FF2B5EF4-FFF2-40B4-BE49-F238E27FC236}">
                <a16:creationId xmlns:a16="http://schemas.microsoft.com/office/drawing/2014/main" id="{78E1DCC1-CECF-49BB-97F0-2233B406D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0">
            <a:extLst>
              <a:ext uri="{FF2B5EF4-FFF2-40B4-BE49-F238E27FC236}">
                <a16:creationId xmlns:a16="http://schemas.microsoft.com/office/drawing/2014/main" id="{3C7ABF58-EC6B-4932-8671-4BAEBDDF5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811"/>
            <a:ext cx="11292842" cy="510821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4F41-F633-47E1-4787-1E459C18EEDA}"/>
              </a:ext>
            </a:extLst>
          </p:cNvPr>
          <p:cNvSpPr>
            <a:spLocks noGrp="1"/>
          </p:cNvSpPr>
          <p:nvPr>
            <p:ph type="ctrTitle"/>
          </p:nvPr>
        </p:nvSpPr>
        <p:spPr>
          <a:xfrm>
            <a:off x="1261872" y="368300"/>
            <a:ext cx="8263128" cy="4470399"/>
          </a:xfrm>
          <a:noFill/>
        </p:spPr>
        <p:txBody>
          <a:bodyPr anchor="ctr">
            <a:normAutofit/>
          </a:bodyPr>
          <a:lstStyle/>
          <a:p>
            <a:r>
              <a:rPr lang="en-US" sz="4800" dirty="0">
                <a:solidFill>
                  <a:srgbClr val="FFFFFF"/>
                </a:solidFill>
                <a:latin typeface="Baskerville Old Face" panose="02020602080505020303" pitchFamily="18" charset="0"/>
              </a:rPr>
              <a:t>Inverse Functions</a:t>
            </a:r>
          </a:p>
        </p:txBody>
      </p:sp>
      <p:sp>
        <p:nvSpPr>
          <p:cNvPr id="13" name="Rectangle 12">
            <a:extLst>
              <a:ext uri="{FF2B5EF4-FFF2-40B4-BE49-F238E27FC236}">
                <a16:creationId xmlns:a16="http://schemas.microsoft.com/office/drawing/2014/main" id="{EB868EAF-CD67-49A7-8A32-BBC0EA412C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105400"/>
            <a:ext cx="11292840" cy="17526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ubtitle 2">
            <a:extLst>
              <a:ext uri="{FF2B5EF4-FFF2-40B4-BE49-F238E27FC236}">
                <a16:creationId xmlns:a16="http://schemas.microsoft.com/office/drawing/2014/main" id="{2BB684C7-8E7C-C707-C5BE-4AA6C0955BA1}"/>
              </a:ext>
            </a:extLst>
          </p:cNvPr>
          <p:cNvSpPr>
            <a:spLocks noGrp="1"/>
          </p:cNvSpPr>
          <p:nvPr>
            <p:ph type="subTitle" idx="1"/>
          </p:nvPr>
        </p:nvSpPr>
        <p:spPr>
          <a:xfrm>
            <a:off x="1261872" y="5533371"/>
            <a:ext cx="9418320" cy="896658"/>
          </a:xfrm>
        </p:spPr>
        <p:txBody>
          <a:bodyPr anchor="ctr">
            <a:normAutofit/>
          </a:bodyPr>
          <a:lstStyle/>
          <a:p>
            <a:r>
              <a:rPr lang="en-US" sz="2800" dirty="0">
                <a:solidFill>
                  <a:schemeClr val="tx1"/>
                </a:solidFill>
              </a:rPr>
              <a:t>Section 3.7</a:t>
            </a:r>
          </a:p>
        </p:txBody>
      </p:sp>
      <p:sp>
        <p:nvSpPr>
          <p:cNvPr id="4" name="Footer Placeholder 3">
            <a:extLst>
              <a:ext uri="{FF2B5EF4-FFF2-40B4-BE49-F238E27FC236}">
                <a16:creationId xmlns:a16="http://schemas.microsoft.com/office/drawing/2014/main" id="{2EC05E09-B1D7-509E-BB93-EF54709A0CDF}"/>
              </a:ext>
            </a:extLst>
          </p:cNvPr>
          <p:cNvSpPr>
            <a:spLocks noGrp="1"/>
          </p:cNvSpPr>
          <p:nvPr>
            <p:ph type="ftr" sz="quarter" idx="11"/>
          </p:nvPr>
        </p:nvSpPr>
        <p:spPr>
          <a:xfrm rot="16200000">
            <a:off x="9959341" y="4046537"/>
            <a:ext cx="35814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chemeClr val="tx1">
                    <a:alpha val="70000"/>
                  </a:schemeClr>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715376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DDCBF39F-FB1D-C7AD-17E6-2FBC857FB8D5}"/>
              </a:ext>
            </a:extLst>
          </p:cNvPr>
          <p:cNvPicPr>
            <a:picLocks noChangeAspect="1"/>
          </p:cNvPicPr>
          <p:nvPr/>
        </p:nvPicPr>
        <p:blipFill>
          <a:blip r:embed="rId3"/>
          <a:stretch>
            <a:fillRect/>
          </a:stretch>
        </p:blipFill>
        <p:spPr>
          <a:xfrm>
            <a:off x="469512" y="566621"/>
            <a:ext cx="9201150" cy="2000250"/>
          </a:xfrm>
          <a:prstGeom prst="rect">
            <a:avLst/>
          </a:prstGeom>
        </p:spPr>
      </p:pic>
      <p:pic>
        <p:nvPicPr>
          <p:cNvPr id="8" name="Picture 7">
            <a:extLst>
              <a:ext uri="{FF2B5EF4-FFF2-40B4-BE49-F238E27FC236}">
                <a16:creationId xmlns:a16="http://schemas.microsoft.com/office/drawing/2014/main" id="{5A3FA844-609D-3D94-CD4B-4579A983F751}"/>
              </a:ext>
            </a:extLst>
          </p:cNvPr>
          <p:cNvPicPr>
            <a:picLocks noChangeAspect="1"/>
          </p:cNvPicPr>
          <p:nvPr/>
        </p:nvPicPr>
        <p:blipFill>
          <a:blip r:embed="rId4"/>
          <a:stretch>
            <a:fillRect/>
          </a:stretch>
        </p:blipFill>
        <p:spPr>
          <a:xfrm>
            <a:off x="860270" y="2728333"/>
            <a:ext cx="5558361" cy="3125594"/>
          </a:xfrm>
          <a:prstGeom prst="rect">
            <a:avLst/>
          </a:prstGeom>
        </p:spPr>
      </p:pic>
    </p:spTree>
    <p:extLst>
      <p:ext uri="{BB962C8B-B14F-4D97-AF65-F5344CB8AC3E}">
        <p14:creationId xmlns:p14="http://schemas.microsoft.com/office/powerpoint/2010/main" val="843776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A587C3B-DDA5-4621-FD3F-B08B3F5A5516}"/>
              </a:ext>
            </a:extLst>
          </p:cNvPr>
          <p:cNvPicPr>
            <a:picLocks noChangeAspect="1"/>
          </p:cNvPicPr>
          <p:nvPr/>
        </p:nvPicPr>
        <p:blipFill>
          <a:blip r:embed="rId3"/>
          <a:stretch>
            <a:fillRect/>
          </a:stretch>
        </p:blipFill>
        <p:spPr>
          <a:xfrm>
            <a:off x="793362" y="1997153"/>
            <a:ext cx="5551681" cy="3121838"/>
          </a:xfrm>
          <a:prstGeom prst="rect">
            <a:avLst/>
          </a:prstGeom>
        </p:spPr>
      </p:pic>
      <p:pic>
        <p:nvPicPr>
          <p:cNvPr id="6" name="Picture 5">
            <a:extLst>
              <a:ext uri="{FF2B5EF4-FFF2-40B4-BE49-F238E27FC236}">
                <a16:creationId xmlns:a16="http://schemas.microsoft.com/office/drawing/2014/main" id="{7241F6C7-12DD-9EEF-B481-20FCC2E09B1A}"/>
              </a:ext>
            </a:extLst>
          </p:cNvPr>
          <p:cNvPicPr>
            <a:picLocks noChangeAspect="1"/>
          </p:cNvPicPr>
          <p:nvPr/>
        </p:nvPicPr>
        <p:blipFill>
          <a:blip r:embed="rId4"/>
          <a:stretch>
            <a:fillRect/>
          </a:stretch>
        </p:blipFill>
        <p:spPr>
          <a:xfrm>
            <a:off x="525269" y="406090"/>
            <a:ext cx="9201150" cy="1295400"/>
          </a:xfrm>
          <a:prstGeom prst="rect">
            <a:avLst/>
          </a:prstGeom>
        </p:spPr>
      </p:pic>
    </p:spTree>
    <p:extLst>
      <p:ext uri="{BB962C8B-B14F-4D97-AF65-F5344CB8AC3E}">
        <p14:creationId xmlns:p14="http://schemas.microsoft.com/office/powerpoint/2010/main" val="3625243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5FF3BF1-3DE8-D44A-7DA5-9A00B8D1AB4E}"/>
              </a:ext>
            </a:extLst>
          </p:cNvPr>
          <p:cNvPicPr>
            <a:picLocks noChangeAspect="1"/>
          </p:cNvPicPr>
          <p:nvPr/>
        </p:nvPicPr>
        <p:blipFill>
          <a:blip r:embed="rId3"/>
          <a:stretch>
            <a:fillRect/>
          </a:stretch>
        </p:blipFill>
        <p:spPr>
          <a:xfrm>
            <a:off x="1015225" y="1323045"/>
            <a:ext cx="9715500" cy="2762250"/>
          </a:xfrm>
          <a:prstGeom prst="rect">
            <a:avLst/>
          </a:prstGeom>
        </p:spPr>
      </p:pic>
    </p:spTree>
    <p:extLst>
      <p:ext uri="{BB962C8B-B14F-4D97-AF65-F5344CB8AC3E}">
        <p14:creationId xmlns:p14="http://schemas.microsoft.com/office/powerpoint/2010/main" val="2296000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36867D6-0390-037F-BFCE-1008D72BAD6D}"/>
              </a:ext>
            </a:extLst>
          </p:cNvPr>
          <p:cNvPicPr>
            <a:picLocks noChangeAspect="1"/>
          </p:cNvPicPr>
          <p:nvPr/>
        </p:nvPicPr>
        <p:blipFill>
          <a:blip r:embed="rId3"/>
          <a:stretch>
            <a:fillRect/>
          </a:stretch>
        </p:blipFill>
        <p:spPr>
          <a:xfrm>
            <a:off x="585903" y="454760"/>
            <a:ext cx="9258300" cy="2714625"/>
          </a:xfrm>
          <a:prstGeom prst="rect">
            <a:avLst/>
          </a:prstGeom>
        </p:spPr>
      </p:pic>
    </p:spTree>
    <p:extLst>
      <p:ext uri="{BB962C8B-B14F-4D97-AF65-F5344CB8AC3E}">
        <p14:creationId xmlns:p14="http://schemas.microsoft.com/office/powerpoint/2010/main" val="1412749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0325F5D-2918-A10A-F9FD-3E29694EAEBB}"/>
              </a:ext>
            </a:extLst>
          </p:cNvPr>
          <p:cNvPicPr>
            <a:picLocks noChangeAspect="1"/>
          </p:cNvPicPr>
          <p:nvPr/>
        </p:nvPicPr>
        <p:blipFill>
          <a:blip r:embed="rId3"/>
          <a:stretch>
            <a:fillRect/>
          </a:stretch>
        </p:blipFill>
        <p:spPr>
          <a:xfrm>
            <a:off x="606580" y="589389"/>
            <a:ext cx="9239250" cy="1352550"/>
          </a:xfrm>
          <a:prstGeom prst="rect">
            <a:avLst/>
          </a:prstGeom>
        </p:spPr>
      </p:pic>
    </p:spTree>
    <p:extLst>
      <p:ext uri="{BB962C8B-B14F-4D97-AF65-F5344CB8AC3E}">
        <p14:creationId xmlns:p14="http://schemas.microsoft.com/office/powerpoint/2010/main" val="1994358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0760326-F131-2F8F-EA99-4282F597400A}"/>
              </a:ext>
            </a:extLst>
          </p:cNvPr>
          <p:cNvPicPr>
            <a:picLocks noChangeAspect="1"/>
          </p:cNvPicPr>
          <p:nvPr/>
        </p:nvPicPr>
        <p:blipFill>
          <a:blip r:embed="rId3"/>
          <a:stretch>
            <a:fillRect/>
          </a:stretch>
        </p:blipFill>
        <p:spPr>
          <a:xfrm>
            <a:off x="506219" y="537465"/>
            <a:ext cx="9239250" cy="1724025"/>
          </a:xfrm>
          <a:prstGeom prst="rect">
            <a:avLst/>
          </a:prstGeom>
        </p:spPr>
      </p:pic>
    </p:spTree>
    <p:extLst>
      <p:ext uri="{BB962C8B-B14F-4D97-AF65-F5344CB8AC3E}">
        <p14:creationId xmlns:p14="http://schemas.microsoft.com/office/powerpoint/2010/main" val="849812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49EDB3E-70C3-F5F9-4FE5-C11713E39F5B}"/>
              </a:ext>
            </a:extLst>
          </p:cNvPr>
          <p:cNvPicPr>
            <a:picLocks noChangeAspect="1"/>
          </p:cNvPicPr>
          <p:nvPr/>
        </p:nvPicPr>
        <p:blipFill>
          <a:blip r:embed="rId3"/>
          <a:stretch>
            <a:fillRect/>
          </a:stretch>
        </p:blipFill>
        <p:spPr>
          <a:xfrm>
            <a:off x="509471" y="465796"/>
            <a:ext cx="9277350" cy="1733550"/>
          </a:xfrm>
          <a:prstGeom prst="rect">
            <a:avLst/>
          </a:prstGeom>
        </p:spPr>
      </p:pic>
    </p:spTree>
    <p:extLst>
      <p:ext uri="{BB962C8B-B14F-4D97-AF65-F5344CB8AC3E}">
        <p14:creationId xmlns:p14="http://schemas.microsoft.com/office/powerpoint/2010/main" val="793402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6434D91-2D59-CFAC-12BE-53363EA7C848}"/>
              </a:ext>
            </a:extLst>
          </p:cNvPr>
          <p:cNvPicPr>
            <a:picLocks noChangeAspect="1"/>
          </p:cNvPicPr>
          <p:nvPr/>
        </p:nvPicPr>
        <p:blipFill>
          <a:blip r:embed="rId3"/>
          <a:stretch>
            <a:fillRect/>
          </a:stretch>
        </p:blipFill>
        <p:spPr>
          <a:xfrm>
            <a:off x="579514" y="565692"/>
            <a:ext cx="9248775" cy="1466850"/>
          </a:xfrm>
          <a:prstGeom prst="rect">
            <a:avLst/>
          </a:prstGeom>
        </p:spPr>
      </p:pic>
    </p:spTree>
    <p:extLst>
      <p:ext uri="{BB962C8B-B14F-4D97-AF65-F5344CB8AC3E}">
        <p14:creationId xmlns:p14="http://schemas.microsoft.com/office/powerpoint/2010/main" val="2257123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C198B996-6323-2CB9-B1D7-0D101228A031}"/>
              </a:ext>
            </a:extLst>
          </p:cNvPr>
          <p:cNvSpPr txBox="1"/>
          <p:nvPr/>
        </p:nvSpPr>
        <p:spPr>
          <a:xfrm>
            <a:off x="762000" y="619760"/>
            <a:ext cx="8442960" cy="1354217"/>
          </a:xfrm>
          <a:prstGeom prst="rect">
            <a:avLst/>
          </a:prstGeom>
          <a:noFill/>
        </p:spPr>
        <p:txBody>
          <a:bodyPr wrap="square" rtlCol="0">
            <a:spAutoFit/>
          </a:bodyPr>
          <a:lstStyle/>
          <a:p>
            <a:pPr algn="l"/>
            <a:r>
              <a:rPr lang="en-US" sz="2800" b="1" i="0" dirty="0">
                <a:solidFill>
                  <a:srgbClr val="333333"/>
                </a:solidFill>
                <a:effectLst/>
                <a:latin typeface="Neue Helvetica W01"/>
              </a:rPr>
              <a:t>Finding Inverse Functions and Their Graphs</a:t>
            </a:r>
          </a:p>
          <a:p>
            <a:pPr algn="l"/>
            <a:endParaRPr lang="en-US" b="1" i="0" dirty="0">
              <a:solidFill>
                <a:srgbClr val="333333"/>
              </a:solidFill>
              <a:effectLst/>
              <a:latin typeface="Neue Helvetica W01"/>
            </a:endParaRPr>
          </a:p>
          <a:p>
            <a:pPr algn="l"/>
            <a:r>
              <a:rPr lang="en-US" b="0" i="0" dirty="0">
                <a:solidFill>
                  <a:srgbClr val="424242"/>
                </a:solidFill>
                <a:effectLst/>
                <a:latin typeface="Neue Helvetica W01"/>
              </a:rPr>
              <a:t>Now that we can find the inverse of a function, we will explore the graphs of functions and their inverses.</a:t>
            </a:r>
          </a:p>
        </p:txBody>
      </p:sp>
      <p:pic>
        <p:nvPicPr>
          <p:cNvPr id="5" name="Picture 4">
            <a:extLst>
              <a:ext uri="{FF2B5EF4-FFF2-40B4-BE49-F238E27FC236}">
                <a16:creationId xmlns:a16="http://schemas.microsoft.com/office/drawing/2014/main" id="{8F0242EF-539E-5375-A5C0-9FE659C9AAFA}"/>
              </a:ext>
            </a:extLst>
          </p:cNvPr>
          <p:cNvPicPr>
            <a:picLocks noChangeAspect="1"/>
          </p:cNvPicPr>
          <p:nvPr/>
        </p:nvPicPr>
        <p:blipFill>
          <a:blip r:embed="rId3"/>
          <a:stretch>
            <a:fillRect/>
          </a:stretch>
        </p:blipFill>
        <p:spPr>
          <a:xfrm>
            <a:off x="1160499" y="2787805"/>
            <a:ext cx="3209889" cy="2478707"/>
          </a:xfrm>
          <a:prstGeom prst="rect">
            <a:avLst/>
          </a:prstGeom>
        </p:spPr>
      </p:pic>
      <p:pic>
        <p:nvPicPr>
          <p:cNvPr id="7" name="Picture 6">
            <a:extLst>
              <a:ext uri="{FF2B5EF4-FFF2-40B4-BE49-F238E27FC236}">
                <a16:creationId xmlns:a16="http://schemas.microsoft.com/office/drawing/2014/main" id="{E8D8B089-4F3D-2768-0271-E2310F2A2AF4}"/>
              </a:ext>
            </a:extLst>
          </p:cNvPr>
          <p:cNvPicPr>
            <a:picLocks noChangeAspect="1"/>
          </p:cNvPicPr>
          <p:nvPr/>
        </p:nvPicPr>
        <p:blipFill>
          <a:blip r:embed="rId4"/>
          <a:stretch>
            <a:fillRect/>
          </a:stretch>
        </p:blipFill>
        <p:spPr>
          <a:xfrm>
            <a:off x="6096000" y="2791249"/>
            <a:ext cx="2873600" cy="2478708"/>
          </a:xfrm>
          <a:prstGeom prst="rect">
            <a:avLst/>
          </a:prstGeom>
        </p:spPr>
      </p:pic>
    </p:spTree>
    <p:extLst>
      <p:ext uri="{BB962C8B-B14F-4D97-AF65-F5344CB8AC3E}">
        <p14:creationId xmlns:p14="http://schemas.microsoft.com/office/powerpoint/2010/main" val="38120449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F37BF62-7101-5187-7A35-E72F4AE0D092}"/>
              </a:ext>
            </a:extLst>
          </p:cNvPr>
          <p:cNvPicPr>
            <a:picLocks noChangeAspect="1"/>
          </p:cNvPicPr>
          <p:nvPr/>
        </p:nvPicPr>
        <p:blipFill>
          <a:blip r:embed="rId3"/>
          <a:stretch>
            <a:fillRect/>
          </a:stretch>
        </p:blipFill>
        <p:spPr>
          <a:xfrm>
            <a:off x="505057" y="430833"/>
            <a:ext cx="9430679" cy="1761775"/>
          </a:xfrm>
          <a:prstGeom prst="rect">
            <a:avLst/>
          </a:prstGeom>
        </p:spPr>
      </p:pic>
      <p:pic>
        <p:nvPicPr>
          <p:cNvPr id="6" name="Picture 5">
            <a:extLst>
              <a:ext uri="{FF2B5EF4-FFF2-40B4-BE49-F238E27FC236}">
                <a16:creationId xmlns:a16="http://schemas.microsoft.com/office/drawing/2014/main" id="{7DB6B3F6-51FE-283A-7106-5121FB970500}"/>
              </a:ext>
            </a:extLst>
          </p:cNvPr>
          <p:cNvPicPr>
            <a:picLocks noChangeAspect="1"/>
          </p:cNvPicPr>
          <p:nvPr/>
        </p:nvPicPr>
        <p:blipFill>
          <a:blip r:embed="rId4"/>
          <a:stretch>
            <a:fillRect/>
          </a:stretch>
        </p:blipFill>
        <p:spPr>
          <a:xfrm>
            <a:off x="1162398" y="2192608"/>
            <a:ext cx="3933009" cy="4103417"/>
          </a:xfrm>
          <a:prstGeom prst="rect">
            <a:avLst/>
          </a:prstGeom>
        </p:spPr>
      </p:pic>
    </p:spTree>
    <p:extLst>
      <p:ext uri="{BB962C8B-B14F-4D97-AF65-F5344CB8AC3E}">
        <p14:creationId xmlns:p14="http://schemas.microsoft.com/office/powerpoint/2010/main" val="397646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C094FABC-C274-D3EF-24EF-DACDB2E2992B}"/>
              </a:ext>
            </a:extLst>
          </p:cNvPr>
          <p:cNvSpPr txBox="1"/>
          <p:nvPr/>
        </p:nvSpPr>
        <p:spPr>
          <a:xfrm>
            <a:off x="881408" y="1185964"/>
            <a:ext cx="9573866"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What are the skills discussed in this section?</a:t>
            </a:r>
          </a:p>
          <a:p>
            <a:endParaRPr lang="en-US" sz="2400" dirty="0">
              <a:solidFill>
                <a:srgbClr val="424242"/>
              </a:solidFill>
              <a:effectLst/>
            </a:endParaRPr>
          </a:p>
          <a:p>
            <a:pPr algn="l">
              <a:buFont typeface="Arial" panose="020B0604020202020204" pitchFamily="34" charset="0"/>
              <a:buChar char="•"/>
            </a:pPr>
            <a:r>
              <a:rPr lang="en-US" sz="2400" b="0" i="0" dirty="0">
                <a:solidFill>
                  <a:srgbClr val="424242"/>
                </a:solidFill>
                <a:effectLst/>
                <a:latin typeface="Neue Helvetica W01"/>
              </a:rPr>
              <a:t>Verify inverse functions.</a:t>
            </a:r>
          </a:p>
          <a:p>
            <a:pPr algn="l">
              <a:buFont typeface="Arial" panose="020B0604020202020204" pitchFamily="34" charset="0"/>
              <a:buChar char="•"/>
            </a:pPr>
            <a:r>
              <a:rPr lang="en-US" sz="2400" b="0" i="0" dirty="0">
                <a:solidFill>
                  <a:srgbClr val="424242"/>
                </a:solidFill>
                <a:effectLst/>
                <a:latin typeface="Neue Helvetica W01"/>
              </a:rPr>
              <a:t>Determine the domain and range of an inverse function and restrict the domain of a function to make it one-to-one.</a:t>
            </a:r>
          </a:p>
          <a:p>
            <a:pPr algn="l">
              <a:buFont typeface="Arial" panose="020B0604020202020204" pitchFamily="34" charset="0"/>
              <a:buChar char="•"/>
            </a:pPr>
            <a:r>
              <a:rPr lang="en-US" sz="2400" b="0" i="0" dirty="0">
                <a:solidFill>
                  <a:srgbClr val="424242"/>
                </a:solidFill>
                <a:effectLst/>
                <a:latin typeface="Neue Helvetica W01"/>
              </a:rPr>
              <a:t>Find or evaluate the inverse of a function.</a:t>
            </a:r>
          </a:p>
          <a:p>
            <a:pPr algn="l">
              <a:buFont typeface="Arial" panose="020B0604020202020204" pitchFamily="34" charset="0"/>
              <a:buChar char="•"/>
            </a:pPr>
            <a:r>
              <a:rPr lang="en-US" sz="2400" b="0" i="0" dirty="0">
                <a:solidFill>
                  <a:srgbClr val="424242"/>
                </a:solidFill>
                <a:effectLst/>
                <a:latin typeface="Neue Helvetica W01"/>
              </a:rPr>
              <a:t>Use the graph of a one-to-one function to graph its inverse function on the same axes.</a:t>
            </a:r>
          </a:p>
          <a:p>
            <a:endParaRPr lang="en-US" sz="2400" dirty="0">
              <a:solidFill>
                <a:srgbClr val="424242"/>
              </a:solidFill>
              <a:effectLst/>
            </a:endParaRPr>
          </a:p>
        </p:txBody>
      </p:sp>
    </p:spTree>
    <p:extLst>
      <p:ext uri="{BB962C8B-B14F-4D97-AF65-F5344CB8AC3E}">
        <p14:creationId xmlns:p14="http://schemas.microsoft.com/office/powerpoint/2010/main" val="2951052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224598" y="1597729"/>
            <a:ext cx="10342880" cy="36625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rgbClr val="000000"/>
              </a:solidFill>
              <a:latin typeface="Arial"/>
            </a:endParaRPr>
          </a:p>
          <a:p>
            <a:pPr algn="l">
              <a:buFont typeface="Arial" panose="020B0604020202020204" pitchFamily="34" charset="0"/>
              <a:buChar char="•"/>
            </a:pPr>
            <a:r>
              <a:rPr lang="en-US" sz="2400" b="0" i="0" dirty="0">
                <a:solidFill>
                  <a:srgbClr val="424242"/>
                </a:solidFill>
                <a:effectLst/>
                <a:latin typeface="Neue Helvetica W01"/>
              </a:rPr>
              <a:t>Graph functions using vertical and horizontal shifts.</a:t>
            </a:r>
          </a:p>
          <a:p>
            <a:pPr algn="l">
              <a:buFont typeface="Arial" panose="020B0604020202020204" pitchFamily="34" charset="0"/>
              <a:buChar char="•"/>
            </a:pPr>
            <a:r>
              <a:rPr lang="en-US" sz="2400" b="0" i="0" dirty="0">
                <a:solidFill>
                  <a:srgbClr val="424242"/>
                </a:solidFill>
                <a:effectLst/>
                <a:latin typeface="Neue Helvetica W01"/>
              </a:rPr>
              <a:t>Graph functions using reflections about the x-axis and the y-axis.</a:t>
            </a:r>
          </a:p>
          <a:p>
            <a:pPr algn="l">
              <a:buFont typeface="Arial" panose="020B0604020202020204" pitchFamily="34" charset="0"/>
              <a:buChar char="•"/>
            </a:pPr>
            <a:r>
              <a:rPr lang="en-US" sz="2400" b="0" i="0" dirty="0">
                <a:solidFill>
                  <a:srgbClr val="424242"/>
                </a:solidFill>
                <a:effectLst/>
                <a:latin typeface="Neue Helvetica W01"/>
              </a:rPr>
              <a:t>Determine whether a function is even, odd, or neither from its graph.</a:t>
            </a:r>
          </a:p>
          <a:p>
            <a:pPr algn="l">
              <a:buFont typeface="Arial" panose="020B0604020202020204" pitchFamily="34" charset="0"/>
              <a:buChar char="•"/>
            </a:pPr>
            <a:r>
              <a:rPr lang="en-US" sz="2400" b="0" i="0" dirty="0">
                <a:solidFill>
                  <a:srgbClr val="424242"/>
                </a:solidFill>
                <a:effectLst/>
                <a:latin typeface="Neue Helvetica W01"/>
              </a:rPr>
              <a:t>Graph functions using compressions and stretches.</a:t>
            </a:r>
          </a:p>
          <a:p>
            <a:pPr algn="l">
              <a:buFont typeface="Arial" panose="020B0604020202020204" pitchFamily="34" charset="0"/>
              <a:buChar char="•"/>
            </a:pPr>
            <a:r>
              <a:rPr lang="en-US" sz="2400" b="0" i="0" dirty="0">
                <a:solidFill>
                  <a:srgbClr val="424242"/>
                </a:solidFill>
                <a:effectLst/>
                <a:latin typeface="Neue Helvetica W01"/>
              </a:rPr>
              <a:t>Combine transformations.</a:t>
            </a:r>
          </a:p>
          <a:p>
            <a:pPr algn="l"/>
            <a:endParaRPr lang="en-US" sz="2800" b="0" i="0" dirty="0">
              <a:solidFill>
                <a:srgbClr val="424242"/>
              </a:solidFill>
              <a:effectLst/>
              <a:latin typeface="Neue Helvetica W01"/>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054231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EDC84E4-D62E-ACB5-D2B3-FE1A0431E01B}"/>
              </a:ext>
            </a:extLst>
          </p:cNvPr>
          <p:cNvPicPr>
            <a:picLocks noChangeAspect="1"/>
          </p:cNvPicPr>
          <p:nvPr/>
        </p:nvPicPr>
        <p:blipFill>
          <a:blip r:embed="rId3"/>
          <a:stretch>
            <a:fillRect/>
          </a:stretch>
        </p:blipFill>
        <p:spPr>
          <a:xfrm>
            <a:off x="850900" y="1154747"/>
            <a:ext cx="9677400" cy="3857625"/>
          </a:xfrm>
          <a:prstGeom prst="rect">
            <a:avLst/>
          </a:prstGeom>
        </p:spPr>
      </p:pic>
    </p:spTree>
    <p:extLst>
      <p:ext uri="{BB962C8B-B14F-4D97-AF65-F5344CB8AC3E}">
        <p14:creationId xmlns:p14="http://schemas.microsoft.com/office/powerpoint/2010/main" val="143942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69435F8-0339-368D-B868-4C915340C1D4}"/>
              </a:ext>
            </a:extLst>
          </p:cNvPr>
          <p:cNvPicPr>
            <a:picLocks noChangeAspect="1"/>
          </p:cNvPicPr>
          <p:nvPr/>
        </p:nvPicPr>
        <p:blipFill>
          <a:blip r:embed="rId3"/>
          <a:stretch>
            <a:fillRect/>
          </a:stretch>
        </p:blipFill>
        <p:spPr>
          <a:xfrm>
            <a:off x="705082" y="501341"/>
            <a:ext cx="9086850" cy="5676900"/>
          </a:xfrm>
          <a:prstGeom prst="rect">
            <a:avLst/>
          </a:prstGeom>
        </p:spPr>
      </p:pic>
    </p:spTree>
    <p:extLst>
      <p:ext uri="{BB962C8B-B14F-4D97-AF65-F5344CB8AC3E}">
        <p14:creationId xmlns:p14="http://schemas.microsoft.com/office/powerpoint/2010/main" val="240447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EB068AB6-1451-D8E7-BA09-FD1B2AC95D17}"/>
              </a:ext>
            </a:extLst>
          </p:cNvPr>
          <p:cNvPicPr>
            <a:picLocks noChangeAspect="1"/>
          </p:cNvPicPr>
          <p:nvPr/>
        </p:nvPicPr>
        <p:blipFill>
          <a:blip r:embed="rId3"/>
          <a:stretch>
            <a:fillRect/>
          </a:stretch>
        </p:blipFill>
        <p:spPr>
          <a:xfrm>
            <a:off x="479038" y="564181"/>
            <a:ext cx="9182100" cy="1514475"/>
          </a:xfrm>
          <a:prstGeom prst="rect">
            <a:avLst/>
          </a:prstGeom>
        </p:spPr>
      </p:pic>
    </p:spTree>
    <p:extLst>
      <p:ext uri="{BB962C8B-B14F-4D97-AF65-F5344CB8AC3E}">
        <p14:creationId xmlns:p14="http://schemas.microsoft.com/office/powerpoint/2010/main" val="149954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F6D41CA-8EF6-2042-E42F-AFF7564007D2}"/>
              </a:ext>
            </a:extLst>
          </p:cNvPr>
          <p:cNvPicPr>
            <a:picLocks noChangeAspect="1"/>
          </p:cNvPicPr>
          <p:nvPr/>
        </p:nvPicPr>
        <p:blipFill>
          <a:blip r:embed="rId3"/>
          <a:stretch>
            <a:fillRect/>
          </a:stretch>
        </p:blipFill>
        <p:spPr>
          <a:xfrm>
            <a:off x="830416" y="1475445"/>
            <a:ext cx="9705975" cy="2457450"/>
          </a:xfrm>
          <a:prstGeom prst="rect">
            <a:avLst/>
          </a:prstGeom>
        </p:spPr>
      </p:pic>
    </p:spTree>
    <p:extLst>
      <p:ext uri="{BB962C8B-B14F-4D97-AF65-F5344CB8AC3E}">
        <p14:creationId xmlns:p14="http://schemas.microsoft.com/office/powerpoint/2010/main" val="1418971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43826B5-77ED-A64A-29B9-F3773F2ED245}"/>
              </a:ext>
            </a:extLst>
          </p:cNvPr>
          <p:cNvPicPr>
            <a:picLocks noChangeAspect="1"/>
          </p:cNvPicPr>
          <p:nvPr/>
        </p:nvPicPr>
        <p:blipFill>
          <a:blip r:embed="rId3"/>
          <a:stretch>
            <a:fillRect/>
          </a:stretch>
        </p:blipFill>
        <p:spPr>
          <a:xfrm>
            <a:off x="614479" y="638174"/>
            <a:ext cx="9201150" cy="1800225"/>
          </a:xfrm>
          <a:prstGeom prst="rect">
            <a:avLst/>
          </a:prstGeom>
        </p:spPr>
      </p:pic>
    </p:spTree>
    <p:extLst>
      <p:ext uri="{BB962C8B-B14F-4D97-AF65-F5344CB8AC3E}">
        <p14:creationId xmlns:p14="http://schemas.microsoft.com/office/powerpoint/2010/main" val="1126603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E5D26D8B-9D9A-56A9-FD1A-CEFC765EB696}"/>
              </a:ext>
            </a:extLst>
          </p:cNvPr>
          <p:cNvPicPr>
            <a:picLocks noChangeAspect="1"/>
          </p:cNvPicPr>
          <p:nvPr/>
        </p:nvPicPr>
        <p:blipFill>
          <a:blip r:embed="rId3"/>
          <a:stretch>
            <a:fillRect/>
          </a:stretch>
        </p:blipFill>
        <p:spPr>
          <a:xfrm>
            <a:off x="722854" y="665588"/>
            <a:ext cx="9229725" cy="1200150"/>
          </a:xfrm>
          <a:prstGeom prst="rect">
            <a:avLst/>
          </a:prstGeom>
        </p:spPr>
      </p:pic>
    </p:spTree>
    <p:extLst>
      <p:ext uri="{BB962C8B-B14F-4D97-AF65-F5344CB8AC3E}">
        <p14:creationId xmlns:p14="http://schemas.microsoft.com/office/powerpoint/2010/main" val="514304169"/>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5594</TotalTime>
  <Words>792</Words>
  <Application>Microsoft Office PowerPoint</Application>
  <PresentationFormat>Widescreen</PresentationFormat>
  <Paragraphs>99</Paragraphs>
  <Slides>31</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Baskerville Old Face</vt:lpstr>
      <vt:lpstr>Calibri</vt:lpstr>
      <vt:lpstr>Century Schoolbook</vt:lpstr>
      <vt:lpstr>Neue Helvetica W01</vt:lpstr>
      <vt:lpstr>Wingdings 2</vt:lpstr>
      <vt:lpstr>View</vt:lpstr>
      <vt:lpstr>Functions</vt:lpstr>
      <vt:lpstr>Inverse Functions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11</cp:revision>
  <dcterms:created xsi:type="dcterms:W3CDTF">2023-11-20T21:32:17Z</dcterms:created>
  <dcterms:modified xsi:type="dcterms:W3CDTF">2023-12-08T20:58:08Z</dcterms:modified>
</cp:coreProperties>
</file>