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4"/>
  </p:notesMasterIdLst>
  <p:sldIdLst>
    <p:sldId id="257" r:id="rId3"/>
    <p:sldId id="280" r:id="rId4"/>
    <p:sldId id="301" r:id="rId5"/>
    <p:sldId id="296" r:id="rId6"/>
    <p:sldId id="300" r:id="rId7"/>
    <p:sldId id="299" r:id="rId8"/>
    <p:sldId id="298" r:id="rId9"/>
    <p:sldId id="297" r:id="rId10"/>
    <p:sldId id="295" r:id="rId11"/>
    <p:sldId id="294" r:id="rId12"/>
    <p:sldId id="293" r:id="rId13"/>
    <p:sldId id="292" r:id="rId14"/>
    <p:sldId id="291" r:id="rId15"/>
    <p:sldId id="287" r:id="rId16"/>
    <p:sldId id="290" r:id="rId17"/>
    <p:sldId id="289" r:id="rId18"/>
    <p:sldId id="288" r:id="rId19"/>
    <p:sldId id="307" r:id="rId20"/>
    <p:sldId id="306" r:id="rId21"/>
    <p:sldId id="305" r:id="rId22"/>
    <p:sldId id="286" r:id="rId23"/>
    <p:sldId id="302" r:id="rId24"/>
    <p:sldId id="303" r:id="rId25"/>
    <p:sldId id="304" r:id="rId26"/>
    <p:sldId id="311" r:id="rId27"/>
    <p:sldId id="310" r:id="rId28"/>
    <p:sldId id="309" r:id="rId29"/>
    <p:sldId id="308" r:id="rId30"/>
    <p:sldId id="313" r:id="rId31"/>
    <p:sldId id="271" r:id="rId32"/>
    <p:sldId id="32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6" autoAdjust="0"/>
    <p:restoredTop sz="84653" autoAdjust="0"/>
  </p:normalViewPr>
  <p:slideViewPr>
    <p:cSldViewPr snapToGrid="0">
      <p:cViewPr varScale="1">
        <p:scale>
          <a:sx n="93" d="100"/>
          <a:sy n="93" d="100"/>
        </p:scale>
        <p:origin x="45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5C5CA4-AE57-4F48-BF8E-916CEA0D98C6}" type="datetimeFigureOut">
              <a:rPr lang="en-US" smtClean="0"/>
              <a:t>12/8/2023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14F38A-B196-4CFA-B6D1-D81DA727B398}" type="slidenum">
              <a:rPr lang="en-US" smtClean="0"/>
              <a:t>‹#›</a:t>
            </a:fld>
            <a:endParaRPr lang="en-US"/>
          </a:p>
        </p:txBody>
      </p:sp>
    </p:spTree>
    <p:extLst>
      <p:ext uri="{BB962C8B-B14F-4D97-AF65-F5344CB8AC3E}">
        <p14:creationId xmlns:p14="http://schemas.microsoft.com/office/powerpoint/2010/main" val="1723664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notes within these slides are from the OpenStax textbook Algebra and Trigonometry 2e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1581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424242"/>
                </a:solidFill>
                <a:effectLst/>
                <a:latin typeface="Neue Helvetica W01"/>
              </a:rPr>
              <a:t>Add and subtract complex numbers.</a:t>
            </a:r>
          </a:p>
          <a:p>
            <a:pPr algn="l">
              <a:buFont typeface="Arial" panose="020B0604020202020204" pitchFamily="34" charset="0"/>
              <a:buChar char="•"/>
            </a:pPr>
            <a:r>
              <a:rPr lang="en-US" b="0" i="0" dirty="0">
                <a:solidFill>
                  <a:srgbClr val="424242"/>
                </a:solidFill>
                <a:effectLst/>
                <a:latin typeface="Neue Helvetica W01"/>
              </a:rPr>
              <a:t>Multiply and divide complex numbers.</a:t>
            </a:r>
          </a:p>
          <a:p>
            <a:pPr algn="l">
              <a:buFont typeface="Arial" panose="020B0604020202020204" pitchFamily="34" charset="0"/>
              <a:buChar char="•"/>
            </a:pPr>
            <a:r>
              <a:rPr lang="en-US" b="0" i="0" dirty="0">
                <a:solidFill>
                  <a:srgbClr val="424242"/>
                </a:solidFill>
                <a:effectLst/>
                <a:latin typeface="Neue Helvetica W01"/>
              </a:rPr>
              <a:t>Simplify powers of </a:t>
            </a:r>
            <a:r>
              <a:rPr lang="en-US" b="0" i="0" u="none" strike="noStrike" dirty="0" err="1">
                <a:solidFill>
                  <a:srgbClr val="424242"/>
                </a:solidFill>
                <a:effectLst/>
                <a:latin typeface="MathJax_Math-italic"/>
              </a:rPr>
              <a:t>i</a:t>
            </a:r>
            <a:endParaRPr lang="en-US" b="0" i="0" dirty="0">
              <a:solidFill>
                <a:srgbClr val="424242"/>
              </a:solidFill>
              <a:effectLst/>
              <a:latin typeface="Neue Helvetica W01"/>
            </a:endParaRPr>
          </a:p>
          <a:p>
            <a:br>
              <a:rPr lang="en-US" dirty="0"/>
            </a:b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0170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we call </a:t>
            </a:r>
            <a:r>
              <a:rPr lang="en-US" dirty="0" err="1"/>
              <a:t>a+bi</a:t>
            </a:r>
            <a:r>
              <a:rPr lang="en-US" dirty="0"/>
              <a:t> the standard form of a complex number.</a:t>
            </a:r>
          </a:p>
        </p:txBody>
      </p:sp>
      <p:sp>
        <p:nvSpPr>
          <p:cNvPr id="4" name="Slide Number Placeholder 3"/>
          <p:cNvSpPr>
            <a:spLocks noGrp="1"/>
          </p:cNvSpPr>
          <p:nvPr>
            <p:ph type="sldNum" sz="quarter" idx="5"/>
          </p:nvPr>
        </p:nvSpPr>
        <p:spPr/>
        <p:txBody>
          <a:bodyPr/>
          <a:lstStyle/>
          <a:p>
            <a:fld id="{4314F38A-B196-4CFA-B6D1-D81DA727B398}" type="slidenum">
              <a:rPr lang="en-US" smtClean="0"/>
              <a:t>3</a:t>
            </a:fld>
            <a:endParaRPr lang="en-US"/>
          </a:p>
        </p:txBody>
      </p:sp>
    </p:spTree>
    <p:extLst>
      <p:ext uri="{BB962C8B-B14F-4D97-AF65-F5344CB8AC3E}">
        <p14:creationId xmlns:p14="http://schemas.microsoft.com/office/powerpoint/2010/main" val="4272167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latin typeface="Neue Helvetica W01"/>
              </a:rPr>
              <a:t>The cycle is repeated continuously, every four powers.</a:t>
            </a:r>
            <a:endParaRPr lang="en-US" dirty="0"/>
          </a:p>
        </p:txBody>
      </p:sp>
      <p:sp>
        <p:nvSpPr>
          <p:cNvPr id="4" name="Slide Number Placeholder 3"/>
          <p:cNvSpPr>
            <a:spLocks noGrp="1"/>
          </p:cNvSpPr>
          <p:nvPr>
            <p:ph type="sldNum" sz="quarter" idx="5"/>
          </p:nvPr>
        </p:nvSpPr>
        <p:spPr/>
        <p:txBody>
          <a:bodyPr/>
          <a:lstStyle/>
          <a:p>
            <a:fld id="{4314F38A-B196-4CFA-B6D1-D81DA727B398}" type="slidenum">
              <a:rPr lang="en-US" smtClean="0"/>
              <a:t>27</a:t>
            </a:fld>
            <a:endParaRPr lang="en-US"/>
          </a:p>
        </p:txBody>
      </p:sp>
    </p:spTree>
    <p:extLst>
      <p:ext uri="{BB962C8B-B14F-4D97-AF65-F5344CB8AC3E}">
        <p14:creationId xmlns:p14="http://schemas.microsoft.com/office/powerpoint/2010/main" val="2740723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1189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C9057-BDC6-64D8-F16C-F04B14819D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9A7A91-7716-3426-6F2E-7DF2731D97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2C768C0-0015-64D5-6B08-DB1E43A25D5E}"/>
              </a:ext>
            </a:extLst>
          </p:cNvPr>
          <p:cNvSpPr>
            <a:spLocks noGrp="1"/>
          </p:cNvSpPr>
          <p:nvPr>
            <p:ph type="dt" sz="half" idx="10"/>
          </p:nvPr>
        </p:nvSpPr>
        <p:spPr/>
        <p:txBody>
          <a:bodyPr/>
          <a:lstStyle/>
          <a:p>
            <a:fld id="{52997F54-F4B3-4482-8C41-7445F341C0EC}" type="datetimeFigureOut">
              <a:rPr lang="en-US" smtClean="0"/>
              <a:t>12/8/2023</a:t>
            </a:fld>
            <a:endParaRPr lang="en-US"/>
          </a:p>
        </p:txBody>
      </p:sp>
      <p:sp>
        <p:nvSpPr>
          <p:cNvPr id="5" name="Footer Placeholder 4">
            <a:extLst>
              <a:ext uri="{FF2B5EF4-FFF2-40B4-BE49-F238E27FC236}">
                <a16:creationId xmlns:a16="http://schemas.microsoft.com/office/drawing/2014/main" id="{04C6754C-2CEE-2595-9ECC-F2D2015AF4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1B74FB-5B5B-1F95-ACA8-A22F8FAC3784}"/>
              </a:ext>
            </a:extLst>
          </p:cNvPr>
          <p:cNvSpPr>
            <a:spLocks noGrp="1"/>
          </p:cNvSpPr>
          <p:nvPr>
            <p:ph type="sldNum" sz="quarter" idx="12"/>
          </p:nvPr>
        </p:nvSpPr>
        <p:spPr/>
        <p:txBody>
          <a:bodyPr/>
          <a:lstStyle/>
          <a:p>
            <a:fld id="{7F77E402-88AC-4F18-ABF9-F630255B5CF9}" type="slidenum">
              <a:rPr lang="en-US" smtClean="0"/>
              <a:t>‹#›</a:t>
            </a:fld>
            <a:endParaRPr lang="en-US"/>
          </a:p>
        </p:txBody>
      </p:sp>
    </p:spTree>
    <p:extLst>
      <p:ext uri="{BB962C8B-B14F-4D97-AF65-F5344CB8AC3E}">
        <p14:creationId xmlns:p14="http://schemas.microsoft.com/office/powerpoint/2010/main" val="3584245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B0324-60F3-8667-528E-BE813A2D5C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C36042-058F-6934-FF0A-D57860DC89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A014F8-E4E3-6756-CF4B-B8DD47715F5F}"/>
              </a:ext>
            </a:extLst>
          </p:cNvPr>
          <p:cNvSpPr>
            <a:spLocks noGrp="1"/>
          </p:cNvSpPr>
          <p:nvPr>
            <p:ph type="dt" sz="half" idx="10"/>
          </p:nvPr>
        </p:nvSpPr>
        <p:spPr/>
        <p:txBody>
          <a:bodyPr/>
          <a:lstStyle/>
          <a:p>
            <a:fld id="{52997F54-F4B3-4482-8C41-7445F341C0EC}" type="datetimeFigureOut">
              <a:rPr lang="en-US" smtClean="0"/>
              <a:t>12/8/2023</a:t>
            </a:fld>
            <a:endParaRPr lang="en-US"/>
          </a:p>
        </p:txBody>
      </p:sp>
      <p:sp>
        <p:nvSpPr>
          <p:cNvPr id="5" name="Footer Placeholder 4">
            <a:extLst>
              <a:ext uri="{FF2B5EF4-FFF2-40B4-BE49-F238E27FC236}">
                <a16:creationId xmlns:a16="http://schemas.microsoft.com/office/drawing/2014/main" id="{0CFBC409-3A35-B034-DBA8-60DE55B75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808F78-24A7-96CA-C9B3-D85B3A8DCE05}"/>
              </a:ext>
            </a:extLst>
          </p:cNvPr>
          <p:cNvSpPr>
            <a:spLocks noGrp="1"/>
          </p:cNvSpPr>
          <p:nvPr>
            <p:ph type="sldNum" sz="quarter" idx="12"/>
          </p:nvPr>
        </p:nvSpPr>
        <p:spPr/>
        <p:txBody>
          <a:bodyPr/>
          <a:lstStyle/>
          <a:p>
            <a:fld id="{7F77E402-88AC-4F18-ABF9-F630255B5CF9}" type="slidenum">
              <a:rPr lang="en-US" smtClean="0"/>
              <a:t>‹#›</a:t>
            </a:fld>
            <a:endParaRPr lang="en-US"/>
          </a:p>
        </p:txBody>
      </p:sp>
    </p:spTree>
    <p:extLst>
      <p:ext uri="{BB962C8B-B14F-4D97-AF65-F5344CB8AC3E}">
        <p14:creationId xmlns:p14="http://schemas.microsoft.com/office/powerpoint/2010/main" val="2012909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FC9275-6309-4F62-9707-5D315FD8AB4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7532D4-6017-C6E6-C340-8E88A5A1DA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C61500-5BF9-91B6-1F28-B491838F3BEE}"/>
              </a:ext>
            </a:extLst>
          </p:cNvPr>
          <p:cNvSpPr>
            <a:spLocks noGrp="1"/>
          </p:cNvSpPr>
          <p:nvPr>
            <p:ph type="dt" sz="half" idx="10"/>
          </p:nvPr>
        </p:nvSpPr>
        <p:spPr/>
        <p:txBody>
          <a:bodyPr/>
          <a:lstStyle/>
          <a:p>
            <a:fld id="{52997F54-F4B3-4482-8C41-7445F341C0EC}" type="datetimeFigureOut">
              <a:rPr lang="en-US" smtClean="0"/>
              <a:t>12/8/2023</a:t>
            </a:fld>
            <a:endParaRPr lang="en-US"/>
          </a:p>
        </p:txBody>
      </p:sp>
      <p:sp>
        <p:nvSpPr>
          <p:cNvPr id="5" name="Footer Placeholder 4">
            <a:extLst>
              <a:ext uri="{FF2B5EF4-FFF2-40B4-BE49-F238E27FC236}">
                <a16:creationId xmlns:a16="http://schemas.microsoft.com/office/drawing/2014/main" id="{FBBD32AC-8D88-5B53-0111-84602503D0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B2F6FF-51F0-7621-5B71-1F0CA5D3535F}"/>
              </a:ext>
            </a:extLst>
          </p:cNvPr>
          <p:cNvSpPr>
            <a:spLocks noGrp="1"/>
          </p:cNvSpPr>
          <p:nvPr>
            <p:ph type="sldNum" sz="quarter" idx="12"/>
          </p:nvPr>
        </p:nvSpPr>
        <p:spPr/>
        <p:txBody>
          <a:bodyPr/>
          <a:lstStyle/>
          <a:p>
            <a:fld id="{7F77E402-88AC-4F18-ABF9-F630255B5CF9}" type="slidenum">
              <a:rPr lang="en-US" smtClean="0"/>
              <a:t>‹#›</a:t>
            </a:fld>
            <a:endParaRPr lang="en-US"/>
          </a:p>
        </p:txBody>
      </p:sp>
    </p:spTree>
    <p:extLst>
      <p:ext uri="{BB962C8B-B14F-4D97-AF65-F5344CB8AC3E}">
        <p14:creationId xmlns:p14="http://schemas.microsoft.com/office/powerpoint/2010/main" val="1439070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85BB75DA-20A7-4043-9498-8042D7FFDC4A}" type="datetime1">
              <a:rPr lang="en-US" smtClean="0"/>
              <a:t>12/8/2023</a:t>
            </a:fld>
            <a:endParaRPr lang="en-US" dirty="0"/>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r>
              <a:rPr lang="en-US"/>
              <a:t>https://openstax.org/details/books/algebra-and-trigonometry-2e</a:t>
            </a:r>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210973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8361451A-CFA5-4FFC-B918-734CB1FED670}" type="datetime1">
              <a:rPr lang="en-US" smtClean="0"/>
              <a:t>12/8/2023</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r>
              <a:rPr lang="en-US"/>
              <a:t>https://openstax.org/details/books/algebra-and-trigonometry-2e</a:t>
            </a:r>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72304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9B6825CF-EF9B-4DE4-A234-A10023EC1A3E}" type="datetime1">
              <a:rPr lang="en-US" smtClean="0"/>
              <a:t>12/8/2023</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r>
              <a:rPr lang="en-US"/>
              <a:t>https://openstax.org/details/books/algebra-and-trigonometry-2e</a:t>
            </a:r>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52725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D541208D-B44C-4233-841D-9E8CFA5F70A0}" type="datetime1">
              <a:rPr lang="en-US" smtClean="0"/>
              <a:t>12/8/2023</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r>
              <a:rPr lang="en-US"/>
              <a:t>https://openstax.org/details/books/algebra-and-trigonometry-2e</a:t>
            </a:r>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8687002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FEE6C495-331A-4221-870F-E220793F001F}" type="datetime1">
              <a:rPr lang="en-US" smtClean="0"/>
              <a:t>12/8/2023</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r>
              <a:rPr lang="en-US"/>
              <a:t>https://openstax.org/details/books/algebra-and-trigonometry-2e</a:t>
            </a:r>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493795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D5B5E82D-A968-4F91-830C-263177116E66}" type="datetime1">
              <a:rPr lang="en-US" smtClean="0"/>
              <a:t>12/8/2023</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r>
              <a:rPr lang="en-US"/>
              <a:t>https://openstax.org/details/books/algebra-and-trigonometry-2e</a:t>
            </a:r>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9222801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FEC6FBB8-2C26-48E5-ACBF-3D35893C729F}" type="datetime1">
              <a:rPr lang="en-US" smtClean="0"/>
              <a:t>12/8/2023</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r>
              <a:rPr lang="en-US"/>
              <a:t>https://openstax.org/details/books/algebra-and-trigonometry-2e</a:t>
            </a:r>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8945019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09C98E87-6C6E-49A5-AEDA-8F9EEACAC649}" type="datetime1">
              <a:rPr lang="en-US" smtClean="0"/>
              <a:t>12/8/2023</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r>
              <a:rPr lang="en-US"/>
              <a:t>https://openstax.org/details/books/algebra-and-trigonometry-2e</a:t>
            </a:r>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960650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71F05-925A-0A53-78DD-5F40B13278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66C5B8-4A6A-C36C-BA88-40A8D5D078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D3CCC-CB44-B12E-21CC-C297F6B16317}"/>
              </a:ext>
            </a:extLst>
          </p:cNvPr>
          <p:cNvSpPr>
            <a:spLocks noGrp="1"/>
          </p:cNvSpPr>
          <p:nvPr>
            <p:ph type="dt" sz="half" idx="10"/>
          </p:nvPr>
        </p:nvSpPr>
        <p:spPr/>
        <p:txBody>
          <a:bodyPr/>
          <a:lstStyle/>
          <a:p>
            <a:fld id="{52997F54-F4B3-4482-8C41-7445F341C0EC}" type="datetimeFigureOut">
              <a:rPr lang="en-US" smtClean="0"/>
              <a:t>12/8/2023</a:t>
            </a:fld>
            <a:endParaRPr lang="en-US"/>
          </a:p>
        </p:txBody>
      </p:sp>
      <p:sp>
        <p:nvSpPr>
          <p:cNvPr id="5" name="Footer Placeholder 4">
            <a:extLst>
              <a:ext uri="{FF2B5EF4-FFF2-40B4-BE49-F238E27FC236}">
                <a16:creationId xmlns:a16="http://schemas.microsoft.com/office/drawing/2014/main" id="{A8407617-7775-006B-D1D4-05C6425F30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F078DF-AAA0-573D-2EF3-0AD20D4C343A}"/>
              </a:ext>
            </a:extLst>
          </p:cNvPr>
          <p:cNvSpPr>
            <a:spLocks noGrp="1"/>
          </p:cNvSpPr>
          <p:nvPr>
            <p:ph type="sldNum" sz="quarter" idx="12"/>
          </p:nvPr>
        </p:nvSpPr>
        <p:spPr/>
        <p:txBody>
          <a:bodyPr/>
          <a:lstStyle/>
          <a:p>
            <a:fld id="{7F77E402-88AC-4F18-ABF9-F630255B5CF9}" type="slidenum">
              <a:rPr lang="en-US" smtClean="0"/>
              <a:t>‹#›</a:t>
            </a:fld>
            <a:endParaRPr lang="en-US"/>
          </a:p>
        </p:txBody>
      </p:sp>
    </p:spTree>
    <p:extLst>
      <p:ext uri="{BB962C8B-B14F-4D97-AF65-F5344CB8AC3E}">
        <p14:creationId xmlns:p14="http://schemas.microsoft.com/office/powerpoint/2010/main" val="15027362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81B15F85-0F88-4E52-8E05-40819EDF5115}" type="datetime1">
              <a:rPr lang="en-US" smtClean="0"/>
              <a:t>12/8/2023</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r>
              <a:rPr lang="en-US"/>
              <a:t>https://openstax.org/details/books/algebra-and-trigonometry-2e</a:t>
            </a:r>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078341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903E8973-9055-4952-981E-8812CBF4A708}" type="datetime1">
              <a:rPr lang="en-US" smtClean="0"/>
              <a:t>12/8/2023</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r>
              <a:rPr lang="en-US"/>
              <a:t>https://openstax.org/details/books/algebra-and-trigonometry-2e</a:t>
            </a:r>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073383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2BEC46BA-DC38-440B-A51C-788BCA3B32D3}" type="datetime1">
              <a:rPr lang="en-US" smtClean="0"/>
              <a:t>12/8/2023</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r>
              <a:rPr lang="en-US"/>
              <a:t>https://openstax.org/details/books/algebra-and-trigonometry-2e</a:t>
            </a:r>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549597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80900-5776-E7B1-E716-B2073E0A22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41540C-FE59-0AA3-4E0A-50782190A7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0D8A17-EF8D-F025-07F6-34D5D65407CF}"/>
              </a:ext>
            </a:extLst>
          </p:cNvPr>
          <p:cNvSpPr>
            <a:spLocks noGrp="1"/>
          </p:cNvSpPr>
          <p:nvPr>
            <p:ph type="dt" sz="half" idx="10"/>
          </p:nvPr>
        </p:nvSpPr>
        <p:spPr/>
        <p:txBody>
          <a:bodyPr/>
          <a:lstStyle/>
          <a:p>
            <a:fld id="{52997F54-F4B3-4482-8C41-7445F341C0EC}" type="datetimeFigureOut">
              <a:rPr lang="en-US" smtClean="0"/>
              <a:t>12/8/2023</a:t>
            </a:fld>
            <a:endParaRPr lang="en-US"/>
          </a:p>
        </p:txBody>
      </p:sp>
      <p:sp>
        <p:nvSpPr>
          <p:cNvPr id="5" name="Footer Placeholder 4">
            <a:extLst>
              <a:ext uri="{FF2B5EF4-FFF2-40B4-BE49-F238E27FC236}">
                <a16:creationId xmlns:a16="http://schemas.microsoft.com/office/drawing/2014/main" id="{88BFD713-02BF-4D39-1CB4-A5A15C7FC4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9AFFBE-89E4-78B9-01A6-D81C5F306B69}"/>
              </a:ext>
            </a:extLst>
          </p:cNvPr>
          <p:cNvSpPr>
            <a:spLocks noGrp="1"/>
          </p:cNvSpPr>
          <p:nvPr>
            <p:ph type="sldNum" sz="quarter" idx="12"/>
          </p:nvPr>
        </p:nvSpPr>
        <p:spPr/>
        <p:txBody>
          <a:bodyPr/>
          <a:lstStyle/>
          <a:p>
            <a:fld id="{7F77E402-88AC-4F18-ABF9-F630255B5CF9}" type="slidenum">
              <a:rPr lang="en-US" smtClean="0"/>
              <a:t>‹#›</a:t>
            </a:fld>
            <a:endParaRPr lang="en-US"/>
          </a:p>
        </p:txBody>
      </p:sp>
    </p:spTree>
    <p:extLst>
      <p:ext uri="{BB962C8B-B14F-4D97-AF65-F5344CB8AC3E}">
        <p14:creationId xmlns:p14="http://schemas.microsoft.com/office/powerpoint/2010/main" val="2759028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932DA-D266-FEF8-90BE-6876BE941D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3311E3-A4D2-457F-4446-D74AAA3709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60A65B-7A8B-576C-E623-C08EC56091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F90232-8EA0-63B1-D07A-E64832A05316}"/>
              </a:ext>
            </a:extLst>
          </p:cNvPr>
          <p:cNvSpPr>
            <a:spLocks noGrp="1"/>
          </p:cNvSpPr>
          <p:nvPr>
            <p:ph type="dt" sz="half" idx="10"/>
          </p:nvPr>
        </p:nvSpPr>
        <p:spPr/>
        <p:txBody>
          <a:bodyPr/>
          <a:lstStyle/>
          <a:p>
            <a:fld id="{52997F54-F4B3-4482-8C41-7445F341C0EC}" type="datetimeFigureOut">
              <a:rPr lang="en-US" smtClean="0"/>
              <a:t>12/8/2023</a:t>
            </a:fld>
            <a:endParaRPr lang="en-US"/>
          </a:p>
        </p:txBody>
      </p:sp>
      <p:sp>
        <p:nvSpPr>
          <p:cNvPr id="6" name="Footer Placeholder 5">
            <a:extLst>
              <a:ext uri="{FF2B5EF4-FFF2-40B4-BE49-F238E27FC236}">
                <a16:creationId xmlns:a16="http://schemas.microsoft.com/office/drawing/2014/main" id="{4F583891-9942-49CB-5E67-74D84D70F4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46D162-2AD3-7730-5CAC-CADE03309E8B}"/>
              </a:ext>
            </a:extLst>
          </p:cNvPr>
          <p:cNvSpPr>
            <a:spLocks noGrp="1"/>
          </p:cNvSpPr>
          <p:nvPr>
            <p:ph type="sldNum" sz="quarter" idx="12"/>
          </p:nvPr>
        </p:nvSpPr>
        <p:spPr/>
        <p:txBody>
          <a:bodyPr/>
          <a:lstStyle/>
          <a:p>
            <a:fld id="{7F77E402-88AC-4F18-ABF9-F630255B5CF9}" type="slidenum">
              <a:rPr lang="en-US" smtClean="0"/>
              <a:t>‹#›</a:t>
            </a:fld>
            <a:endParaRPr lang="en-US"/>
          </a:p>
        </p:txBody>
      </p:sp>
    </p:spTree>
    <p:extLst>
      <p:ext uri="{BB962C8B-B14F-4D97-AF65-F5344CB8AC3E}">
        <p14:creationId xmlns:p14="http://schemas.microsoft.com/office/powerpoint/2010/main" val="353150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45F40-FFAC-5865-DAAE-9F6FCC699E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59F38A-042B-7A7D-76E6-9BD14672BB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B5C62A-2A95-D301-A808-B3C26BBC6C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D26901-4097-A8A8-3FEC-AC610B89E7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020B0D-2531-0242-2245-035CF41580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8B9088-37FC-E936-E477-F8ACA17E28FE}"/>
              </a:ext>
            </a:extLst>
          </p:cNvPr>
          <p:cNvSpPr>
            <a:spLocks noGrp="1"/>
          </p:cNvSpPr>
          <p:nvPr>
            <p:ph type="dt" sz="half" idx="10"/>
          </p:nvPr>
        </p:nvSpPr>
        <p:spPr/>
        <p:txBody>
          <a:bodyPr/>
          <a:lstStyle/>
          <a:p>
            <a:fld id="{52997F54-F4B3-4482-8C41-7445F341C0EC}" type="datetimeFigureOut">
              <a:rPr lang="en-US" smtClean="0"/>
              <a:t>12/8/2023</a:t>
            </a:fld>
            <a:endParaRPr lang="en-US"/>
          </a:p>
        </p:txBody>
      </p:sp>
      <p:sp>
        <p:nvSpPr>
          <p:cNvPr id="8" name="Footer Placeholder 7">
            <a:extLst>
              <a:ext uri="{FF2B5EF4-FFF2-40B4-BE49-F238E27FC236}">
                <a16:creationId xmlns:a16="http://schemas.microsoft.com/office/drawing/2014/main" id="{58E2070A-12BF-08A3-0873-36008A92F8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4BAB07-6C80-64A5-EB21-4EB830FF4A6F}"/>
              </a:ext>
            </a:extLst>
          </p:cNvPr>
          <p:cNvSpPr>
            <a:spLocks noGrp="1"/>
          </p:cNvSpPr>
          <p:nvPr>
            <p:ph type="sldNum" sz="quarter" idx="12"/>
          </p:nvPr>
        </p:nvSpPr>
        <p:spPr/>
        <p:txBody>
          <a:bodyPr/>
          <a:lstStyle/>
          <a:p>
            <a:fld id="{7F77E402-88AC-4F18-ABF9-F630255B5CF9}" type="slidenum">
              <a:rPr lang="en-US" smtClean="0"/>
              <a:t>‹#›</a:t>
            </a:fld>
            <a:endParaRPr lang="en-US"/>
          </a:p>
        </p:txBody>
      </p:sp>
    </p:spTree>
    <p:extLst>
      <p:ext uri="{BB962C8B-B14F-4D97-AF65-F5344CB8AC3E}">
        <p14:creationId xmlns:p14="http://schemas.microsoft.com/office/powerpoint/2010/main" val="1548013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A6030-654D-8D1C-D3D0-F1FF5E2F48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1A34ED-5689-4859-2E0D-144C39B96131}"/>
              </a:ext>
            </a:extLst>
          </p:cNvPr>
          <p:cNvSpPr>
            <a:spLocks noGrp="1"/>
          </p:cNvSpPr>
          <p:nvPr>
            <p:ph type="dt" sz="half" idx="10"/>
          </p:nvPr>
        </p:nvSpPr>
        <p:spPr/>
        <p:txBody>
          <a:bodyPr/>
          <a:lstStyle/>
          <a:p>
            <a:fld id="{52997F54-F4B3-4482-8C41-7445F341C0EC}" type="datetimeFigureOut">
              <a:rPr lang="en-US" smtClean="0"/>
              <a:t>12/8/2023</a:t>
            </a:fld>
            <a:endParaRPr lang="en-US"/>
          </a:p>
        </p:txBody>
      </p:sp>
      <p:sp>
        <p:nvSpPr>
          <p:cNvPr id="4" name="Footer Placeholder 3">
            <a:extLst>
              <a:ext uri="{FF2B5EF4-FFF2-40B4-BE49-F238E27FC236}">
                <a16:creationId xmlns:a16="http://schemas.microsoft.com/office/drawing/2014/main" id="{FEDE6D8D-904B-371E-C464-F09B3C507E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06EDF3-C84E-50FB-CD14-1239FD92A15D}"/>
              </a:ext>
            </a:extLst>
          </p:cNvPr>
          <p:cNvSpPr>
            <a:spLocks noGrp="1"/>
          </p:cNvSpPr>
          <p:nvPr>
            <p:ph type="sldNum" sz="quarter" idx="12"/>
          </p:nvPr>
        </p:nvSpPr>
        <p:spPr/>
        <p:txBody>
          <a:bodyPr/>
          <a:lstStyle/>
          <a:p>
            <a:fld id="{7F77E402-88AC-4F18-ABF9-F630255B5CF9}" type="slidenum">
              <a:rPr lang="en-US" smtClean="0"/>
              <a:t>‹#›</a:t>
            </a:fld>
            <a:endParaRPr lang="en-US"/>
          </a:p>
        </p:txBody>
      </p:sp>
    </p:spTree>
    <p:extLst>
      <p:ext uri="{BB962C8B-B14F-4D97-AF65-F5344CB8AC3E}">
        <p14:creationId xmlns:p14="http://schemas.microsoft.com/office/powerpoint/2010/main" val="1156946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C567D1-C3C2-20A1-7BCA-35BFA721690D}"/>
              </a:ext>
            </a:extLst>
          </p:cNvPr>
          <p:cNvSpPr>
            <a:spLocks noGrp="1"/>
          </p:cNvSpPr>
          <p:nvPr>
            <p:ph type="dt" sz="half" idx="10"/>
          </p:nvPr>
        </p:nvSpPr>
        <p:spPr/>
        <p:txBody>
          <a:bodyPr/>
          <a:lstStyle/>
          <a:p>
            <a:fld id="{52997F54-F4B3-4482-8C41-7445F341C0EC}" type="datetimeFigureOut">
              <a:rPr lang="en-US" smtClean="0"/>
              <a:t>12/8/2023</a:t>
            </a:fld>
            <a:endParaRPr lang="en-US"/>
          </a:p>
        </p:txBody>
      </p:sp>
      <p:sp>
        <p:nvSpPr>
          <p:cNvPr id="3" name="Footer Placeholder 2">
            <a:extLst>
              <a:ext uri="{FF2B5EF4-FFF2-40B4-BE49-F238E27FC236}">
                <a16:creationId xmlns:a16="http://schemas.microsoft.com/office/drawing/2014/main" id="{2B3933CF-A5D7-5615-A4C0-60F1968CFC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E824CB-3672-170E-7BBB-6AA66A34222C}"/>
              </a:ext>
            </a:extLst>
          </p:cNvPr>
          <p:cNvSpPr>
            <a:spLocks noGrp="1"/>
          </p:cNvSpPr>
          <p:nvPr>
            <p:ph type="sldNum" sz="quarter" idx="12"/>
          </p:nvPr>
        </p:nvSpPr>
        <p:spPr/>
        <p:txBody>
          <a:bodyPr/>
          <a:lstStyle/>
          <a:p>
            <a:fld id="{7F77E402-88AC-4F18-ABF9-F630255B5CF9}" type="slidenum">
              <a:rPr lang="en-US" smtClean="0"/>
              <a:t>‹#›</a:t>
            </a:fld>
            <a:endParaRPr lang="en-US"/>
          </a:p>
        </p:txBody>
      </p:sp>
    </p:spTree>
    <p:extLst>
      <p:ext uri="{BB962C8B-B14F-4D97-AF65-F5344CB8AC3E}">
        <p14:creationId xmlns:p14="http://schemas.microsoft.com/office/powerpoint/2010/main" val="1463662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A47F5-E7AD-05AF-4704-FE3231B92B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AE0204D-78A4-B053-1763-E6C3D1DFB0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BEF5B9-38C5-7038-1777-CA74388DE7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0A795F-E797-BD5A-AF26-34EB1135500B}"/>
              </a:ext>
            </a:extLst>
          </p:cNvPr>
          <p:cNvSpPr>
            <a:spLocks noGrp="1"/>
          </p:cNvSpPr>
          <p:nvPr>
            <p:ph type="dt" sz="half" idx="10"/>
          </p:nvPr>
        </p:nvSpPr>
        <p:spPr/>
        <p:txBody>
          <a:bodyPr/>
          <a:lstStyle/>
          <a:p>
            <a:fld id="{52997F54-F4B3-4482-8C41-7445F341C0EC}" type="datetimeFigureOut">
              <a:rPr lang="en-US" smtClean="0"/>
              <a:t>12/8/2023</a:t>
            </a:fld>
            <a:endParaRPr lang="en-US"/>
          </a:p>
        </p:txBody>
      </p:sp>
      <p:sp>
        <p:nvSpPr>
          <p:cNvPr id="6" name="Footer Placeholder 5">
            <a:extLst>
              <a:ext uri="{FF2B5EF4-FFF2-40B4-BE49-F238E27FC236}">
                <a16:creationId xmlns:a16="http://schemas.microsoft.com/office/drawing/2014/main" id="{9BACEAB0-E310-65C8-CBC1-D8DDAD913B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6C99EA-8B7C-5992-7F60-D191E6DB7FB6}"/>
              </a:ext>
            </a:extLst>
          </p:cNvPr>
          <p:cNvSpPr>
            <a:spLocks noGrp="1"/>
          </p:cNvSpPr>
          <p:nvPr>
            <p:ph type="sldNum" sz="quarter" idx="12"/>
          </p:nvPr>
        </p:nvSpPr>
        <p:spPr/>
        <p:txBody>
          <a:bodyPr/>
          <a:lstStyle/>
          <a:p>
            <a:fld id="{7F77E402-88AC-4F18-ABF9-F630255B5CF9}" type="slidenum">
              <a:rPr lang="en-US" smtClean="0"/>
              <a:t>‹#›</a:t>
            </a:fld>
            <a:endParaRPr lang="en-US"/>
          </a:p>
        </p:txBody>
      </p:sp>
    </p:spTree>
    <p:extLst>
      <p:ext uri="{BB962C8B-B14F-4D97-AF65-F5344CB8AC3E}">
        <p14:creationId xmlns:p14="http://schemas.microsoft.com/office/powerpoint/2010/main" val="1906673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B43CA-617E-F829-8F0F-8ED88EEB1E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AF9C6B-CCE1-2A2D-C282-7007904F76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03CBBB8-4916-2383-D5E2-1F88569D1E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9F704C-4993-F558-26A4-E21A1BB635D9}"/>
              </a:ext>
            </a:extLst>
          </p:cNvPr>
          <p:cNvSpPr>
            <a:spLocks noGrp="1"/>
          </p:cNvSpPr>
          <p:nvPr>
            <p:ph type="dt" sz="half" idx="10"/>
          </p:nvPr>
        </p:nvSpPr>
        <p:spPr/>
        <p:txBody>
          <a:bodyPr/>
          <a:lstStyle/>
          <a:p>
            <a:fld id="{52997F54-F4B3-4482-8C41-7445F341C0EC}" type="datetimeFigureOut">
              <a:rPr lang="en-US" smtClean="0"/>
              <a:t>12/8/2023</a:t>
            </a:fld>
            <a:endParaRPr lang="en-US"/>
          </a:p>
        </p:txBody>
      </p:sp>
      <p:sp>
        <p:nvSpPr>
          <p:cNvPr id="6" name="Footer Placeholder 5">
            <a:extLst>
              <a:ext uri="{FF2B5EF4-FFF2-40B4-BE49-F238E27FC236}">
                <a16:creationId xmlns:a16="http://schemas.microsoft.com/office/drawing/2014/main" id="{65397F38-17CF-8A74-6661-ED91830EF7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3256B7-25B0-A249-8DB4-63FB599BF241}"/>
              </a:ext>
            </a:extLst>
          </p:cNvPr>
          <p:cNvSpPr>
            <a:spLocks noGrp="1"/>
          </p:cNvSpPr>
          <p:nvPr>
            <p:ph type="sldNum" sz="quarter" idx="12"/>
          </p:nvPr>
        </p:nvSpPr>
        <p:spPr/>
        <p:txBody>
          <a:bodyPr/>
          <a:lstStyle/>
          <a:p>
            <a:fld id="{7F77E402-88AC-4F18-ABF9-F630255B5CF9}" type="slidenum">
              <a:rPr lang="en-US" smtClean="0"/>
              <a:t>‹#›</a:t>
            </a:fld>
            <a:endParaRPr lang="en-US"/>
          </a:p>
        </p:txBody>
      </p:sp>
    </p:spTree>
    <p:extLst>
      <p:ext uri="{BB962C8B-B14F-4D97-AF65-F5344CB8AC3E}">
        <p14:creationId xmlns:p14="http://schemas.microsoft.com/office/powerpoint/2010/main" val="2728785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0F5FCD-E660-BD88-5352-2BF7AD279F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0CFE52-1474-6910-0915-43D472642C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D1172E-CB95-B0E4-6F42-FFEB4DB5E0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997F54-F4B3-4482-8C41-7445F341C0EC}" type="datetimeFigureOut">
              <a:rPr lang="en-US" smtClean="0"/>
              <a:t>12/8/2023</a:t>
            </a:fld>
            <a:endParaRPr lang="en-US"/>
          </a:p>
        </p:txBody>
      </p:sp>
      <p:sp>
        <p:nvSpPr>
          <p:cNvPr id="5" name="Footer Placeholder 4">
            <a:extLst>
              <a:ext uri="{FF2B5EF4-FFF2-40B4-BE49-F238E27FC236}">
                <a16:creationId xmlns:a16="http://schemas.microsoft.com/office/drawing/2014/main" id="{9D304E0E-C2F0-43ED-10D1-80E34A4F39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2D8CA00-92F9-39E0-743D-FBEDB220DF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77E402-88AC-4F18-ABF9-F630255B5CF9}" type="slidenum">
              <a:rPr lang="en-US" smtClean="0"/>
              <a:t>‹#›</a:t>
            </a:fld>
            <a:endParaRPr lang="en-US"/>
          </a:p>
        </p:txBody>
      </p:sp>
    </p:spTree>
    <p:extLst>
      <p:ext uri="{BB962C8B-B14F-4D97-AF65-F5344CB8AC3E}">
        <p14:creationId xmlns:p14="http://schemas.microsoft.com/office/powerpoint/2010/main" val="2352863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7A131F-D5DE-41A5-B4CF-4F345319B40B}"/>
              </a:ext>
            </a:extLst>
          </p:cNvPr>
          <p:cNvSpPr/>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8" name="Freeform: Shape 7">
            <a:extLst>
              <a:ext uri="{FF2B5EF4-FFF2-40B4-BE49-F238E27FC236}">
                <a16:creationId xmlns:a16="http://schemas.microsoft.com/office/drawing/2014/main" id="{3AF4666D-BD98-40A5-A75F-478B982010B2}"/>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9" name="Freeform: Shape 8">
            <a:extLst>
              <a:ext uri="{FF2B5EF4-FFF2-40B4-BE49-F238E27FC236}">
                <a16:creationId xmlns:a16="http://schemas.microsoft.com/office/drawing/2014/main" id="{68680585-71F9-4721-A998-4974171D2EB4}"/>
              </a:ext>
            </a:extLst>
          </p:cNvPr>
          <p:cNvSpPr/>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10" name="Freeform: Shape 9">
            <a:extLst>
              <a:ext uri="{FF2B5EF4-FFF2-40B4-BE49-F238E27FC236}">
                <a16:creationId xmlns:a16="http://schemas.microsoft.com/office/drawing/2014/main" id="{12BC95C2-2EEC-4F59-ABA8-660B0D059CCF}"/>
              </a:ext>
            </a:extLst>
          </p:cNvPr>
          <p:cNvSpPr/>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aphic 141">
            <a:extLst>
              <a:ext uri="{FF2B5EF4-FFF2-40B4-BE49-F238E27FC236}">
                <a16:creationId xmlns:a16="http://schemas.microsoft.com/office/drawing/2014/main" id="{03E9870D-4BBA-43AF-8D44-BBADF020CFF6}"/>
              </a:ext>
            </a:extLst>
          </p:cNvPr>
          <p:cNvGrpSpPr/>
          <p:nvPr/>
        </p:nvGrpSpPr>
        <p:grpSpPr>
          <a:xfrm>
            <a:off x="10849" y="15178"/>
            <a:ext cx="2198951" cy="3331254"/>
            <a:chOff x="4473129" y="923925"/>
            <a:chExt cx="3308947" cy="5012817"/>
          </a:xfrm>
          <a:noFill/>
        </p:grpSpPr>
        <p:sp>
          <p:nvSpPr>
            <p:cNvPr id="12" name="Freeform: Shape 11">
              <a:extLst>
                <a:ext uri="{FF2B5EF4-FFF2-40B4-BE49-F238E27FC236}">
                  <a16:creationId xmlns:a16="http://schemas.microsoft.com/office/drawing/2014/main" id="{34BC5055-C77D-43CD-BB1D-A77B6779CDAD}"/>
                </a:ext>
              </a:extLst>
            </p:cNvPr>
            <p:cNvSpPr/>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 name="Freeform: Shape 12">
              <a:extLst>
                <a:ext uri="{FF2B5EF4-FFF2-40B4-BE49-F238E27FC236}">
                  <a16:creationId xmlns:a16="http://schemas.microsoft.com/office/drawing/2014/main" id="{DB12D0B8-9385-489A-85AE-3D14AD0BA2FC}"/>
                </a:ext>
              </a:extLst>
            </p:cNvPr>
            <p:cNvSpPr/>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14" name="Freeform: Shape 13">
              <a:extLst>
                <a:ext uri="{FF2B5EF4-FFF2-40B4-BE49-F238E27FC236}">
                  <a16:creationId xmlns:a16="http://schemas.microsoft.com/office/drawing/2014/main" id="{D158A14A-147E-4130-A5E2-38FD84B181AF}"/>
                </a:ext>
              </a:extLst>
            </p:cNvPr>
            <p:cNvSpPr/>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15" name="Freeform: Shape 14">
              <a:extLst>
                <a:ext uri="{FF2B5EF4-FFF2-40B4-BE49-F238E27FC236}">
                  <a16:creationId xmlns:a16="http://schemas.microsoft.com/office/drawing/2014/main" id="{75B8B1EB-5E2B-472C-AE60-2EC5961F16F9}"/>
                </a:ext>
              </a:extLst>
            </p:cNvPr>
            <p:cNvSpPr/>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B4F5BD77-58D7-4B61-A666-1B4139A63A28}"/>
                </a:ext>
              </a:extLst>
            </p:cNvPr>
            <p:cNvSpPr/>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F5CBEC6B-EDB6-40B8-8771-E5AF41B8D698}"/>
                </a:ext>
              </a:extLst>
            </p:cNvPr>
            <p:cNvSpPr/>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91BD0EE8-AA47-4044-9251-9F5A4B820120}"/>
                </a:ext>
              </a:extLst>
            </p:cNvPr>
            <p:cNvSpPr/>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19" name="Graphic 157">
            <a:extLst>
              <a:ext uri="{FF2B5EF4-FFF2-40B4-BE49-F238E27FC236}">
                <a16:creationId xmlns:a16="http://schemas.microsoft.com/office/drawing/2014/main" id="{C3279E8D-2BAA-4CB1-834B-09FADD54DE56}"/>
              </a:ext>
            </a:extLst>
          </p:cNvPr>
          <p:cNvGrpSpPr/>
          <p:nvPr/>
        </p:nvGrpSpPr>
        <p:grpSpPr>
          <a:xfrm>
            <a:off x="8610600" y="3276600"/>
            <a:ext cx="3529260" cy="3581399"/>
            <a:chOff x="4114800" y="1423987"/>
            <a:chExt cx="3961542" cy="4007547"/>
          </a:xfrm>
          <a:noFill/>
        </p:grpSpPr>
        <p:sp>
          <p:nvSpPr>
            <p:cNvPr id="20" name="Freeform: Shape 19">
              <a:extLst>
                <a:ext uri="{FF2B5EF4-FFF2-40B4-BE49-F238E27FC236}">
                  <a16:creationId xmlns:a16="http://schemas.microsoft.com/office/drawing/2014/main" id="{3456F18E-4F61-486D-9CD6-65B30372C534}"/>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318DDF45-08F0-46B6-A0B7-133735C94F47}"/>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B9D0CC0F-710D-43F4-BC86-763767420133}"/>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6FB36AB6-CB81-495A-8A33-C0BCE67D6F23}"/>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1993F7E6-ABF6-482D-BEA5-B4E607DDB433}"/>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DCA0B097-C21A-40B4-95E4-2FFA9697F824}"/>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id="{AB2AF0F5-7EAA-4BAB-8DE2-D84E124170FA}"/>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en-US" sz="900" kern="1200" cap="all" spc="200" smtClean="0">
                <a:solidFill>
                  <a:schemeClr val="accent1"/>
                </a:solidFill>
                <a:latin typeface="+mn-lt"/>
                <a:ea typeface="+mn-ea"/>
                <a:cs typeface="Segoe UI Semilight" panose="020B0402040204020203" pitchFamily="34" charset="0"/>
              </a:defRPr>
            </a:lvl1pPr>
          </a:lstStyle>
          <a:p>
            <a:fld id="{A25B89A0-E26E-4328-838E-AB32FC45EAF9}" type="datetime1">
              <a:rPr lang="en-US" smtClean="0"/>
              <a:t>12/8/2023</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900" kern="1200" cap="all" spc="200" dirty="0">
                <a:solidFill>
                  <a:schemeClr val="accent1"/>
                </a:solidFill>
                <a:latin typeface="+mn-lt"/>
                <a:ea typeface="+mn-ea"/>
                <a:cs typeface="Segoe UI Semilight" panose="020B0402040204020203" pitchFamily="34" charset="0"/>
              </a:defRPr>
            </a:lvl1pPr>
          </a:lstStyle>
          <a:p>
            <a:r>
              <a:rPr lang="en-US"/>
              <a:t>https://openstax.org/details/books/algebra-and-trigonometry-2e</a:t>
            </a:r>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9906000" y="6356350"/>
            <a:ext cx="1447800" cy="365125"/>
          </a:xfrm>
          <a:prstGeom prst="rect">
            <a:avLst/>
          </a:prstGeom>
        </p:spPr>
        <p:txBody>
          <a:bodyPr vert="horz" lIns="91440" tIns="45720" rIns="91440" bIns="45720" rtlCol="0" anchor="ctr"/>
          <a:lstStyle>
            <a:lvl1pPr algn="r">
              <a:defRPr lang="en-US" sz="900" kern="1200" cap="all" spc="200" smtClean="0">
                <a:solidFill>
                  <a:schemeClr val="accent1"/>
                </a:solidFill>
                <a:latin typeface="+mn-lt"/>
                <a:ea typeface="+mn-ea"/>
                <a:cs typeface="Segoe UI Semilight" panose="020B0402040204020203" pitchFamily="34" charset="0"/>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15849862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5"/>
        </a:buClr>
        <a:buFont typeface="Avenir Next LT Pro" panose="020B05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1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lumMod val="65000"/>
                  <a:lumOff val="35000"/>
                </a:srgbClr>
              </a:solidFill>
              <a:effectLst/>
              <a:uLnTx/>
              <a:uFillTx/>
              <a:latin typeface="AvenirNext LT Pro Medium" panose="020B0504020202020204" pitchFamily="34" charset="0"/>
              <a:ea typeface="+mn-ea"/>
              <a:cs typeface="+mn-cs"/>
            </a:endParaRPr>
          </a:p>
        </p:txBody>
      </p:sp>
      <p:sp>
        <p:nvSpPr>
          <p:cNvPr id="11" name="Rectangle 10">
            <a:extLst>
              <a:ext uri="{FF2B5EF4-FFF2-40B4-BE49-F238E27FC236}">
                <a16:creationId xmlns:a16="http://schemas.microsoft.com/office/drawing/2014/main" id="{996DFAFB-BCE1-4BEC-82FB-D574234DE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lumMod val="65000"/>
                  <a:lumOff val="35000"/>
                </a:srgbClr>
              </a:solidFill>
              <a:effectLst/>
              <a:uLnTx/>
              <a:uFillTx/>
              <a:latin typeface="AvenirNext LT Pro Medium" panose="020B0504020202020204" pitchFamily="34" charset="0"/>
              <a:ea typeface="+mn-ea"/>
              <a:cs typeface="+mn-cs"/>
            </a:endParaRPr>
          </a:p>
        </p:txBody>
      </p:sp>
      <p:sp>
        <p:nvSpPr>
          <p:cNvPr id="13" name="Rectangle 12">
            <a:extLst>
              <a:ext uri="{FF2B5EF4-FFF2-40B4-BE49-F238E27FC236}">
                <a16:creationId xmlns:a16="http://schemas.microsoft.com/office/drawing/2014/main" id="{60E728E6-A07E-4A6C-AB92-D56E1402F6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4" name="Picture 3" descr="Triangular abstract background">
            <a:extLst>
              <a:ext uri="{FF2B5EF4-FFF2-40B4-BE49-F238E27FC236}">
                <a16:creationId xmlns:a16="http://schemas.microsoft.com/office/drawing/2014/main" id="{D0536DEF-2C1E-4BAD-3214-7C75E0E4FE64}"/>
              </a:ext>
            </a:extLst>
          </p:cNvPr>
          <p:cNvPicPr>
            <a:picLocks noChangeAspect="1"/>
          </p:cNvPicPr>
          <p:nvPr/>
        </p:nvPicPr>
        <p:blipFill rotWithShape="1">
          <a:blip r:embed="rId3">
            <a:alphaModFix amt="70000"/>
          </a:blip>
          <a:srcRect t="15726" r="-1" b="-1"/>
          <a:stretch/>
        </p:blipFill>
        <p:spPr>
          <a:xfrm>
            <a:off x="-10255" y="1386"/>
            <a:ext cx="12188932" cy="6856614"/>
          </a:xfrm>
          <a:prstGeom prst="rect">
            <a:avLst/>
          </a:prstGeom>
        </p:spPr>
      </p:pic>
      <p:sp>
        <p:nvSpPr>
          <p:cNvPr id="2" name="Title 1">
            <a:extLst>
              <a:ext uri="{FF2B5EF4-FFF2-40B4-BE49-F238E27FC236}">
                <a16:creationId xmlns:a16="http://schemas.microsoft.com/office/drawing/2014/main" id="{676CFEAC-E3F0-C336-C550-FD9314806E2B}"/>
              </a:ext>
            </a:extLst>
          </p:cNvPr>
          <p:cNvSpPr>
            <a:spLocks noGrp="1"/>
          </p:cNvSpPr>
          <p:nvPr>
            <p:ph type="ctrTitle"/>
          </p:nvPr>
        </p:nvSpPr>
        <p:spPr>
          <a:xfrm>
            <a:off x="996275" y="744909"/>
            <a:ext cx="10190071" cy="2301739"/>
          </a:xfrm>
        </p:spPr>
        <p:txBody>
          <a:bodyPr anchor="b">
            <a:normAutofit/>
          </a:bodyPr>
          <a:lstStyle/>
          <a:p>
            <a:r>
              <a:rPr lang="en-US" sz="5400" dirty="0">
                <a:solidFill>
                  <a:srgbClr val="FFFFFF"/>
                </a:solidFill>
              </a:rPr>
              <a:t>Equations and Inequalities</a:t>
            </a:r>
          </a:p>
        </p:txBody>
      </p:sp>
      <p:sp>
        <p:nvSpPr>
          <p:cNvPr id="3" name="Subtitle 2">
            <a:extLst>
              <a:ext uri="{FF2B5EF4-FFF2-40B4-BE49-F238E27FC236}">
                <a16:creationId xmlns:a16="http://schemas.microsoft.com/office/drawing/2014/main" id="{DD247231-577D-2B6C-0F9F-6521236FCF0B}"/>
              </a:ext>
            </a:extLst>
          </p:cNvPr>
          <p:cNvSpPr>
            <a:spLocks noGrp="1"/>
          </p:cNvSpPr>
          <p:nvPr>
            <p:ph type="subTitle" idx="1"/>
          </p:nvPr>
        </p:nvSpPr>
        <p:spPr>
          <a:xfrm>
            <a:off x="1200646" y="3315137"/>
            <a:ext cx="9781327" cy="2056617"/>
          </a:xfrm>
        </p:spPr>
        <p:txBody>
          <a:bodyPr anchor="t">
            <a:normAutofit/>
          </a:bodyPr>
          <a:lstStyle/>
          <a:p>
            <a:r>
              <a:rPr lang="en-US" sz="2200" dirty="0">
                <a:solidFill>
                  <a:srgbClr val="FFFFFF"/>
                </a:solidFill>
              </a:rPr>
              <a:t>Chapter 2</a:t>
            </a:r>
          </a:p>
          <a:p>
            <a:r>
              <a:rPr lang="en-US" sz="2200" dirty="0">
                <a:solidFill>
                  <a:srgbClr val="FFFFFF"/>
                </a:solidFill>
              </a:rPr>
              <a:t>Algebra and Trigonometry 2e</a:t>
            </a:r>
          </a:p>
          <a:p>
            <a:r>
              <a:rPr lang="en-US" sz="2200" dirty="0">
                <a:solidFill>
                  <a:srgbClr val="FFFFFF"/>
                </a:solidFill>
              </a:rPr>
              <a:t>OpenStax</a:t>
            </a:r>
          </a:p>
          <a:p>
            <a:r>
              <a:rPr lang="en-US" sz="2200" dirty="0">
                <a:solidFill>
                  <a:srgbClr val="FFFFFF"/>
                </a:solidFill>
              </a:rPr>
              <a:t>Jay Abramson</a:t>
            </a:r>
          </a:p>
        </p:txBody>
      </p:sp>
      <p:grpSp>
        <p:nvGrpSpPr>
          <p:cNvPr id="15" name="Top Left">
            <a:extLst>
              <a:ext uri="{FF2B5EF4-FFF2-40B4-BE49-F238E27FC236}">
                <a16:creationId xmlns:a16="http://schemas.microsoft.com/office/drawing/2014/main" id="{18579DB9-24B0-487B-81E3-8D02AD5F8C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16" name="Freeform: Shape 15">
              <a:extLst>
                <a:ext uri="{FF2B5EF4-FFF2-40B4-BE49-F238E27FC236}">
                  <a16:creationId xmlns:a16="http://schemas.microsoft.com/office/drawing/2014/main" id="{7180CB2C-161F-4538-9214-24AF97B01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bg2">
                  <a:alpha val="50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7" name="Freeform: Shape 16">
              <a:extLst>
                <a:ext uri="{FF2B5EF4-FFF2-40B4-BE49-F238E27FC236}">
                  <a16:creationId xmlns:a16="http://schemas.microsoft.com/office/drawing/2014/main" id="{EE25AFBE-8731-4348-B66F-FD7E38F76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bg2">
                  <a:alpha val="50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8" name="Freeform: Shape 17">
              <a:extLst>
                <a:ext uri="{FF2B5EF4-FFF2-40B4-BE49-F238E27FC236}">
                  <a16:creationId xmlns:a16="http://schemas.microsoft.com/office/drawing/2014/main" id="{5F6C27D8-4E47-470F-B6B5-407CE7D1D7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bg2">
                  <a:alpha val="50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9" name="Freeform: Shape 18">
              <a:extLst>
                <a:ext uri="{FF2B5EF4-FFF2-40B4-BE49-F238E27FC236}">
                  <a16:creationId xmlns:a16="http://schemas.microsoft.com/office/drawing/2014/main" id="{66348964-B561-445E-A6A4-730FBA428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bg2">
                  <a:alpha val="50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0" name="Freeform: Shape 19">
              <a:extLst>
                <a:ext uri="{FF2B5EF4-FFF2-40B4-BE49-F238E27FC236}">
                  <a16:creationId xmlns:a16="http://schemas.microsoft.com/office/drawing/2014/main" id="{C5D1A3FD-B031-4670-8F09-29E8E38D45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bg2">
                  <a:alpha val="50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1" name="Freeform: Shape 20">
              <a:extLst>
                <a:ext uri="{FF2B5EF4-FFF2-40B4-BE49-F238E27FC236}">
                  <a16:creationId xmlns:a16="http://schemas.microsoft.com/office/drawing/2014/main" id="{80BD3287-1860-4987-8CA5-8728EDBB6B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bg2">
                  <a:alpha val="50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2" name="Freeform: Shape 21">
              <a:extLst>
                <a:ext uri="{FF2B5EF4-FFF2-40B4-BE49-F238E27FC236}">
                  <a16:creationId xmlns:a16="http://schemas.microsoft.com/office/drawing/2014/main" id="{E1FEEEA6-82B5-4005-A3D5-FC2A152F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bg2">
                  <a:alpha val="50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24" name="Group 23">
            <a:extLst>
              <a:ext uri="{FF2B5EF4-FFF2-40B4-BE49-F238E27FC236}">
                <a16:creationId xmlns:a16="http://schemas.microsoft.com/office/drawing/2014/main" id="{5C0E6139-8A19-4905-87E2-E547D7B7F1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23216" y="3924272"/>
            <a:ext cx="118872" cy="118872"/>
            <a:chOff x="1175347" y="3733800"/>
            <a:chExt cx="118872" cy="118872"/>
          </a:xfrm>
        </p:grpSpPr>
        <p:cxnSp>
          <p:nvCxnSpPr>
            <p:cNvPr id="25" name="Straight Connector 24">
              <a:extLst>
                <a:ext uri="{FF2B5EF4-FFF2-40B4-BE49-F238E27FC236}">
                  <a16:creationId xmlns:a16="http://schemas.microsoft.com/office/drawing/2014/main" id="{BC05FFBD-B86A-4BD3-A147-FA95CE03CF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26" name="Straight Connector 25">
              <a:extLst>
                <a:ext uri="{FF2B5EF4-FFF2-40B4-BE49-F238E27FC236}">
                  <a16:creationId xmlns:a16="http://schemas.microsoft.com/office/drawing/2014/main" id="{EB69F8B1-78FB-4562-8A0D-8D29636755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grpSp>
        <p:nvGrpSpPr>
          <p:cNvPr id="28" name="Bottom Right">
            <a:extLst>
              <a:ext uri="{FF2B5EF4-FFF2-40B4-BE49-F238E27FC236}">
                <a16:creationId xmlns:a16="http://schemas.microsoft.com/office/drawing/2014/main" id="{8F281804-17FE-49B9-9065-1A44CD473C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29" name="Graphic 157">
              <a:extLst>
                <a:ext uri="{FF2B5EF4-FFF2-40B4-BE49-F238E27FC236}">
                  <a16:creationId xmlns:a16="http://schemas.microsoft.com/office/drawing/2014/main" id="{737BB70B-7AAF-4229-8400-5AFF12A2367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31" name="Freeform: Shape 30">
                <a:extLst>
                  <a:ext uri="{FF2B5EF4-FFF2-40B4-BE49-F238E27FC236}">
                    <a16:creationId xmlns:a16="http://schemas.microsoft.com/office/drawing/2014/main" id="{9B992201-AA48-4BE7-ADC2-908B16934F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2" name="Freeform: Shape 31">
                <a:extLst>
                  <a:ext uri="{FF2B5EF4-FFF2-40B4-BE49-F238E27FC236}">
                    <a16:creationId xmlns:a16="http://schemas.microsoft.com/office/drawing/2014/main" id="{840E3649-4ED2-4501-AF92-DEC3DFF5C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3" name="Freeform: Shape 32">
                <a:extLst>
                  <a:ext uri="{FF2B5EF4-FFF2-40B4-BE49-F238E27FC236}">
                    <a16:creationId xmlns:a16="http://schemas.microsoft.com/office/drawing/2014/main" id="{68B38FD5-4195-4693-8AB7-D01C58D21E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4" name="Freeform: Shape 33">
                <a:extLst>
                  <a:ext uri="{FF2B5EF4-FFF2-40B4-BE49-F238E27FC236}">
                    <a16:creationId xmlns:a16="http://schemas.microsoft.com/office/drawing/2014/main" id="{F0635352-3FD2-43A8-832C-705F1CB917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5" name="Freeform: Shape 34">
                <a:extLst>
                  <a:ext uri="{FF2B5EF4-FFF2-40B4-BE49-F238E27FC236}">
                    <a16:creationId xmlns:a16="http://schemas.microsoft.com/office/drawing/2014/main" id="{FBEAF61E-74F7-41BA-9576-39B1961501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6" name="Freeform: Shape 35">
                <a:extLst>
                  <a:ext uri="{FF2B5EF4-FFF2-40B4-BE49-F238E27FC236}">
                    <a16:creationId xmlns:a16="http://schemas.microsoft.com/office/drawing/2014/main" id="{AB31D9B5-1401-4F40-BEE6-D49291995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7" name="Freeform: Shape 36">
                <a:extLst>
                  <a:ext uri="{FF2B5EF4-FFF2-40B4-BE49-F238E27FC236}">
                    <a16:creationId xmlns:a16="http://schemas.microsoft.com/office/drawing/2014/main" id="{8EDD38F5-BC63-401D-8C72-8D41A360A9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30" name="Freeform: Shape 29">
              <a:extLst>
                <a:ext uri="{FF2B5EF4-FFF2-40B4-BE49-F238E27FC236}">
                  <a16:creationId xmlns:a16="http://schemas.microsoft.com/office/drawing/2014/main" id="{05CE5B18-7300-438F-80EB-4F4E431C8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5" name="Footer Placeholder 4">
            <a:extLst>
              <a:ext uri="{FF2B5EF4-FFF2-40B4-BE49-F238E27FC236}">
                <a16:creationId xmlns:a16="http://schemas.microsoft.com/office/drawing/2014/main" id="{6F700BAE-5B10-EA54-1338-4AD038116E25}"/>
              </a:ext>
            </a:extLst>
          </p:cNvPr>
          <p:cNvSpPr>
            <a:spLocks noGrp="1"/>
          </p:cNvSpPr>
          <p:nvPr>
            <p:ph type="ftr" sz="quarter" idx="11"/>
          </p:nvPr>
        </p:nvSpPr>
        <p:spPr>
          <a:xfrm>
            <a:off x="40420" y="5861447"/>
            <a:ext cx="11896842" cy="46180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all" spc="200" normalizeH="0" baseline="0" noProof="0" dirty="0">
                <a:ln>
                  <a:noFill/>
                </a:ln>
                <a:solidFill>
                  <a:srgbClr val="FFFFFF"/>
                </a:solidFill>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4119155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83C56CDB-0B40-7B2D-AD3E-DD42770C0630}"/>
              </a:ext>
            </a:extLst>
          </p:cNvPr>
          <p:cNvPicPr>
            <a:picLocks noChangeAspect="1"/>
          </p:cNvPicPr>
          <p:nvPr/>
        </p:nvPicPr>
        <p:blipFill>
          <a:blip r:embed="rId2"/>
          <a:stretch>
            <a:fillRect/>
          </a:stretch>
        </p:blipFill>
        <p:spPr>
          <a:xfrm>
            <a:off x="309563" y="416242"/>
            <a:ext cx="10537508" cy="1448365"/>
          </a:xfrm>
          <a:prstGeom prst="rect">
            <a:avLst/>
          </a:prstGeom>
        </p:spPr>
      </p:pic>
    </p:spTree>
    <p:extLst>
      <p:ext uri="{BB962C8B-B14F-4D97-AF65-F5344CB8AC3E}">
        <p14:creationId xmlns:p14="http://schemas.microsoft.com/office/powerpoint/2010/main" val="1732933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E3FDE536-5F21-BF57-59DC-1BABCCE9E200}"/>
              </a:ext>
            </a:extLst>
          </p:cNvPr>
          <p:cNvPicPr>
            <a:picLocks noChangeAspect="1"/>
          </p:cNvPicPr>
          <p:nvPr/>
        </p:nvPicPr>
        <p:blipFill>
          <a:blip r:embed="rId2"/>
          <a:stretch>
            <a:fillRect/>
          </a:stretch>
        </p:blipFill>
        <p:spPr>
          <a:xfrm>
            <a:off x="1499235" y="455295"/>
            <a:ext cx="8879205" cy="2767727"/>
          </a:xfrm>
          <a:prstGeom prst="rect">
            <a:avLst/>
          </a:prstGeom>
        </p:spPr>
      </p:pic>
      <p:pic>
        <p:nvPicPr>
          <p:cNvPr id="6" name="Picture 5">
            <a:extLst>
              <a:ext uri="{FF2B5EF4-FFF2-40B4-BE49-F238E27FC236}">
                <a16:creationId xmlns:a16="http://schemas.microsoft.com/office/drawing/2014/main" id="{1306BB0B-369A-AF1D-0342-05F8ABD7A8BB}"/>
              </a:ext>
            </a:extLst>
          </p:cNvPr>
          <p:cNvPicPr>
            <a:picLocks noChangeAspect="1"/>
          </p:cNvPicPr>
          <p:nvPr/>
        </p:nvPicPr>
        <p:blipFill>
          <a:blip r:embed="rId3"/>
          <a:stretch>
            <a:fillRect/>
          </a:stretch>
        </p:blipFill>
        <p:spPr>
          <a:xfrm>
            <a:off x="1039177" y="3429000"/>
            <a:ext cx="9799320" cy="2442077"/>
          </a:xfrm>
          <a:prstGeom prst="rect">
            <a:avLst/>
          </a:prstGeom>
        </p:spPr>
      </p:pic>
    </p:spTree>
    <p:extLst>
      <p:ext uri="{BB962C8B-B14F-4D97-AF65-F5344CB8AC3E}">
        <p14:creationId xmlns:p14="http://schemas.microsoft.com/office/powerpoint/2010/main" val="3507449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F8B60326-52C0-6F5F-32AC-22EB081E0BB8}"/>
              </a:ext>
            </a:extLst>
          </p:cNvPr>
          <p:cNvPicPr>
            <a:picLocks noChangeAspect="1"/>
          </p:cNvPicPr>
          <p:nvPr/>
        </p:nvPicPr>
        <p:blipFill>
          <a:blip r:embed="rId2"/>
          <a:stretch>
            <a:fillRect/>
          </a:stretch>
        </p:blipFill>
        <p:spPr>
          <a:xfrm>
            <a:off x="348615" y="273586"/>
            <a:ext cx="10281285" cy="2743934"/>
          </a:xfrm>
          <a:prstGeom prst="rect">
            <a:avLst/>
          </a:prstGeom>
        </p:spPr>
      </p:pic>
    </p:spTree>
    <p:extLst>
      <p:ext uri="{BB962C8B-B14F-4D97-AF65-F5344CB8AC3E}">
        <p14:creationId xmlns:p14="http://schemas.microsoft.com/office/powerpoint/2010/main" val="143483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19B56DC0-DF68-CF32-DAA4-20B0B1B8C27B}"/>
              </a:ext>
            </a:extLst>
          </p:cNvPr>
          <p:cNvPicPr>
            <a:picLocks noChangeAspect="1"/>
          </p:cNvPicPr>
          <p:nvPr/>
        </p:nvPicPr>
        <p:blipFill>
          <a:blip r:embed="rId2"/>
          <a:stretch>
            <a:fillRect/>
          </a:stretch>
        </p:blipFill>
        <p:spPr>
          <a:xfrm>
            <a:off x="495300" y="460057"/>
            <a:ext cx="10466070" cy="1528461"/>
          </a:xfrm>
          <a:prstGeom prst="rect">
            <a:avLst/>
          </a:prstGeom>
        </p:spPr>
      </p:pic>
    </p:spTree>
    <p:extLst>
      <p:ext uri="{BB962C8B-B14F-4D97-AF65-F5344CB8AC3E}">
        <p14:creationId xmlns:p14="http://schemas.microsoft.com/office/powerpoint/2010/main" val="483887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3" name="TextBox 2">
            <a:extLst>
              <a:ext uri="{FF2B5EF4-FFF2-40B4-BE49-F238E27FC236}">
                <a16:creationId xmlns:a16="http://schemas.microsoft.com/office/drawing/2014/main" id="{935F8780-FA4F-8617-29DE-F23B000D57B7}"/>
              </a:ext>
            </a:extLst>
          </p:cNvPr>
          <p:cNvSpPr txBox="1"/>
          <p:nvPr/>
        </p:nvSpPr>
        <p:spPr>
          <a:xfrm>
            <a:off x="686442" y="465548"/>
            <a:ext cx="10050051" cy="1354217"/>
          </a:xfrm>
          <a:prstGeom prst="rect">
            <a:avLst/>
          </a:prstGeom>
          <a:noFill/>
        </p:spPr>
        <p:txBody>
          <a:bodyPr wrap="square" rtlCol="0">
            <a:spAutoFit/>
          </a:bodyPr>
          <a:lstStyle/>
          <a:p>
            <a:pPr algn="l"/>
            <a:r>
              <a:rPr lang="en-US" sz="2800" b="1" i="0" dirty="0">
                <a:solidFill>
                  <a:srgbClr val="333333"/>
                </a:solidFill>
                <a:effectLst/>
                <a:latin typeface="Neue Helvetica W01"/>
              </a:rPr>
              <a:t>Multiplying Complex Numbers</a:t>
            </a:r>
          </a:p>
          <a:p>
            <a:pPr algn="l"/>
            <a:endParaRPr lang="en-US" b="1" i="0" dirty="0">
              <a:solidFill>
                <a:srgbClr val="333333"/>
              </a:solidFill>
              <a:effectLst/>
              <a:latin typeface="Neue Helvetica W01"/>
            </a:endParaRPr>
          </a:p>
          <a:p>
            <a:pPr algn="l"/>
            <a:r>
              <a:rPr lang="en-US" b="0" i="0" dirty="0">
                <a:solidFill>
                  <a:srgbClr val="424242"/>
                </a:solidFill>
                <a:effectLst/>
                <a:latin typeface="Neue Helvetica W01"/>
              </a:rPr>
              <a:t>Multiplying complex numbers is much like multiplying binomials. The major difference is that we work with the real and imaginary parts separately.</a:t>
            </a:r>
          </a:p>
        </p:txBody>
      </p:sp>
      <p:pic>
        <p:nvPicPr>
          <p:cNvPr id="5" name="Picture 4">
            <a:extLst>
              <a:ext uri="{FF2B5EF4-FFF2-40B4-BE49-F238E27FC236}">
                <a16:creationId xmlns:a16="http://schemas.microsoft.com/office/drawing/2014/main" id="{23BE0635-75DD-218C-68A9-866EAFE86FB9}"/>
              </a:ext>
            </a:extLst>
          </p:cNvPr>
          <p:cNvPicPr>
            <a:picLocks noChangeAspect="1"/>
          </p:cNvPicPr>
          <p:nvPr/>
        </p:nvPicPr>
        <p:blipFill>
          <a:blip r:embed="rId2"/>
          <a:stretch>
            <a:fillRect/>
          </a:stretch>
        </p:blipFill>
        <p:spPr>
          <a:xfrm>
            <a:off x="675497" y="2368153"/>
            <a:ext cx="9428194" cy="2118360"/>
          </a:xfrm>
          <a:prstGeom prst="rect">
            <a:avLst/>
          </a:prstGeom>
        </p:spPr>
      </p:pic>
    </p:spTree>
    <p:extLst>
      <p:ext uri="{BB962C8B-B14F-4D97-AF65-F5344CB8AC3E}">
        <p14:creationId xmlns:p14="http://schemas.microsoft.com/office/powerpoint/2010/main" val="2954682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5653A40F-819B-25EC-2942-6FF289B788CD}"/>
              </a:ext>
            </a:extLst>
          </p:cNvPr>
          <p:cNvPicPr>
            <a:picLocks noChangeAspect="1"/>
          </p:cNvPicPr>
          <p:nvPr/>
        </p:nvPicPr>
        <p:blipFill>
          <a:blip r:embed="rId2"/>
          <a:stretch>
            <a:fillRect/>
          </a:stretch>
        </p:blipFill>
        <p:spPr>
          <a:xfrm>
            <a:off x="514826" y="429577"/>
            <a:ext cx="9364427" cy="1764983"/>
          </a:xfrm>
          <a:prstGeom prst="rect">
            <a:avLst/>
          </a:prstGeom>
        </p:spPr>
      </p:pic>
    </p:spTree>
    <p:extLst>
      <p:ext uri="{BB962C8B-B14F-4D97-AF65-F5344CB8AC3E}">
        <p14:creationId xmlns:p14="http://schemas.microsoft.com/office/powerpoint/2010/main" val="419483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BA10F994-F540-F614-2377-21792BE52AAB}"/>
              </a:ext>
            </a:extLst>
          </p:cNvPr>
          <p:cNvPicPr>
            <a:picLocks noChangeAspect="1"/>
          </p:cNvPicPr>
          <p:nvPr/>
        </p:nvPicPr>
        <p:blipFill>
          <a:blip r:embed="rId2"/>
          <a:stretch>
            <a:fillRect/>
          </a:stretch>
        </p:blipFill>
        <p:spPr>
          <a:xfrm>
            <a:off x="323850" y="528637"/>
            <a:ext cx="10854690" cy="1585215"/>
          </a:xfrm>
          <a:prstGeom prst="rect">
            <a:avLst/>
          </a:prstGeom>
        </p:spPr>
      </p:pic>
    </p:spTree>
    <p:extLst>
      <p:ext uri="{BB962C8B-B14F-4D97-AF65-F5344CB8AC3E}">
        <p14:creationId xmlns:p14="http://schemas.microsoft.com/office/powerpoint/2010/main" val="2238006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3" name="Picture 2">
            <a:extLst>
              <a:ext uri="{FF2B5EF4-FFF2-40B4-BE49-F238E27FC236}">
                <a16:creationId xmlns:a16="http://schemas.microsoft.com/office/drawing/2014/main" id="{425A5725-58B0-9276-2E0D-874DCFB3A7B4}"/>
              </a:ext>
            </a:extLst>
          </p:cNvPr>
          <p:cNvPicPr>
            <a:picLocks noChangeAspect="1"/>
          </p:cNvPicPr>
          <p:nvPr/>
        </p:nvPicPr>
        <p:blipFill>
          <a:blip r:embed="rId2"/>
          <a:stretch>
            <a:fillRect/>
          </a:stretch>
        </p:blipFill>
        <p:spPr>
          <a:xfrm>
            <a:off x="4530578" y="2483859"/>
            <a:ext cx="2914141" cy="762066"/>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B097F83-DD0E-3545-CDEA-0E007DF35034}"/>
                  </a:ext>
                </a:extLst>
              </p:cNvPr>
              <p:cNvSpPr txBox="1"/>
              <p:nvPr/>
            </p:nvSpPr>
            <p:spPr>
              <a:xfrm>
                <a:off x="739739" y="636998"/>
                <a:ext cx="10495820" cy="1908215"/>
              </a:xfrm>
              <a:prstGeom prst="rect">
                <a:avLst/>
              </a:prstGeom>
              <a:noFill/>
            </p:spPr>
            <p:txBody>
              <a:bodyPr wrap="square" rtlCol="0">
                <a:spAutoFit/>
              </a:bodyPr>
              <a:lstStyle/>
              <a:p>
                <a:pPr algn="l"/>
                <a:r>
                  <a:rPr lang="en-US" sz="2800" b="1" i="0" dirty="0">
                    <a:solidFill>
                      <a:srgbClr val="333333"/>
                    </a:solidFill>
                    <a:effectLst/>
                    <a:latin typeface="Neue Helvetica W01"/>
                  </a:rPr>
                  <a:t>Multiplying Complex Numbers Together</a:t>
                </a:r>
              </a:p>
              <a:p>
                <a:pPr algn="l"/>
                <a:endParaRPr lang="en-US" b="1" i="0" dirty="0">
                  <a:solidFill>
                    <a:srgbClr val="333333"/>
                  </a:solidFill>
                  <a:effectLst/>
                  <a:latin typeface="Neue Helvetica W01"/>
                </a:endParaRPr>
              </a:p>
              <a:p>
                <a:pPr algn="l"/>
                <a:r>
                  <a:rPr lang="en-US" b="0" i="0" dirty="0">
                    <a:solidFill>
                      <a:srgbClr val="424242"/>
                    </a:solidFill>
                    <a:effectLst/>
                    <a:latin typeface="Neue Helvetica W01"/>
                  </a:rPr>
                  <a:t>Now, let’s multiply two complex numbers. We can use either the distributive property or more specifically the FOIL method because we are dealing with binomials. Recall that FOIL is an acronym for multiplying First, Inner, Outer, and Last terms together. Remember we will get a squared term, </a:t>
                </a:r>
                <a14:m>
                  <m:oMath xmlns:m="http://schemas.openxmlformats.org/officeDocument/2006/math">
                    <m:sSup>
                      <m:sSupPr>
                        <m:ctrlPr>
                          <a:rPr lang="en-US" b="0" i="1" smtClean="0">
                            <a:solidFill>
                              <a:srgbClr val="424242"/>
                            </a:solidFill>
                            <a:effectLst/>
                            <a:latin typeface="Cambria Math" panose="02040503050406030204" pitchFamily="18" charset="0"/>
                          </a:rPr>
                        </m:ctrlPr>
                      </m:sSupPr>
                      <m:e>
                        <m:r>
                          <a:rPr lang="en-US" b="0" i="1" smtClean="0">
                            <a:solidFill>
                              <a:srgbClr val="424242"/>
                            </a:solidFill>
                            <a:effectLst/>
                            <a:latin typeface="Cambria Math" panose="02040503050406030204" pitchFamily="18" charset="0"/>
                          </a:rPr>
                          <m:t>𝑖</m:t>
                        </m:r>
                      </m:e>
                      <m:sup>
                        <m:r>
                          <a:rPr lang="en-US" b="0" i="1" smtClean="0">
                            <a:solidFill>
                              <a:srgbClr val="424242"/>
                            </a:solidFill>
                            <a:effectLst/>
                            <a:latin typeface="Cambria Math" panose="02040503050406030204" pitchFamily="18" charset="0"/>
                          </a:rPr>
                          <m:t>2</m:t>
                        </m:r>
                      </m:sup>
                    </m:sSup>
                  </m:oMath>
                </a14:m>
                <a:r>
                  <a:rPr lang="en-US" b="0" i="0" dirty="0">
                    <a:solidFill>
                      <a:srgbClr val="424242"/>
                    </a:solidFill>
                    <a:effectLst/>
                    <a:latin typeface="Neue Helvetica W01"/>
                  </a:rPr>
                  <a:t>, which equals </a:t>
                </a:r>
                <a14:m>
                  <m:oMath xmlns:m="http://schemas.openxmlformats.org/officeDocument/2006/math">
                    <m:r>
                      <a:rPr lang="en-US" b="0" i="1" dirty="0" smtClean="0">
                        <a:solidFill>
                          <a:srgbClr val="424242"/>
                        </a:solidFill>
                        <a:effectLst/>
                        <a:latin typeface="Cambria Math" panose="02040503050406030204" pitchFamily="18" charset="0"/>
                      </a:rPr>
                      <m:t>−1</m:t>
                    </m:r>
                  </m:oMath>
                </a14:m>
                <a:r>
                  <a:rPr lang="en-US" b="0" i="0" dirty="0">
                    <a:solidFill>
                      <a:srgbClr val="424242"/>
                    </a:solidFill>
                    <a:effectLst/>
                    <a:latin typeface="Neue Helvetica W01"/>
                  </a:rPr>
                  <a:t>.</a:t>
                </a:r>
              </a:p>
              <a:p>
                <a:endParaRPr lang="en-US" dirty="0"/>
              </a:p>
            </p:txBody>
          </p:sp>
        </mc:Choice>
        <mc:Fallback xmlns="">
          <p:sp>
            <p:nvSpPr>
              <p:cNvPr id="4" name="TextBox 3">
                <a:extLst>
                  <a:ext uri="{FF2B5EF4-FFF2-40B4-BE49-F238E27FC236}">
                    <a16:creationId xmlns:a16="http://schemas.microsoft.com/office/drawing/2014/main" id="{0B097F83-DD0E-3545-CDEA-0E007DF35034}"/>
                  </a:ext>
                </a:extLst>
              </p:cNvPr>
              <p:cNvSpPr txBox="1">
                <a:spLocks noRot="1" noChangeAspect="1" noMove="1" noResize="1" noEditPoints="1" noAdjustHandles="1" noChangeArrowheads="1" noChangeShapeType="1" noTextEdit="1"/>
              </p:cNvSpPr>
              <p:nvPr/>
            </p:nvSpPr>
            <p:spPr>
              <a:xfrm>
                <a:off x="739739" y="636998"/>
                <a:ext cx="10495820" cy="1908215"/>
              </a:xfrm>
              <a:prstGeom prst="rect">
                <a:avLst/>
              </a:prstGeom>
              <a:blipFill>
                <a:blip r:embed="rId3"/>
                <a:stretch>
                  <a:fillRect l="-1161" t="-2866" r="-58"/>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93F1F135-112E-2916-0CB3-B9BD9DA9261F}"/>
              </a:ext>
            </a:extLst>
          </p:cNvPr>
          <p:cNvPicPr>
            <a:picLocks noChangeAspect="1"/>
          </p:cNvPicPr>
          <p:nvPr/>
        </p:nvPicPr>
        <p:blipFill>
          <a:blip r:embed="rId4"/>
          <a:stretch>
            <a:fillRect/>
          </a:stretch>
        </p:blipFill>
        <p:spPr>
          <a:xfrm>
            <a:off x="1539355" y="3690810"/>
            <a:ext cx="8896585" cy="2220655"/>
          </a:xfrm>
          <a:prstGeom prst="rect">
            <a:avLst/>
          </a:prstGeom>
        </p:spPr>
      </p:pic>
    </p:spTree>
    <p:extLst>
      <p:ext uri="{BB962C8B-B14F-4D97-AF65-F5344CB8AC3E}">
        <p14:creationId xmlns:p14="http://schemas.microsoft.com/office/powerpoint/2010/main" val="90979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3" name="Picture 2">
            <a:extLst>
              <a:ext uri="{FF2B5EF4-FFF2-40B4-BE49-F238E27FC236}">
                <a16:creationId xmlns:a16="http://schemas.microsoft.com/office/drawing/2014/main" id="{7724627A-F401-22E8-42D2-D4A6C2955B44}"/>
              </a:ext>
            </a:extLst>
          </p:cNvPr>
          <p:cNvPicPr>
            <a:picLocks noChangeAspect="1"/>
          </p:cNvPicPr>
          <p:nvPr/>
        </p:nvPicPr>
        <p:blipFill>
          <a:blip r:embed="rId2"/>
          <a:stretch>
            <a:fillRect/>
          </a:stretch>
        </p:blipFill>
        <p:spPr>
          <a:xfrm>
            <a:off x="2181225" y="1884132"/>
            <a:ext cx="7652646" cy="2024927"/>
          </a:xfrm>
          <a:prstGeom prst="rect">
            <a:avLst/>
          </a:prstGeom>
        </p:spPr>
      </p:pic>
      <p:sp>
        <p:nvSpPr>
          <p:cNvPr id="4" name="TextBox 3">
            <a:extLst>
              <a:ext uri="{FF2B5EF4-FFF2-40B4-BE49-F238E27FC236}">
                <a16:creationId xmlns:a16="http://schemas.microsoft.com/office/drawing/2014/main" id="{717ECA14-F46C-6349-64D5-4A7693F35F29}"/>
              </a:ext>
            </a:extLst>
          </p:cNvPr>
          <p:cNvSpPr txBox="1"/>
          <p:nvPr/>
        </p:nvSpPr>
        <p:spPr>
          <a:xfrm>
            <a:off x="968083" y="822960"/>
            <a:ext cx="6106928" cy="800219"/>
          </a:xfrm>
          <a:prstGeom prst="rect">
            <a:avLst/>
          </a:prstGeom>
          <a:noFill/>
        </p:spPr>
        <p:txBody>
          <a:bodyPr wrap="none" rtlCol="0">
            <a:spAutoFit/>
          </a:bodyPr>
          <a:lstStyle/>
          <a:p>
            <a:r>
              <a:rPr lang="en-US" sz="2800" b="1" i="0" dirty="0">
                <a:solidFill>
                  <a:srgbClr val="333333"/>
                </a:solidFill>
                <a:effectLst/>
                <a:latin typeface="Neue Helvetica W01"/>
              </a:rPr>
              <a:t>Multiplying Complex Numbers Together</a:t>
            </a:r>
          </a:p>
          <a:p>
            <a:endParaRPr lang="en-US" dirty="0"/>
          </a:p>
        </p:txBody>
      </p:sp>
    </p:spTree>
    <p:extLst>
      <p:ext uri="{BB962C8B-B14F-4D97-AF65-F5344CB8AC3E}">
        <p14:creationId xmlns:p14="http://schemas.microsoft.com/office/powerpoint/2010/main" val="233810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5E4C5FF0-1F3C-8C43-67BA-BC87E0A80E59}"/>
              </a:ext>
            </a:extLst>
          </p:cNvPr>
          <p:cNvPicPr>
            <a:picLocks noChangeAspect="1"/>
          </p:cNvPicPr>
          <p:nvPr/>
        </p:nvPicPr>
        <p:blipFill>
          <a:blip r:embed="rId2"/>
          <a:stretch>
            <a:fillRect/>
          </a:stretch>
        </p:blipFill>
        <p:spPr>
          <a:xfrm>
            <a:off x="460057" y="515302"/>
            <a:ext cx="9964103" cy="1843979"/>
          </a:xfrm>
          <a:prstGeom prst="rect">
            <a:avLst/>
          </a:prstGeom>
        </p:spPr>
      </p:pic>
    </p:spTree>
    <p:extLst>
      <p:ext uri="{BB962C8B-B14F-4D97-AF65-F5344CB8AC3E}">
        <p14:creationId xmlns:p14="http://schemas.microsoft.com/office/powerpoint/2010/main" val="154378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A4F41-F633-47E1-4787-1E459C18EEDA}"/>
              </a:ext>
            </a:extLst>
          </p:cNvPr>
          <p:cNvSpPr>
            <a:spLocks noGrp="1"/>
          </p:cNvSpPr>
          <p:nvPr>
            <p:ph type="ctrTitle"/>
          </p:nvPr>
        </p:nvSpPr>
        <p:spPr>
          <a:xfrm>
            <a:off x="1524000" y="1122363"/>
            <a:ext cx="9872870" cy="2306637"/>
          </a:xfrm>
        </p:spPr>
        <p:txBody>
          <a:bodyPr>
            <a:normAutofit/>
          </a:bodyPr>
          <a:lstStyle/>
          <a:p>
            <a:r>
              <a:rPr lang="en-US" dirty="0"/>
              <a:t>Complex Numbers</a:t>
            </a:r>
          </a:p>
        </p:txBody>
      </p:sp>
      <p:sp>
        <p:nvSpPr>
          <p:cNvPr id="3" name="Subtitle 2">
            <a:extLst>
              <a:ext uri="{FF2B5EF4-FFF2-40B4-BE49-F238E27FC236}">
                <a16:creationId xmlns:a16="http://schemas.microsoft.com/office/drawing/2014/main" id="{2BB684C7-8E7C-C707-C5BE-4AA6C0955BA1}"/>
              </a:ext>
            </a:extLst>
          </p:cNvPr>
          <p:cNvSpPr>
            <a:spLocks noGrp="1"/>
          </p:cNvSpPr>
          <p:nvPr>
            <p:ph type="subTitle" idx="1"/>
          </p:nvPr>
        </p:nvSpPr>
        <p:spPr/>
        <p:txBody>
          <a:bodyPr>
            <a:normAutofit/>
          </a:bodyPr>
          <a:lstStyle/>
          <a:p>
            <a:r>
              <a:rPr lang="en-US" sz="3200" dirty="0"/>
              <a:t>Section 2.4</a:t>
            </a:r>
          </a:p>
        </p:txBody>
      </p:sp>
      <p:sp>
        <p:nvSpPr>
          <p:cNvPr id="4" name="Footer Placeholder 3">
            <a:extLst>
              <a:ext uri="{FF2B5EF4-FFF2-40B4-BE49-F238E27FC236}">
                <a16:creationId xmlns:a16="http://schemas.microsoft.com/office/drawing/2014/main" id="{2EC05E09-B1D7-509E-BB93-EF54709A0CD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1715376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50954657-535E-DC65-6AB0-BA49160E6576}"/>
              </a:ext>
            </a:extLst>
          </p:cNvPr>
          <p:cNvPicPr>
            <a:picLocks noChangeAspect="1"/>
          </p:cNvPicPr>
          <p:nvPr/>
        </p:nvPicPr>
        <p:blipFill>
          <a:blip r:embed="rId2"/>
          <a:stretch>
            <a:fillRect/>
          </a:stretch>
        </p:blipFill>
        <p:spPr>
          <a:xfrm>
            <a:off x="502920" y="429577"/>
            <a:ext cx="10081260" cy="1410375"/>
          </a:xfrm>
          <a:prstGeom prst="rect">
            <a:avLst/>
          </a:prstGeom>
        </p:spPr>
      </p:pic>
    </p:spTree>
    <p:extLst>
      <p:ext uri="{BB962C8B-B14F-4D97-AF65-F5344CB8AC3E}">
        <p14:creationId xmlns:p14="http://schemas.microsoft.com/office/powerpoint/2010/main" val="3193893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5" name="Picture 4">
            <a:extLst>
              <a:ext uri="{FF2B5EF4-FFF2-40B4-BE49-F238E27FC236}">
                <a16:creationId xmlns:a16="http://schemas.microsoft.com/office/drawing/2014/main" id="{DC32F45E-4DB5-01A9-846B-C79B074E8092}"/>
              </a:ext>
            </a:extLst>
          </p:cNvPr>
          <p:cNvPicPr>
            <a:picLocks noChangeAspect="1"/>
          </p:cNvPicPr>
          <p:nvPr/>
        </p:nvPicPr>
        <p:blipFill>
          <a:blip r:embed="rId2"/>
          <a:stretch>
            <a:fillRect/>
          </a:stretch>
        </p:blipFill>
        <p:spPr>
          <a:xfrm>
            <a:off x="821055" y="1627626"/>
            <a:ext cx="10549890" cy="2662433"/>
          </a:xfrm>
          <a:prstGeom prst="rect">
            <a:avLst/>
          </a:prstGeom>
        </p:spPr>
      </p:pic>
    </p:spTree>
    <p:extLst>
      <p:ext uri="{BB962C8B-B14F-4D97-AF65-F5344CB8AC3E}">
        <p14:creationId xmlns:p14="http://schemas.microsoft.com/office/powerpoint/2010/main" val="2504400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F6620671-7807-D574-4A0A-062372DC4874}"/>
              </a:ext>
            </a:extLst>
          </p:cNvPr>
          <p:cNvPicPr>
            <a:picLocks noChangeAspect="1"/>
          </p:cNvPicPr>
          <p:nvPr/>
        </p:nvPicPr>
        <p:blipFill>
          <a:blip r:embed="rId2"/>
          <a:stretch>
            <a:fillRect/>
          </a:stretch>
        </p:blipFill>
        <p:spPr>
          <a:xfrm>
            <a:off x="360997" y="337185"/>
            <a:ext cx="10497503" cy="2837163"/>
          </a:xfrm>
          <a:prstGeom prst="rect">
            <a:avLst/>
          </a:prstGeom>
        </p:spPr>
      </p:pic>
    </p:spTree>
    <p:extLst>
      <p:ext uri="{BB962C8B-B14F-4D97-AF65-F5344CB8AC3E}">
        <p14:creationId xmlns:p14="http://schemas.microsoft.com/office/powerpoint/2010/main" val="2625316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983FCB85-4B3B-A6C4-BE42-51B37A9D6C2E}"/>
              </a:ext>
            </a:extLst>
          </p:cNvPr>
          <p:cNvPicPr>
            <a:picLocks noChangeAspect="1"/>
          </p:cNvPicPr>
          <p:nvPr/>
        </p:nvPicPr>
        <p:blipFill>
          <a:blip r:embed="rId2"/>
          <a:stretch>
            <a:fillRect/>
          </a:stretch>
        </p:blipFill>
        <p:spPr>
          <a:xfrm>
            <a:off x="379095" y="502920"/>
            <a:ext cx="10056495" cy="1496008"/>
          </a:xfrm>
          <a:prstGeom prst="rect">
            <a:avLst/>
          </a:prstGeom>
        </p:spPr>
      </p:pic>
    </p:spTree>
    <p:extLst>
      <p:ext uri="{BB962C8B-B14F-4D97-AF65-F5344CB8AC3E}">
        <p14:creationId xmlns:p14="http://schemas.microsoft.com/office/powerpoint/2010/main" val="237298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890DF8B-6AB5-CA68-7512-9154873B3511}"/>
                  </a:ext>
                </a:extLst>
              </p:cNvPr>
              <p:cNvSpPr txBox="1"/>
              <p:nvPr/>
            </p:nvSpPr>
            <p:spPr>
              <a:xfrm>
                <a:off x="784433" y="537845"/>
                <a:ext cx="9941788" cy="3293209"/>
              </a:xfrm>
              <a:prstGeom prst="rect">
                <a:avLst/>
              </a:prstGeom>
              <a:noFill/>
            </p:spPr>
            <p:txBody>
              <a:bodyPr wrap="square" rtlCol="0">
                <a:spAutoFit/>
              </a:bodyPr>
              <a:lstStyle/>
              <a:p>
                <a:pPr algn="l"/>
                <a:r>
                  <a:rPr lang="en-US" sz="2800" b="1" i="0" dirty="0">
                    <a:solidFill>
                      <a:srgbClr val="333333"/>
                    </a:solidFill>
                    <a:effectLst/>
                    <a:latin typeface="Neue Helvetica W01"/>
                  </a:rPr>
                  <a:t>Dividing Complex Numbers</a:t>
                </a:r>
              </a:p>
              <a:p>
                <a:pPr algn="l"/>
                <a:endParaRPr lang="en-US" b="1" i="0" dirty="0">
                  <a:solidFill>
                    <a:srgbClr val="333333"/>
                  </a:solidFill>
                  <a:effectLst/>
                  <a:latin typeface="Neue Helvetica W01"/>
                </a:endParaRPr>
              </a:p>
              <a:p>
                <a:pPr algn="l"/>
                <a:r>
                  <a:rPr lang="en-US" b="0" i="0" dirty="0">
                    <a:solidFill>
                      <a:srgbClr val="424242"/>
                    </a:solidFill>
                    <a:effectLst/>
                    <a:latin typeface="Neue Helvetica W01"/>
                  </a:rPr>
                  <a:t>Dividing two complex numbers is more complicated than adding, subtracting, or multiplying because we cannot divide by an imaginary number, meaning that any fraction must have a real-number denominator to write the answer in standard form </a:t>
                </a:r>
                <a14:m>
                  <m:oMath xmlns:m="http://schemas.openxmlformats.org/officeDocument/2006/math">
                    <m:r>
                      <a:rPr lang="en-US" b="0" i="1" dirty="0" smtClean="0">
                        <a:solidFill>
                          <a:srgbClr val="424242"/>
                        </a:solidFill>
                        <a:effectLst/>
                        <a:latin typeface="Cambria Math" panose="02040503050406030204" pitchFamily="18" charset="0"/>
                      </a:rPr>
                      <m:t>𝑎</m:t>
                    </m:r>
                    <m:r>
                      <a:rPr lang="en-US" b="0" i="1" dirty="0" smtClean="0">
                        <a:solidFill>
                          <a:srgbClr val="424242"/>
                        </a:solidFill>
                        <a:effectLst/>
                        <a:latin typeface="Cambria Math" panose="02040503050406030204" pitchFamily="18" charset="0"/>
                      </a:rPr>
                      <m:t>+</m:t>
                    </m:r>
                    <m:r>
                      <a:rPr lang="en-US" b="0" i="1" dirty="0" smtClean="0">
                        <a:solidFill>
                          <a:srgbClr val="424242"/>
                        </a:solidFill>
                        <a:effectLst/>
                        <a:latin typeface="Cambria Math" panose="02040503050406030204" pitchFamily="18" charset="0"/>
                      </a:rPr>
                      <m:t>𝑏𝑖</m:t>
                    </m:r>
                  </m:oMath>
                </a14:m>
                <a:r>
                  <a:rPr lang="en-US" b="0" i="0" dirty="0">
                    <a:solidFill>
                      <a:srgbClr val="424242"/>
                    </a:solidFill>
                    <a:effectLst/>
                    <a:latin typeface="Neue Helvetica W01"/>
                  </a:rPr>
                  <a:t>.</a:t>
                </a:r>
              </a:p>
              <a:p>
                <a:pPr algn="l"/>
                <a:endParaRPr lang="en-US" dirty="0">
                  <a:solidFill>
                    <a:srgbClr val="424242"/>
                  </a:solidFill>
                  <a:latin typeface="Neue Helvetica W01"/>
                </a:endParaRPr>
              </a:p>
              <a:p>
                <a:pPr algn="l"/>
                <a:r>
                  <a:rPr lang="en-US" b="0" i="0" dirty="0">
                    <a:solidFill>
                      <a:srgbClr val="424242"/>
                    </a:solidFill>
                    <a:effectLst/>
                    <a:latin typeface="Neue Helvetica W01"/>
                  </a:rPr>
                  <a:t>We need to find a term by which we can multiply the numerator and the denominator that will eliminate the imaginary portion of the denominator so that we end up with a real number as the denominator. This term is called the complex conjugate of the denominator, which is found by changing the sign of the imaginary part of the complex number. In other words, the complex conjugate of </a:t>
                </a:r>
                <a14:m>
                  <m:oMath xmlns:m="http://schemas.openxmlformats.org/officeDocument/2006/math">
                    <m:r>
                      <a:rPr lang="en-US" b="0" i="1" dirty="0" smtClean="0">
                        <a:solidFill>
                          <a:srgbClr val="424242"/>
                        </a:solidFill>
                        <a:effectLst/>
                        <a:latin typeface="Cambria Math" panose="02040503050406030204" pitchFamily="18" charset="0"/>
                      </a:rPr>
                      <m:t>𝑎</m:t>
                    </m:r>
                    <m:r>
                      <a:rPr lang="en-US" b="0" i="1" dirty="0" smtClean="0">
                        <a:solidFill>
                          <a:srgbClr val="424242"/>
                        </a:solidFill>
                        <a:effectLst/>
                        <a:latin typeface="Cambria Math" panose="02040503050406030204" pitchFamily="18" charset="0"/>
                      </a:rPr>
                      <m:t>+</m:t>
                    </m:r>
                    <m:r>
                      <a:rPr lang="en-US" b="0" i="1" dirty="0" smtClean="0">
                        <a:solidFill>
                          <a:srgbClr val="424242"/>
                        </a:solidFill>
                        <a:effectLst/>
                        <a:latin typeface="Cambria Math" panose="02040503050406030204" pitchFamily="18" charset="0"/>
                      </a:rPr>
                      <m:t>𝑏𝑖</m:t>
                    </m:r>
                    <m:r>
                      <a:rPr lang="en-US" b="0" i="1" dirty="0" smtClean="0">
                        <a:solidFill>
                          <a:srgbClr val="424242"/>
                        </a:solidFill>
                        <a:effectLst/>
                        <a:latin typeface="Cambria Math" panose="02040503050406030204" pitchFamily="18" charset="0"/>
                      </a:rPr>
                      <m:t>   </m:t>
                    </m:r>
                  </m:oMath>
                </a14:m>
                <a:r>
                  <a:rPr lang="en-US" b="0" i="0" dirty="0">
                    <a:solidFill>
                      <a:srgbClr val="424242"/>
                    </a:solidFill>
                    <a:effectLst/>
                    <a:latin typeface="Neue Helvetica W01"/>
                  </a:rPr>
                  <a:t>is   </a:t>
                </a:r>
                <a14:m>
                  <m:oMath xmlns:m="http://schemas.openxmlformats.org/officeDocument/2006/math">
                    <m:r>
                      <a:rPr lang="en-US" b="0" i="1" dirty="0" smtClean="0">
                        <a:solidFill>
                          <a:srgbClr val="424242"/>
                        </a:solidFill>
                        <a:effectLst/>
                        <a:latin typeface="Cambria Math" panose="02040503050406030204" pitchFamily="18" charset="0"/>
                      </a:rPr>
                      <m:t>𝑎</m:t>
                    </m:r>
                    <m:r>
                      <a:rPr lang="en-US" b="0" i="1" dirty="0" smtClean="0">
                        <a:solidFill>
                          <a:srgbClr val="424242"/>
                        </a:solidFill>
                        <a:effectLst/>
                        <a:latin typeface="Cambria Math" panose="02040503050406030204" pitchFamily="18" charset="0"/>
                      </a:rPr>
                      <m:t>−</m:t>
                    </m:r>
                    <m:r>
                      <a:rPr lang="en-US" b="0" i="1" dirty="0" smtClean="0">
                        <a:solidFill>
                          <a:srgbClr val="424242"/>
                        </a:solidFill>
                        <a:effectLst/>
                        <a:latin typeface="Cambria Math" panose="02040503050406030204" pitchFamily="18" charset="0"/>
                      </a:rPr>
                      <m:t>𝑏𝑖</m:t>
                    </m:r>
                  </m:oMath>
                </a14:m>
                <a:r>
                  <a:rPr lang="en-US" b="0" i="0" dirty="0">
                    <a:solidFill>
                      <a:srgbClr val="424242"/>
                    </a:solidFill>
                    <a:effectLst/>
                    <a:latin typeface="Neue Helvetica W01"/>
                  </a:rPr>
                  <a:t>.</a:t>
                </a:r>
              </a:p>
              <a:p>
                <a:endParaRPr lang="en-US" dirty="0"/>
              </a:p>
            </p:txBody>
          </p:sp>
        </mc:Choice>
        <mc:Fallback xmlns="">
          <p:sp>
            <p:nvSpPr>
              <p:cNvPr id="3" name="TextBox 2">
                <a:extLst>
                  <a:ext uri="{FF2B5EF4-FFF2-40B4-BE49-F238E27FC236}">
                    <a16:creationId xmlns:a16="http://schemas.microsoft.com/office/drawing/2014/main" id="{F890DF8B-6AB5-CA68-7512-9154873B3511}"/>
                  </a:ext>
                </a:extLst>
              </p:cNvPr>
              <p:cNvSpPr txBox="1">
                <a:spLocks noRot="1" noChangeAspect="1" noMove="1" noResize="1" noEditPoints="1" noAdjustHandles="1" noChangeArrowheads="1" noChangeShapeType="1" noTextEdit="1"/>
              </p:cNvSpPr>
              <p:nvPr/>
            </p:nvSpPr>
            <p:spPr>
              <a:xfrm>
                <a:off x="784433" y="537845"/>
                <a:ext cx="9941788" cy="3293209"/>
              </a:xfrm>
              <a:prstGeom prst="rect">
                <a:avLst/>
              </a:prstGeom>
              <a:blipFill>
                <a:blip r:embed="rId2"/>
                <a:stretch>
                  <a:fillRect l="-1288" t="-1667" r="-736"/>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64E699AA-C170-641D-3EFC-2255BD8E5A8E}"/>
              </a:ext>
            </a:extLst>
          </p:cNvPr>
          <p:cNvPicPr>
            <a:picLocks noChangeAspect="1"/>
          </p:cNvPicPr>
          <p:nvPr/>
        </p:nvPicPr>
        <p:blipFill>
          <a:blip r:embed="rId3"/>
          <a:stretch>
            <a:fillRect/>
          </a:stretch>
        </p:blipFill>
        <p:spPr>
          <a:xfrm>
            <a:off x="924620" y="3787389"/>
            <a:ext cx="5267325" cy="523875"/>
          </a:xfrm>
          <a:prstGeom prst="rect">
            <a:avLst/>
          </a:prstGeom>
        </p:spPr>
      </p:pic>
      <p:pic>
        <p:nvPicPr>
          <p:cNvPr id="9" name="Picture 8">
            <a:extLst>
              <a:ext uri="{FF2B5EF4-FFF2-40B4-BE49-F238E27FC236}">
                <a16:creationId xmlns:a16="http://schemas.microsoft.com/office/drawing/2014/main" id="{2A5EC12E-BCBA-FBF7-8488-3FF1FA913B99}"/>
              </a:ext>
            </a:extLst>
          </p:cNvPr>
          <p:cNvPicPr>
            <a:picLocks noChangeAspect="1"/>
          </p:cNvPicPr>
          <p:nvPr/>
        </p:nvPicPr>
        <p:blipFill>
          <a:blip r:embed="rId4"/>
          <a:stretch>
            <a:fillRect/>
          </a:stretch>
        </p:blipFill>
        <p:spPr>
          <a:xfrm>
            <a:off x="6191945" y="3796914"/>
            <a:ext cx="1619250" cy="514350"/>
          </a:xfrm>
          <a:prstGeom prst="rect">
            <a:avLst/>
          </a:prstGeom>
        </p:spPr>
      </p:pic>
      <p:pic>
        <p:nvPicPr>
          <p:cNvPr id="13" name="Picture 12">
            <a:extLst>
              <a:ext uri="{FF2B5EF4-FFF2-40B4-BE49-F238E27FC236}">
                <a16:creationId xmlns:a16="http://schemas.microsoft.com/office/drawing/2014/main" id="{1170E329-8563-B5A5-6DAA-430457C3670D}"/>
              </a:ext>
            </a:extLst>
          </p:cNvPr>
          <p:cNvPicPr>
            <a:picLocks noChangeAspect="1"/>
          </p:cNvPicPr>
          <p:nvPr/>
        </p:nvPicPr>
        <p:blipFill>
          <a:blip r:embed="rId5"/>
          <a:stretch>
            <a:fillRect/>
          </a:stretch>
        </p:blipFill>
        <p:spPr>
          <a:xfrm>
            <a:off x="472557" y="4795591"/>
            <a:ext cx="4905375" cy="1009650"/>
          </a:xfrm>
          <a:prstGeom prst="rect">
            <a:avLst/>
          </a:prstGeom>
        </p:spPr>
      </p:pic>
      <p:pic>
        <p:nvPicPr>
          <p:cNvPr id="15" name="Picture 14">
            <a:extLst>
              <a:ext uri="{FF2B5EF4-FFF2-40B4-BE49-F238E27FC236}">
                <a16:creationId xmlns:a16="http://schemas.microsoft.com/office/drawing/2014/main" id="{8948C931-5D0C-CDE6-B93C-B8E2D599D44F}"/>
              </a:ext>
            </a:extLst>
          </p:cNvPr>
          <p:cNvPicPr>
            <a:picLocks noChangeAspect="1"/>
          </p:cNvPicPr>
          <p:nvPr/>
        </p:nvPicPr>
        <p:blipFill>
          <a:blip r:embed="rId6"/>
          <a:stretch>
            <a:fillRect/>
          </a:stretch>
        </p:blipFill>
        <p:spPr>
          <a:xfrm>
            <a:off x="5161482" y="4795591"/>
            <a:ext cx="3305175" cy="1009650"/>
          </a:xfrm>
          <a:prstGeom prst="rect">
            <a:avLst/>
          </a:prstGeom>
        </p:spPr>
      </p:pic>
      <p:pic>
        <p:nvPicPr>
          <p:cNvPr id="19" name="Picture 18">
            <a:extLst>
              <a:ext uri="{FF2B5EF4-FFF2-40B4-BE49-F238E27FC236}">
                <a16:creationId xmlns:a16="http://schemas.microsoft.com/office/drawing/2014/main" id="{9D607E0B-21E0-FFCA-C88F-F940188C03DB}"/>
              </a:ext>
            </a:extLst>
          </p:cNvPr>
          <p:cNvPicPr>
            <a:picLocks noChangeAspect="1"/>
          </p:cNvPicPr>
          <p:nvPr/>
        </p:nvPicPr>
        <p:blipFill>
          <a:blip r:embed="rId7"/>
          <a:stretch>
            <a:fillRect/>
          </a:stretch>
        </p:blipFill>
        <p:spPr>
          <a:xfrm>
            <a:off x="8234076" y="4795591"/>
            <a:ext cx="3485367" cy="1009650"/>
          </a:xfrm>
          <a:prstGeom prst="rect">
            <a:avLst/>
          </a:prstGeom>
        </p:spPr>
      </p:pic>
    </p:spTree>
    <p:extLst>
      <p:ext uri="{BB962C8B-B14F-4D97-AF65-F5344CB8AC3E}">
        <p14:creationId xmlns:p14="http://schemas.microsoft.com/office/powerpoint/2010/main" val="8316978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5" name="Picture 4">
            <a:extLst>
              <a:ext uri="{FF2B5EF4-FFF2-40B4-BE49-F238E27FC236}">
                <a16:creationId xmlns:a16="http://schemas.microsoft.com/office/drawing/2014/main" id="{5C138584-1E24-2F26-DC15-8C0F690F1DAD}"/>
              </a:ext>
            </a:extLst>
          </p:cNvPr>
          <p:cNvPicPr>
            <a:picLocks noChangeAspect="1"/>
          </p:cNvPicPr>
          <p:nvPr/>
        </p:nvPicPr>
        <p:blipFill>
          <a:blip r:embed="rId2"/>
          <a:stretch>
            <a:fillRect/>
          </a:stretch>
        </p:blipFill>
        <p:spPr>
          <a:xfrm>
            <a:off x="1327610" y="1249045"/>
            <a:ext cx="9536780" cy="2941320"/>
          </a:xfrm>
          <a:prstGeom prst="rect">
            <a:avLst/>
          </a:prstGeom>
        </p:spPr>
      </p:pic>
    </p:spTree>
    <p:extLst>
      <p:ext uri="{BB962C8B-B14F-4D97-AF65-F5344CB8AC3E}">
        <p14:creationId xmlns:p14="http://schemas.microsoft.com/office/powerpoint/2010/main" val="2508459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5" name="Picture 4">
            <a:extLst>
              <a:ext uri="{FF2B5EF4-FFF2-40B4-BE49-F238E27FC236}">
                <a16:creationId xmlns:a16="http://schemas.microsoft.com/office/drawing/2014/main" id="{AA685E93-11EE-789D-B8BB-B879B135AF74}"/>
              </a:ext>
            </a:extLst>
          </p:cNvPr>
          <p:cNvPicPr>
            <a:picLocks noChangeAspect="1"/>
          </p:cNvPicPr>
          <p:nvPr/>
        </p:nvPicPr>
        <p:blipFill>
          <a:blip r:embed="rId2"/>
          <a:stretch>
            <a:fillRect/>
          </a:stretch>
        </p:blipFill>
        <p:spPr>
          <a:xfrm>
            <a:off x="521970" y="391477"/>
            <a:ext cx="10782300" cy="2014965"/>
          </a:xfrm>
          <a:prstGeom prst="rect">
            <a:avLst/>
          </a:prstGeom>
        </p:spPr>
      </p:pic>
    </p:spTree>
    <p:extLst>
      <p:ext uri="{BB962C8B-B14F-4D97-AF65-F5344CB8AC3E}">
        <p14:creationId xmlns:p14="http://schemas.microsoft.com/office/powerpoint/2010/main" val="16153272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65E039F-25B0-C76D-3FA2-8F3C78B619E1}"/>
                  </a:ext>
                </a:extLst>
              </p:cNvPr>
              <p:cNvSpPr txBox="1"/>
              <p:nvPr/>
            </p:nvSpPr>
            <p:spPr>
              <a:xfrm>
                <a:off x="1211580" y="902970"/>
                <a:ext cx="9516067" cy="1508105"/>
              </a:xfrm>
              <a:prstGeom prst="rect">
                <a:avLst/>
              </a:prstGeom>
              <a:noFill/>
            </p:spPr>
            <p:txBody>
              <a:bodyPr wrap="none" rtlCol="0">
                <a:spAutoFit/>
              </a:bodyPr>
              <a:lstStyle/>
              <a:p>
                <a:r>
                  <a:rPr lang="en-US" sz="2800" b="1" i="0" dirty="0">
                    <a:solidFill>
                      <a:srgbClr val="333333"/>
                    </a:solidFill>
                    <a:effectLst/>
                    <a:latin typeface="Neue Helvetica W01"/>
                  </a:rPr>
                  <a:t>Simplifying Powers of </a:t>
                </a:r>
                <a14:m>
                  <m:oMath xmlns:m="http://schemas.openxmlformats.org/officeDocument/2006/math">
                    <m:r>
                      <a:rPr lang="en-US" sz="2800" b="1" i="1" dirty="0" smtClean="0">
                        <a:solidFill>
                          <a:srgbClr val="333333"/>
                        </a:solidFill>
                        <a:effectLst/>
                        <a:latin typeface="Cambria Math" panose="02040503050406030204" pitchFamily="18" charset="0"/>
                      </a:rPr>
                      <m:t>𝒊</m:t>
                    </m:r>
                  </m:oMath>
                </a14:m>
                <a:endParaRPr lang="en-US" sz="2800" b="1" i="0" dirty="0">
                  <a:solidFill>
                    <a:srgbClr val="333333"/>
                  </a:solidFill>
                  <a:effectLst/>
                  <a:latin typeface="Neue Helvetica W01"/>
                </a:endParaRPr>
              </a:p>
              <a:p>
                <a:endParaRPr lang="en-US" sz="2800" b="1" i="0" dirty="0">
                  <a:solidFill>
                    <a:srgbClr val="333333"/>
                  </a:solidFill>
                  <a:effectLst/>
                  <a:latin typeface="Neue Helvetica W01"/>
                </a:endParaRPr>
              </a:p>
              <a:p>
                <a:r>
                  <a:rPr lang="en-US" b="0" i="0" dirty="0">
                    <a:solidFill>
                      <a:srgbClr val="424242"/>
                    </a:solidFill>
                    <a:effectLst/>
                    <a:latin typeface="Neue Helvetica W01"/>
                  </a:rPr>
                  <a:t>The powers of </a:t>
                </a:r>
                <a14:m>
                  <m:oMath xmlns:m="http://schemas.openxmlformats.org/officeDocument/2006/math">
                    <m:r>
                      <a:rPr lang="en-US" b="0" i="1" dirty="0" smtClean="0">
                        <a:solidFill>
                          <a:srgbClr val="424242"/>
                        </a:solidFill>
                        <a:effectLst/>
                        <a:latin typeface="Cambria Math" panose="02040503050406030204" pitchFamily="18" charset="0"/>
                      </a:rPr>
                      <m:t>𝑖</m:t>
                    </m:r>
                  </m:oMath>
                </a14:m>
                <a:r>
                  <a:rPr lang="en-US" b="1" i="0" dirty="0">
                    <a:solidFill>
                      <a:srgbClr val="333333"/>
                    </a:solidFill>
                    <a:effectLst/>
                    <a:latin typeface="Neue Helvetica W01"/>
                  </a:rPr>
                  <a:t> </a:t>
                </a:r>
                <a:r>
                  <a:rPr lang="en-US" dirty="0"/>
                  <a:t>are cyclic. Let’s look at what happens when we raise </a:t>
                </a:r>
                <a14:m>
                  <m:oMath xmlns:m="http://schemas.openxmlformats.org/officeDocument/2006/math">
                    <m:r>
                      <a:rPr lang="en-US" b="0" i="1" dirty="0" smtClean="0">
                        <a:solidFill>
                          <a:srgbClr val="424242"/>
                        </a:solidFill>
                        <a:effectLst/>
                        <a:latin typeface="Cambria Math" panose="02040503050406030204" pitchFamily="18" charset="0"/>
                      </a:rPr>
                      <m:t>𝑖</m:t>
                    </m:r>
                  </m:oMath>
                </a14:m>
                <a:r>
                  <a:rPr lang="en-US" dirty="0"/>
                  <a:t> to increasing powers. </a:t>
                </a:r>
                <a:endParaRPr lang="en-US" b="1" i="0" dirty="0">
                  <a:solidFill>
                    <a:srgbClr val="333333"/>
                  </a:solidFill>
                  <a:effectLst/>
                  <a:latin typeface="Neue Helvetica W01"/>
                </a:endParaRPr>
              </a:p>
              <a:p>
                <a:endParaRPr lang="en-US" dirty="0"/>
              </a:p>
            </p:txBody>
          </p:sp>
        </mc:Choice>
        <mc:Fallback xmlns="">
          <p:sp>
            <p:nvSpPr>
              <p:cNvPr id="3" name="TextBox 2">
                <a:extLst>
                  <a:ext uri="{FF2B5EF4-FFF2-40B4-BE49-F238E27FC236}">
                    <a16:creationId xmlns:a16="http://schemas.microsoft.com/office/drawing/2014/main" id="{365E039F-25B0-C76D-3FA2-8F3C78B619E1}"/>
                  </a:ext>
                </a:extLst>
              </p:cNvPr>
              <p:cNvSpPr txBox="1">
                <a:spLocks noRot="1" noChangeAspect="1" noMove="1" noResize="1" noEditPoints="1" noAdjustHandles="1" noChangeArrowheads="1" noChangeShapeType="1" noTextEdit="1"/>
              </p:cNvSpPr>
              <p:nvPr/>
            </p:nvSpPr>
            <p:spPr>
              <a:xfrm>
                <a:off x="1211580" y="902970"/>
                <a:ext cx="9516067" cy="1508105"/>
              </a:xfrm>
              <a:prstGeom prst="rect">
                <a:avLst/>
              </a:prstGeom>
              <a:blipFill>
                <a:blip r:embed="rId3"/>
                <a:stretch>
                  <a:fillRect l="-1345" t="-3629"/>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1A068185-C5D0-BBB9-54C5-E19331D6F491}"/>
              </a:ext>
            </a:extLst>
          </p:cNvPr>
          <p:cNvPicPr>
            <a:picLocks noChangeAspect="1"/>
          </p:cNvPicPr>
          <p:nvPr/>
        </p:nvPicPr>
        <p:blipFill>
          <a:blip r:embed="rId4"/>
          <a:stretch>
            <a:fillRect/>
          </a:stretch>
        </p:blipFill>
        <p:spPr>
          <a:xfrm>
            <a:off x="3590925" y="2695949"/>
            <a:ext cx="5010150" cy="2390775"/>
          </a:xfrm>
          <a:prstGeom prst="rect">
            <a:avLst/>
          </a:prstGeom>
        </p:spPr>
      </p:pic>
    </p:spTree>
    <p:extLst>
      <p:ext uri="{BB962C8B-B14F-4D97-AF65-F5344CB8AC3E}">
        <p14:creationId xmlns:p14="http://schemas.microsoft.com/office/powerpoint/2010/main" val="939184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5" name="Picture 4">
            <a:extLst>
              <a:ext uri="{FF2B5EF4-FFF2-40B4-BE49-F238E27FC236}">
                <a16:creationId xmlns:a16="http://schemas.microsoft.com/office/drawing/2014/main" id="{993E98F2-7C92-73D1-A92E-3B5D54EF11DB}"/>
              </a:ext>
            </a:extLst>
          </p:cNvPr>
          <p:cNvPicPr>
            <a:picLocks noChangeAspect="1"/>
          </p:cNvPicPr>
          <p:nvPr/>
        </p:nvPicPr>
        <p:blipFill>
          <a:blip r:embed="rId2"/>
          <a:stretch>
            <a:fillRect/>
          </a:stretch>
        </p:blipFill>
        <p:spPr>
          <a:xfrm>
            <a:off x="506730" y="443166"/>
            <a:ext cx="10443210" cy="1914589"/>
          </a:xfrm>
          <a:prstGeom prst="rect">
            <a:avLst/>
          </a:prstGeom>
        </p:spPr>
      </p:pic>
    </p:spTree>
    <p:extLst>
      <p:ext uri="{BB962C8B-B14F-4D97-AF65-F5344CB8AC3E}">
        <p14:creationId xmlns:p14="http://schemas.microsoft.com/office/powerpoint/2010/main" val="2161387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F012B0BC-320F-6943-B003-68A0320EE5F5}"/>
              </a:ext>
            </a:extLst>
          </p:cNvPr>
          <p:cNvPicPr>
            <a:picLocks noChangeAspect="1"/>
          </p:cNvPicPr>
          <p:nvPr/>
        </p:nvPicPr>
        <p:blipFill>
          <a:blip r:embed="rId2"/>
          <a:stretch>
            <a:fillRect/>
          </a:stretch>
        </p:blipFill>
        <p:spPr>
          <a:xfrm>
            <a:off x="430605" y="411180"/>
            <a:ext cx="9915472" cy="1410638"/>
          </a:xfrm>
          <a:prstGeom prst="rect">
            <a:avLst/>
          </a:prstGeom>
        </p:spPr>
      </p:pic>
    </p:spTree>
    <p:extLst>
      <p:ext uri="{BB962C8B-B14F-4D97-AF65-F5344CB8AC3E}">
        <p14:creationId xmlns:p14="http://schemas.microsoft.com/office/powerpoint/2010/main" val="930209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22DFEF84-CF74-8F5B-CC72-3E60C6727E3A}"/>
              </a:ext>
            </a:extLst>
          </p:cNvPr>
          <p:cNvPicPr>
            <a:picLocks noChangeAspect="1"/>
          </p:cNvPicPr>
          <p:nvPr/>
        </p:nvPicPr>
        <p:blipFill>
          <a:blip r:embed="rId3"/>
          <a:stretch>
            <a:fillRect/>
          </a:stretch>
        </p:blipFill>
        <p:spPr>
          <a:xfrm>
            <a:off x="689610" y="1678367"/>
            <a:ext cx="10812780" cy="2984600"/>
          </a:xfrm>
          <a:prstGeom prst="rect">
            <a:avLst/>
          </a:prstGeom>
        </p:spPr>
      </p:pic>
      <p:pic>
        <p:nvPicPr>
          <p:cNvPr id="7" name="Picture 6">
            <a:extLst>
              <a:ext uri="{FF2B5EF4-FFF2-40B4-BE49-F238E27FC236}">
                <a16:creationId xmlns:a16="http://schemas.microsoft.com/office/drawing/2014/main" id="{0EB61C20-744F-2ED0-A39A-905F5FC29FC8}"/>
              </a:ext>
            </a:extLst>
          </p:cNvPr>
          <p:cNvPicPr>
            <a:picLocks noChangeAspect="1"/>
          </p:cNvPicPr>
          <p:nvPr/>
        </p:nvPicPr>
        <p:blipFill>
          <a:blip r:embed="rId4"/>
          <a:stretch>
            <a:fillRect/>
          </a:stretch>
        </p:blipFill>
        <p:spPr>
          <a:xfrm>
            <a:off x="3443761" y="4954106"/>
            <a:ext cx="2914141" cy="762066"/>
          </a:xfrm>
          <a:prstGeom prst="rect">
            <a:avLst/>
          </a:prstGeom>
        </p:spPr>
      </p:pic>
      <p:pic>
        <p:nvPicPr>
          <p:cNvPr id="8" name="Picture 7">
            <a:extLst>
              <a:ext uri="{FF2B5EF4-FFF2-40B4-BE49-F238E27FC236}">
                <a16:creationId xmlns:a16="http://schemas.microsoft.com/office/drawing/2014/main" id="{0A56E9CC-82D8-D7F5-61AC-35FDA9774642}"/>
              </a:ext>
            </a:extLst>
          </p:cNvPr>
          <p:cNvPicPr>
            <a:picLocks noChangeAspect="1"/>
          </p:cNvPicPr>
          <p:nvPr/>
        </p:nvPicPr>
        <p:blipFill>
          <a:blip r:embed="rId5"/>
          <a:stretch>
            <a:fillRect/>
          </a:stretch>
        </p:blipFill>
        <p:spPr>
          <a:xfrm>
            <a:off x="4154008" y="792733"/>
            <a:ext cx="1493649" cy="627942"/>
          </a:xfrm>
          <a:prstGeom prst="rect">
            <a:avLst/>
          </a:prstGeom>
        </p:spPr>
      </p:pic>
    </p:spTree>
    <p:extLst>
      <p:ext uri="{BB962C8B-B14F-4D97-AF65-F5344CB8AC3E}">
        <p14:creationId xmlns:p14="http://schemas.microsoft.com/office/powerpoint/2010/main" val="8060155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B5233B4-B6B7-5F70-7EA0-B1E262ADEA8A}"/>
                  </a:ext>
                </a:extLst>
              </p:cNvPr>
              <p:cNvSpPr txBox="1"/>
              <p:nvPr/>
            </p:nvSpPr>
            <p:spPr>
              <a:xfrm>
                <a:off x="2800638" y="1347850"/>
                <a:ext cx="5971378" cy="31085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What did you learn in this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algn="l">
                  <a:buFont typeface="Arial" panose="020B0604020202020204" pitchFamily="34" charset="0"/>
                  <a:buChar char="•"/>
                </a:pPr>
                <a:r>
                  <a:rPr kumimoji="0" lang="en-US" sz="2800" b="0" i="0" u="none" strike="noStrike" kern="1200" cap="none" spc="0" normalizeH="0" baseline="0" noProof="0" dirty="0">
                    <a:ln>
                      <a:noFill/>
                    </a:ln>
                    <a:solidFill>
                      <a:srgbClr val="424242"/>
                    </a:solidFill>
                    <a:effectLst/>
                    <a:uLnTx/>
                    <a:uFillTx/>
                    <a:latin typeface="Neue Helvetica W01"/>
                    <a:ea typeface="+mn-ea"/>
                    <a:cs typeface="+mn-cs"/>
                  </a:rPr>
                  <a:t> </a:t>
                </a:r>
                <a:r>
                  <a:rPr lang="en-US" sz="2800" b="0" i="0" dirty="0">
                    <a:solidFill>
                      <a:srgbClr val="424242"/>
                    </a:solidFill>
                    <a:effectLst/>
                    <a:latin typeface="Neue Helvetica W01"/>
                  </a:rPr>
                  <a:t>Add and subtract complex numbers.</a:t>
                </a:r>
              </a:p>
              <a:p>
                <a:pPr algn="l">
                  <a:buFont typeface="Arial" panose="020B0604020202020204" pitchFamily="34" charset="0"/>
                  <a:buChar char="•"/>
                </a:pPr>
                <a:r>
                  <a:rPr lang="en-US" sz="2800" b="0" i="0" dirty="0">
                    <a:solidFill>
                      <a:srgbClr val="424242"/>
                    </a:solidFill>
                    <a:effectLst/>
                    <a:latin typeface="Neue Helvetica W01"/>
                  </a:rPr>
                  <a:t> Multiply and divide complex numbers.</a:t>
                </a:r>
              </a:p>
              <a:p>
                <a:pPr algn="l">
                  <a:buFont typeface="Arial" panose="020B0604020202020204" pitchFamily="34" charset="0"/>
                  <a:buChar char="•"/>
                </a:pPr>
                <a:r>
                  <a:rPr lang="en-US" sz="2800" b="0" i="0" dirty="0">
                    <a:solidFill>
                      <a:srgbClr val="424242"/>
                    </a:solidFill>
                    <a:effectLst/>
                    <a:latin typeface="Neue Helvetica W01"/>
                  </a:rPr>
                  <a:t> Simplify powers of </a:t>
                </a:r>
                <a14:m>
                  <m:oMath xmlns:m="http://schemas.openxmlformats.org/officeDocument/2006/math">
                    <m:r>
                      <a:rPr lang="en-US" sz="2800" b="0" i="1" dirty="0" smtClean="0">
                        <a:solidFill>
                          <a:srgbClr val="424242"/>
                        </a:solidFill>
                        <a:effectLst/>
                        <a:latin typeface="Cambria Math" panose="02040503050406030204" pitchFamily="18" charset="0"/>
                      </a:rPr>
                      <m:t>𝑖</m:t>
                    </m:r>
                  </m:oMath>
                </a14:m>
                <a:endParaRPr lang="en-US" sz="2800" b="0" i="0" dirty="0">
                  <a:solidFill>
                    <a:srgbClr val="424242"/>
                  </a:solidFill>
                  <a:effectLst/>
                  <a:latin typeface="Neue Helvetica W01"/>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p:txBody>
          </p:sp>
        </mc:Choice>
        <mc:Fallback xmlns="">
          <p:sp>
            <p:nvSpPr>
              <p:cNvPr id="3" name="TextBox 2">
                <a:extLst>
                  <a:ext uri="{FF2B5EF4-FFF2-40B4-BE49-F238E27FC236}">
                    <a16:creationId xmlns:a16="http://schemas.microsoft.com/office/drawing/2014/main" id="{1B5233B4-B6B7-5F70-7EA0-B1E262ADEA8A}"/>
                  </a:ext>
                </a:extLst>
              </p:cNvPr>
              <p:cNvSpPr txBox="1">
                <a:spLocks noRot="1" noChangeAspect="1" noMove="1" noResize="1" noEditPoints="1" noAdjustHandles="1" noChangeArrowheads="1" noChangeShapeType="1" noTextEdit="1"/>
              </p:cNvSpPr>
              <p:nvPr/>
            </p:nvSpPr>
            <p:spPr>
              <a:xfrm>
                <a:off x="2800638" y="1347850"/>
                <a:ext cx="5971378" cy="3108543"/>
              </a:xfrm>
              <a:prstGeom prst="rect">
                <a:avLst/>
              </a:prstGeom>
              <a:blipFill>
                <a:blip r:embed="rId3"/>
                <a:stretch>
                  <a:fillRect l="-2041" t="-1961" r="-816"/>
                </a:stretch>
              </a:blipFill>
            </p:spPr>
            <p:txBody>
              <a:bodyPr/>
              <a:lstStyle/>
              <a:p>
                <a:r>
                  <a:rPr lang="en-US">
                    <a:noFill/>
                  </a:rPr>
                  <a:t> </a:t>
                </a:r>
              </a:p>
            </p:txBody>
          </p:sp>
        </mc:Fallback>
      </mc:AlternateContent>
    </p:spTree>
    <p:extLst>
      <p:ext uri="{BB962C8B-B14F-4D97-AF65-F5344CB8AC3E}">
        <p14:creationId xmlns:p14="http://schemas.microsoft.com/office/powerpoint/2010/main" val="30380735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8E756EE-FD19-51CA-039D-58E2DA631F85}"/>
              </a:ext>
            </a:extLst>
          </p:cNvPr>
          <p:cNvSpPr>
            <a:spLocks noGrp="1"/>
          </p:cNvSpPr>
          <p:nvPr>
            <p:ph type="ftr" sz="quarter" idx="11"/>
          </p:nvPr>
        </p:nvSpPr>
        <p:spPr/>
        <p:txBody>
          <a:bodyPr/>
          <a:lstStyle/>
          <a:p>
            <a:r>
              <a:rPr lang="en-US" sz="1200"/>
              <a:t>https://openstax.org/details/books/algebra-and-trigonometry-2e</a:t>
            </a:r>
          </a:p>
        </p:txBody>
      </p:sp>
      <p:sp>
        <p:nvSpPr>
          <p:cNvPr id="3" name="TextBox 2">
            <a:extLst>
              <a:ext uri="{FF2B5EF4-FFF2-40B4-BE49-F238E27FC236}">
                <a16:creationId xmlns:a16="http://schemas.microsoft.com/office/drawing/2014/main" id="{25A47092-0CAF-6ECD-73EB-47AC66032CA5}"/>
              </a:ext>
            </a:extLst>
          </p:cNvPr>
          <p:cNvSpPr txBox="1"/>
          <p:nvPr/>
        </p:nvSpPr>
        <p:spPr>
          <a:xfrm>
            <a:off x="2631440" y="1747520"/>
            <a:ext cx="5923280" cy="2031325"/>
          </a:xfrm>
          <a:prstGeom prst="rect">
            <a:avLst/>
          </a:prstGeom>
          <a:noFill/>
        </p:spPr>
        <p:txBody>
          <a:bodyPr wrap="square" rtlCol="0">
            <a:spAutoFit/>
          </a:bodyPr>
          <a:lstStyle/>
          <a:p>
            <a:pPr algn="ctr"/>
            <a:r>
              <a:rPr lang="en-US" dirty="0">
                <a:solidFill>
                  <a:prstClr val="black"/>
                </a:solidFill>
                <a:latin typeface="Calibri" panose="020F0502020204030204"/>
              </a:rPr>
              <a:t>This resource is an adaptation of the OpenStax </a:t>
            </a:r>
            <a:r>
              <a:rPr lang="en-US" i="1" dirty="0">
                <a:solidFill>
                  <a:prstClr val="black"/>
                </a:solidFill>
                <a:latin typeface="Calibri" panose="020F0502020204030204"/>
              </a:rPr>
              <a:t>Algebra and Trigonometry 2e</a:t>
            </a:r>
            <a:r>
              <a:rPr lang="en-US" dirty="0">
                <a:solidFill>
                  <a:prstClr val="black"/>
                </a:solidFill>
                <a:latin typeface="Calibri" panose="020F0502020204030204"/>
              </a:rPr>
              <a:t> open textbook and is © Susan Aydelotte under a CC BY-NC-SA 4.0 International license; it may be reproduced or modified for noncommercial purposes only but must be attributed to OpenStax, Rice University and any changes must be noted. Any adaptation must be shared under the same type of license.</a:t>
            </a:r>
          </a:p>
        </p:txBody>
      </p:sp>
    </p:spTree>
    <p:extLst>
      <p:ext uri="{BB962C8B-B14F-4D97-AF65-F5344CB8AC3E}">
        <p14:creationId xmlns:p14="http://schemas.microsoft.com/office/powerpoint/2010/main" val="2351770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9D0C93D-1E07-F29A-DD9F-F0FF2B3F4A0F}"/>
                  </a:ext>
                </a:extLst>
              </p:cNvPr>
              <p:cNvSpPr txBox="1"/>
              <p:nvPr/>
            </p:nvSpPr>
            <p:spPr>
              <a:xfrm>
                <a:off x="682032" y="422158"/>
                <a:ext cx="11084587" cy="1200329"/>
              </a:xfrm>
              <a:prstGeom prst="rect">
                <a:avLst/>
              </a:prstGeom>
              <a:noFill/>
            </p:spPr>
            <p:txBody>
              <a:bodyPr wrap="square" rtlCol="0">
                <a:spAutoFit/>
              </a:bodyPr>
              <a:lstStyle/>
              <a:p>
                <a:r>
                  <a:rPr lang="en-US" b="1" i="0" dirty="0">
                    <a:solidFill>
                      <a:srgbClr val="333333"/>
                    </a:solidFill>
                    <a:effectLst/>
                    <a:latin typeface="Neue Helvetica W01"/>
                  </a:rPr>
                  <a:t>Expressing Square Roots of Negative Numbers as Multiples of </a:t>
                </a:r>
                <a14:m>
                  <m:oMath xmlns:m="http://schemas.openxmlformats.org/officeDocument/2006/math">
                    <m:r>
                      <a:rPr lang="en-US" b="1" i="1" dirty="0" smtClean="0">
                        <a:solidFill>
                          <a:srgbClr val="333333"/>
                        </a:solidFill>
                        <a:effectLst/>
                        <a:latin typeface="Cambria Math" panose="02040503050406030204" pitchFamily="18" charset="0"/>
                      </a:rPr>
                      <m:t>𝒊</m:t>
                    </m:r>
                  </m:oMath>
                </a14:m>
                <a:endParaRPr lang="en-US" b="1" i="0" dirty="0">
                  <a:solidFill>
                    <a:srgbClr val="333333"/>
                  </a:solidFill>
                  <a:effectLst/>
                  <a:latin typeface="Neue Helvetica W01"/>
                </a:endParaRPr>
              </a:p>
              <a:p>
                <a:endParaRPr lang="en-US" b="1" i="0" dirty="0">
                  <a:solidFill>
                    <a:srgbClr val="333333"/>
                  </a:solidFill>
                  <a:effectLst/>
                  <a:latin typeface="Neue Helvetica W01"/>
                </a:endParaRPr>
              </a:p>
              <a:p>
                <a:endParaRPr lang="en-US" b="1" dirty="0">
                  <a:solidFill>
                    <a:srgbClr val="424242"/>
                  </a:solidFill>
                  <a:latin typeface="Neue Helvetica W01"/>
                </a:endParaRPr>
              </a:p>
              <a:p>
                <a:endParaRPr lang="en-US" dirty="0"/>
              </a:p>
            </p:txBody>
          </p:sp>
        </mc:Choice>
        <mc:Fallback xmlns="">
          <p:sp>
            <p:nvSpPr>
              <p:cNvPr id="3" name="TextBox 2">
                <a:extLst>
                  <a:ext uri="{FF2B5EF4-FFF2-40B4-BE49-F238E27FC236}">
                    <a16:creationId xmlns:a16="http://schemas.microsoft.com/office/drawing/2014/main" id="{E9D0C93D-1E07-F29A-DD9F-F0FF2B3F4A0F}"/>
                  </a:ext>
                </a:extLst>
              </p:cNvPr>
              <p:cNvSpPr txBox="1">
                <a:spLocks noRot="1" noChangeAspect="1" noMove="1" noResize="1" noEditPoints="1" noAdjustHandles="1" noChangeArrowheads="1" noChangeShapeType="1" noTextEdit="1"/>
              </p:cNvSpPr>
              <p:nvPr/>
            </p:nvSpPr>
            <p:spPr>
              <a:xfrm>
                <a:off x="682032" y="422158"/>
                <a:ext cx="11084587" cy="1200329"/>
              </a:xfrm>
              <a:prstGeom prst="rect">
                <a:avLst/>
              </a:prstGeom>
              <a:blipFill>
                <a:blip r:embed="rId2"/>
                <a:stretch>
                  <a:fillRect l="-495" t="-2538"/>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E9708C9C-6CD8-FB1A-A253-A0BC54138B78}"/>
              </a:ext>
            </a:extLst>
          </p:cNvPr>
          <p:cNvPicPr>
            <a:picLocks noChangeAspect="1"/>
          </p:cNvPicPr>
          <p:nvPr/>
        </p:nvPicPr>
        <p:blipFill>
          <a:blip r:embed="rId3"/>
          <a:stretch>
            <a:fillRect/>
          </a:stretch>
        </p:blipFill>
        <p:spPr>
          <a:xfrm>
            <a:off x="3718214" y="3766965"/>
            <a:ext cx="2654021" cy="1294841"/>
          </a:xfrm>
          <a:prstGeom prst="rect">
            <a:avLst/>
          </a:prstGeom>
        </p:spPr>
      </p:pic>
      <p:pic>
        <p:nvPicPr>
          <p:cNvPr id="14" name="Picture 13">
            <a:extLst>
              <a:ext uri="{FF2B5EF4-FFF2-40B4-BE49-F238E27FC236}">
                <a16:creationId xmlns:a16="http://schemas.microsoft.com/office/drawing/2014/main" id="{9FA1128F-552C-17D2-DDA1-D83600B78C59}"/>
              </a:ext>
            </a:extLst>
          </p:cNvPr>
          <p:cNvPicPr>
            <a:picLocks noChangeAspect="1"/>
          </p:cNvPicPr>
          <p:nvPr/>
        </p:nvPicPr>
        <p:blipFill>
          <a:blip r:embed="rId4"/>
          <a:stretch>
            <a:fillRect/>
          </a:stretch>
        </p:blipFill>
        <p:spPr>
          <a:xfrm>
            <a:off x="1010805" y="1289847"/>
            <a:ext cx="8549903" cy="2139153"/>
          </a:xfrm>
          <a:prstGeom prst="rect">
            <a:avLst/>
          </a:prstGeom>
        </p:spPr>
      </p:pic>
    </p:spTree>
    <p:extLst>
      <p:ext uri="{BB962C8B-B14F-4D97-AF65-F5344CB8AC3E}">
        <p14:creationId xmlns:p14="http://schemas.microsoft.com/office/powerpoint/2010/main" val="1236961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6376D966-AD83-5FD2-2296-BE5FBBBD7E99}"/>
              </a:ext>
            </a:extLst>
          </p:cNvPr>
          <p:cNvPicPr>
            <a:picLocks noChangeAspect="1"/>
          </p:cNvPicPr>
          <p:nvPr/>
        </p:nvPicPr>
        <p:blipFill>
          <a:blip r:embed="rId2"/>
          <a:stretch>
            <a:fillRect/>
          </a:stretch>
        </p:blipFill>
        <p:spPr>
          <a:xfrm>
            <a:off x="428625" y="421005"/>
            <a:ext cx="9698355" cy="1823484"/>
          </a:xfrm>
          <a:prstGeom prst="rect">
            <a:avLst/>
          </a:prstGeom>
        </p:spPr>
      </p:pic>
    </p:spTree>
    <p:extLst>
      <p:ext uri="{BB962C8B-B14F-4D97-AF65-F5344CB8AC3E}">
        <p14:creationId xmlns:p14="http://schemas.microsoft.com/office/powerpoint/2010/main" val="3864806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ABA71330-0526-B854-F1DC-AC39A51A772C}"/>
              </a:ext>
            </a:extLst>
          </p:cNvPr>
          <p:cNvPicPr>
            <a:picLocks noChangeAspect="1"/>
          </p:cNvPicPr>
          <p:nvPr/>
        </p:nvPicPr>
        <p:blipFill>
          <a:blip r:embed="rId2"/>
          <a:stretch>
            <a:fillRect/>
          </a:stretch>
        </p:blipFill>
        <p:spPr>
          <a:xfrm>
            <a:off x="475297" y="377190"/>
            <a:ext cx="11171873" cy="1552419"/>
          </a:xfrm>
          <a:prstGeom prst="rect">
            <a:avLst/>
          </a:prstGeom>
        </p:spPr>
      </p:pic>
    </p:spTree>
    <p:extLst>
      <p:ext uri="{BB962C8B-B14F-4D97-AF65-F5344CB8AC3E}">
        <p14:creationId xmlns:p14="http://schemas.microsoft.com/office/powerpoint/2010/main" val="836170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89C460F-9B9B-672D-D832-C031BC32C97E}"/>
                  </a:ext>
                </a:extLst>
              </p:cNvPr>
              <p:cNvSpPr txBox="1"/>
              <p:nvPr/>
            </p:nvSpPr>
            <p:spPr>
              <a:xfrm>
                <a:off x="657547" y="500499"/>
                <a:ext cx="6154734" cy="4555093"/>
              </a:xfrm>
              <a:prstGeom prst="rect">
                <a:avLst/>
              </a:prstGeom>
              <a:noFill/>
            </p:spPr>
            <p:txBody>
              <a:bodyPr wrap="square" rtlCol="0">
                <a:spAutoFit/>
              </a:bodyPr>
              <a:lstStyle/>
              <a:p>
                <a:pPr algn="l"/>
                <a:r>
                  <a:rPr lang="en-US" sz="2800" b="1" i="0" dirty="0">
                    <a:solidFill>
                      <a:srgbClr val="333333"/>
                    </a:solidFill>
                    <a:effectLst/>
                    <a:latin typeface="Neue Helvetica W01"/>
                  </a:rPr>
                  <a:t>Plotting a Complex Number on the Complex Plane</a:t>
                </a:r>
              </a:p>
              <a:p>
                <a:pPr algn="l"/>
                <a:endParaRPr lang="en-US" b="1" i="0" dirty="0">
                  <a:solidFill>
                    <a:srgbClr val="333333"/>
                  </a:solidFill>
                  <a:effectLst/>
                  <a:latin typeface="Neue Helvetica W01"/>
                </a:endParaRPr>
              </a:p>
              <a:p>
                <a:r>
                  <a:rPr lang="en-US" b="0" i="0" dirty="0">
                    <a:solidFill>
                      <a:srgbClr val="424242"/>
                    </a:solidFill>
                    <a:effectLst/>
                    <a:latin typeface="Neue Helvetica W01"/>
                  </a:rPr>
                  <a:t>We cannot plot complex numbers on a number line as we might real numbers. However, we can still represent them graphically. To represent a complex number, we need to address the two components of the number. We use the </a:t>
                </a:r>
                <a:r>
                  <a:rPr lang="en-US" b="1" i="0" dirty="0">
                    <a:solidFill>
                      <a:srgbClr val="424242"/>
                    </a:solidFill>
                    <a:effectLst/>
                    <a:latin typeface="Neue Helvetica W01"/>
                  </a:rPr>
                  <a:t>complex plane</a:t>
                </a:r>
                <a:r>
                  <a:rPr lang="en-US" b="0" i="0" dirty="0">
                    <a:solidFill>
                      <a:srgbClr val="424242"/>
                    </a:solidFill>
                    <a:effectLst/>
                    <a:latin typeface="Neue Helvetica W01"/>
                  </a:rPr>
                  <a:t>, which is a coordinate system in which the horizontal axis represents the real component and the vertical axis represents the imaginary component. </a:t>
                </a:r>
              </a:p>
              <a:p>
                <a:endParaRPr lang="en-US" dirty="0">
                  <a:solidFill>
                    <a:srgbClr val="424242"/>
                  </a:solidFill>
                  <a:latin typeface="Neue Helvetica W01"/>
                </a:endParaRPr>
              </a:p>
              <a:p>
                <a:r>
                  <a:rPr lang="en-US" b="0" i="0" dirty="0">
                    <a:solidFill>
                      <a:srgbClr val="424242"/>
                    </a:solidFill>
                    <a:effectLst/>
                    <a:latin typeface="Neue Helvetica W01"/>
                  </a:rPr>
                  <a:t>Complex numbers are the points on the plane, expressed as ordered pairs </a:t>
                </a:r>
                <a14:m>
                  <m:oMath xmlns:m="http://schemas.openxmlformats.org/officeDocument/2006/math">
                    <m:r>
                      <a:rPr lang="en-US" b="0" i="1" dirty="0" smtClean="0">
                        <a:solidFill>
                          <a:srgbClr val="424242"/>
                        </a:solidFill>
                        <a:effectLst/>
                        <a:latin typeface="Cambria Math" panose="02040503050406030204" pitchFamily="18" charset="0"/>
                      </a:rPr>
                      <m:t>(</m:t>
                    </m:r>
                    <m:r>
                      <a:rPr lang="en-US" b="0" i="1" dirty="0" err="1" smtClean="0">
                        <a:solidFill>
                          <a:srgbClr val="424242"/>
                        </a:solidFill>
                        <a:effectLst/>
                        <a:latin typeface="Cambria Math" panose="02040503050406030204" pitchFamily="18" charset="0"/>
                      </a:rPr>
                      <m:t>𝑎</m:t>
                    </m:r>
                    <m:r>
                      <a:rPr lang="en-US" b="0" i="1" dirty="0" err="1" smtClean="0">
                        <a:solidFill>
                          <a:srgbClr val="424242"/>
                        </a:solidFill>
                        <a:effectLst/>
                        <a:latin typeface="Cambria Math" panose="02040503050406030204" pitchFamily="18" charset="0"/>
                      </a:rPr>
                      <m:t>,</m:t>
                    </m:r>
                    <m:r>
                      <a:rPr lang="en-US" b="0" i="1" dirty="0" err="1" smtClean="0">
                        <a:solidFill>
                          <a:srgbClr val="424242"/>
                        </a:solidFill>
                        <a:effectLst/>
                        <a:latin typeface="Cambria Math" panose="02040503050406030204" pitchFamily="18" charset="0"/>
                      </a:rPr>
                      <m:t>𝑏</m:t>
                    </m:r>
                    <m:r>
                      <a:rPr lang="en-US" b="0" i="1" dirty="0" smtClean="0">
                        <a:solidFill>
                          <a:srgbClr val="424242"/>
                        </a:solidFill>
                        <a:effectLst/>
                        <a:latin typeface="Cambria Math" panose="02040503050406030204" pitchFamily="18" charset="0"/>
                      </a:rPr>
                      <m:t>)</m:t>
                    </m:r>
                  </m:oMath>
                </a14:m>
                <a:r>
                  <a:rPr lang="en-US" b="0" i="0" dirty="0">
                    <a:solidFill>
                      <a:srgbClr val="424242"/>
                    </a:solidFill>
                    <a:effectLst/>
                    <a:latin typeface="Neue Helvetica W01"/>
                  </a:rPr>
                  <a:t>, where </a:t>
                </a:r>
                <a14:m>
                  <m:oMath xmlns:m="http://schemas.openxmlformats.org/officeDocument/2006/math">
                    <m:r>
                      <a:rPr lang="en-US" b="0" i="1" dirty="0" smtClean="0">
                        <a:solidFill>
                          <a:srgbClr val="424242"/>
                        </a:solidFill>
                        <a:effectLst/>
                        <a:latin typeface="Cambria Math" panose="02040503050406030204" pitchFamily="18" charset="0"/>
                      </a:rPr>
                      <m:t>𝑎</m:t>
                    </m:r>
                  </m:oMath>
                </a14:m>
                <a:r>
                  <a:rPr lang="en-US" b="0" i="0" dirty="0">
                    <a:solidFill>
                      <a:srgbClr val="424242"/>
                    </a:solidFill>
                    <a:effectLst/>
                    <a:latin typeface="Neue Helvetica W01"/>
                  </a:rPr>
                  <a:t> </a:t>
                </a:r>
                <a:r>
                  <a:rPr lang="en-US" dirty="0">
                    <a:solidFill>
                      <a:srgbClr val="424242"/>
                    </a:solidFill>
                    <a:latin typeface="Neue Helvetica W01"/>
                  </a:rPr>
                  <a:t>represents the coordinate for the horizontal axis and </a:t>
                </a:r>
                <a14:m>
                  <m:oMath xmlns:m="http://schemas.openxmlformats.org/officeDocument/2006/math">
                    <m:r>
                      <a:rPr lang="en-US" i="1" dirty="0" smtClean="0">
                        <a:solidFill>
                          <a:srgbClr val="424242"/>
                        </a:solidFill>
                        <a:latin typeface="Cambria Math" panose="02040503050406030204" pitchFamily="18" charset="0"/>
                      </a:rPr>
                      <m:t>𝑏</m:t>
                    </m:r>
                  </m:oMath>
                </a14:m>
                <a:r>
                  <a:rPr lang="en-US" b="0" i="0" dirty="0">
                    <a:solidFill>
                      <a:srgbClr val="424242"/>
                    </a:solidFill>
                    <a:effectLst/>
                    <a:latin typeface="Neue Helvetica W01"/>
                  </a:rPr>
                  <a:t> </a:t>
                </a:r>
                <a:r>
                  <a:rPr lang="en-US" dirty="0">
                    <a:solidFill>
                      <a:srgbClr val="424242"/>
                    </a:solidFill>
                    <a:latin typeface="Neue Helvetica W01"/>
                  </a:rPr>
                  <a:t>represents the coordinate for the vertical axis.</a:t>
                </a:r>
                <a:endParaRPr lang="en-US" b="0" i="0" dirty="0">
                  <a:solidFill>
                    <a:srgbClr val="424242"/>
                  </a:solidFill>
                  <a:effectLst/>
                  <a:latin typeface="Neue Helvetica W01"/>
                </a:endParaRPr>
              </a:p>
            </p:txBody>
          </p:sp>
        </mc:Choice>
        <mc:Fallback xmlns="">
          <p:sp>
            <p:nvSpPr>
              <p:cNvPr id="3" name="TextBox 2">
                <a:extLst>
                  <a:ext uri="{FF2B5EF4-FFF2-40B4-BE49-F238E27FC236}">
                    <a16:creationId xmlns:a16="http://schemas.microsoft.com/office/drawing/2014/main" id="{189C460F-9B9B-672D-D832-C031BC32C97E}"/>
                  </a:ext>
                </a:extLst>
              </p:cNvPr>
              <p:cNvSpPr txBox="1">
                <a:spLocks noRot="1" noChangeAspect="1" noMove="1" noResize="1" noEditPoints="1" noAdjustHandles="1" noChangeArrowheads="1" noChangeShapeType="1" noTextEdit="1"/>
              </p:cNvSpPr>
              <p:nvPr/>
            </p:nvSpPr>
            <p:spPr>
              <a:xfrm>
                <a:off x="657547" y="500499"/>
                <a:ext cx="6154734" cy="4555093"/>
              </a:xfrm>
              <a:prstGeom prst="rect">
                <a:avLst/>
              </a:prstGeom>
              <a:blipFill>
                <a:blip r:embed="rId2"/>
                <a:stretch>
                  <a:fillRect l="-2079" t="-1205" r="-1089" b="-1205"/>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269A0608-713F-3734-1124-3F3B3DE92842}"/>
              </a:ext>
            </a:extLst>
          </p:cNvPr>
          <p:cNvPicPr>
            <a:picLocks noChangeAspect="1"/>
          </p:cNvPicPr>
          <p:nvPr/>
        </p:nvPicPr>
        <p:blipFill>
          <a:blip r:embed="rId3"/>
          <a:stretch>
            <a:fillRect/>
          </a:stretch>
        </p:blipFill>
        <p:spPr>
          <a:xfrm>
            <a:off x="7385685" y="1921689"/>
            <a:ext cx="3733438" cy="3784282"/>
          </a:xfrm>
          <a:prstGeom prst="rect">
            <a:avLst/>
          </a:prstGeom>
        </p:spPr>
      </p:pic>
      <p:sp>
        <p:nvSpPr>
          <p:cNvPr id="8" name="TextBox 7">
            <a:extLst>
              <a:ext uri="{FF2B5EF4-FFF2-40B4-BE49-F238E27FC236}">
                <a16:creationId xmlns:a16="http://schemas.microsoft.com/office/drawing/2014/main" id="{7170657D-0353-7BF9-60CB-C4D00E9CA475}"/>
              </a:ext>
            </a:extLst>
          </p:cNvPr>
          <p:cNvSpPr txBox="1"/>
          <p:nvPr/>
        </p:nvSpPr>
        <p:spPr>
          <a:xfrm>
            <a:off x="11119123" y="3629164"/>
            <a:ext cx="569387" cy="369332"/>
          </a:xfrm>
          <a:prstGeom prst="rect">
            <a:avLst/>
          </a:prstGeom>
          <a:noFill/>
        </p:spPr>
        <p:txBody>
          <a:bodyPr wrap="none" rtlCol="0">
            <a:spAutoFit/>
          </a:bodyPr>
          <a:lstStyle/>
          <a:p>
            <a:r>
              <a:rPr lang="en-US" dirty="0"/>
              <a:t>real</a:t>
            </a:r>
          </a:p>
        </p:txBody>
      </p:sp>
      <p:sp>
        <p:nvSpPr>
          <p:cNvPr id="9" name="TextBox 8">
            <a:extLst>
              <a:ext uri="{FF2B5EF4-FFF2-40B4-BE49-F238E27FC236}">
                <a16:creationId xmlns:a16="http://schemas.microsoft.com/office/drawing/2014/main" id="{A7E1C433-B452-1FA5-D57B-B879D3B5C635}"/>
              </a:ext>
            </a:extLst>
          </p:cNvPr>
          <p:cNvSpPr txBox="1"/>
          <p:nvPr/>
        </p:nvSpPr>
        <p:spPr>
          <a:xfrm>
            <a:off x="8704769" y="1552357"/>
            <a:ext cx="1249060" cy="369332"/>
          </a:xfrm>
          <a:prstGeom prst="rect">
            <a:avLst/>
          </a:prstGeom>
          <a:noFill/>
        </p:spPr>
        <p:txBody>
          <a:bodyPr wrap="none" rtlCol="0">
            <a:spAutoFit/>
          </a:bodyPr>
          <a:lstStyle/>
          <a:p>
            <a:r>
              <a:rPr lang="en-US" dirty="0"/>
              <a:t>imaginary </a:t>
            </a:r>
          </a:p>
        </p:txBody>
      </p:sp>
      <p:sp>
        <p:nvSpPr>
          <p:cNvPr id="10" name="TextBox 9">
            <a:extLst>
              <a:ext uri="{FF2B5EF4-FFF2-40B4-BE49-F238E27FC236}">
                <a16:creationId xmlns:a16="http://schemas.microsoft.com/office/drawing/2014/main" id="{22FB9C38-5502-355D-91AE-74E85E4D2450}"/>
              </a:ext>
            </a:extLst>
          </p:cNvPr>
          <p:cNvSpPr txBox="1"/>
          <p:nvPr/>
        </p:nvSpPr>
        <p:spPr>
          <a:xfrm>
            <a:off x="8153400" y="822960"/>
            <a:ext cx="1800429" cy="646331"/>
          </a:xfrm>
          <a:prstGeom prst="rect">
            <a:avLst/>
          </a:prstGeom>
          <a:noFill/>
        </p:spPr>
        <p:txBody>
          <a:bodyPr wrap="none" rtlCol="0">
            <a:spAutoFit/>
          </a:bodyPr>
          <a:lstStyle/>
          <a:p>
            <a:r>
              <a:rPr lang="en-US" b="1" i="0" cap="all" dirty="0">
                <a:solidFill>
                  <a:srgbClr val="424242"/>
                </a:solidFill>
                <a:effectLst/>
                <a:latin typeface="Neue Helvetica W01"/>
              </a:rPr>
              <a:t>COMPLEX PLANE</a:t>
            </a:r>
          </a:p>
          <a:p>
            <a:endParaRPr lang="en-US" dirty="0"/>
          </a:p>
        </p:txBody>
      </p:sp>
    </p:spTree>
    <p:extLst>
      <p:ext uri="{BB962C8B-B14F-4D97-AF65-F5344CB8AC3E}">
        <p14:creationId xmlns:p14="http://schemas.microsoft.com/office/powerpoint/2010/main" val="146028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8543EAEF-6B55-B360-CCA2-BC205B69D4E3}"/>
              </a:ext>
            </a:extLst>
          </p:cNvPr>
          <p:cNvPicPr>
            <a:picLocks noChangeAspect="1"/>
          </p:cNvPicPr>
          <p:nvPr/>
        </p:nvPicPr>
        <p:blipFill>
          <a:blip r:embed="rId2"/>
          <a:stretch>
            <a:fillRect/>
          </a:stretch>
        </p:blipFill>
        <p:spPr>
          <a:xfrm>
            <a:off x="829627" y="771839"/>
            <a:ext cx="10532745" cy="2951483"/>
          </a:xfrm>
          <a:prstGeom prst="rect">
            <a:avLst/>
          </a:prstGeom>
        </p:spPr>
      </p:pic>
      <p:pic>
        <p:nvPicPr>
          <p:cNvPr id="6" name="Picture 5">
            <a:extLst>
              <a:ext uri="{FF2B5EF4-FFF2-40B4-BE49-F238E27FC236}">
                <a16:creationId xmlns:a16="http://schemas.microsoft.com/office/drawing/2014/main" id="{48C56FFE-C54D-016B-7615-5C692414664B}"/>
              </a:ext>
            </a:extLst>
          </p:cNvPr>
          <p:cNvPicPr>
            <a:picLocks noChangeAspect="1"/>
          </p:cNvPicPr>
          <p:nvPr/>
        </p:nvPicPr>
        <p:blipFill>
          <a:blip r:embed="rId3"/>
          <a:stretch>
            <a:fillRect/>
          </a:stretch>
        </p:blipFill>
        <p:spPr>
          <a:xfrm>
            <a:off x="4344353" y="3824617"/>
            <a:ext cx="2810828" cy="2520303"/>
          </a:xfrm>
          <a:prstGeom prst="rect">
            <a:avLst/>
          </a:prstGeom>
        </p:spPr>
      </p:pic>
    </p:spTree>
    <p:extLst>
      <p:ext uri="{BB962C8B-B14F-4D97-AF65-F5344CB8AC3E}">
        <p14:creationId xmlns:p14="http://schemas.microsoft.com/office/powerpoint/2010/main" val="3248946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CB273BD4-1A9D-D141-F283-F3B676C83D18}"/>
              </a:ext>
            </a:extLst>
          </p:cNvPr>
          <p:cNvPicPr>
            <a:picLocks noChangeAspect="1"/>
          </p:cNvPicPr>
          <p:nvPr/>
        </p:nvPicPr>
        <p:blipFill>
          <a:blip r:embed="rId2"/>
          <a:stretch>
            <a:fillRect/>
          </a:stretch>
        </p:blipFill>
        <p:spPr>
          <a:xfrm>
            <a:off x="309563" y="327660"/>
            <a:ext cx="10503218" cy="1936396"/>
          </a:xfrm>
          <a:prstGeom prst="rect">
            <a:avLst/>
          </a:prstGeom>
        </p:spPr>
      </p:pic>
    </p:spTree>
    <p:extLst>
      <p:ext uri="{BB962C8B-B14F-4D97-AF65-F5344CB8AC3E}">
        <p14:creationId xmlns:p14="http://schemas.microsoft.com/office/powerpoint/2010/main" val="7386283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xploreVTI">
  <a:themeElements>
    <a:clrScheme name="AnalogousFromRegularSeed_2SEEDS">
      <a:dk1>
        <a:srgbClr val="000000"/>
      </a:dk1>
      <a:lt1>
        <a:srgbClr val="FFFFFF"/>
      </a:lt1>
      <a:dk2>
        <a:srgbClr val="3D2229"/>
      </a:dk2>
      <a:lt2>
        <a:srgbClr val="E2E5E8"/>
      </a:lt2>
      <a:accent1>
        <a:srgbClr val="D56A17"/>
      </a:accent1>
      <a:accent2>
        <a:srgbClr val="E72D29"/>
      </a:accent2>
      <a:accent3>
        <a:srgbClr val="B8A221"/>
      </a:accent3>
      <a:accent4>
        <a:srgbClr val="14B4A3"/>
      </a:accent4>
      <a:accent5>
        <a:srgbClr val="29ADE7"/>
      </a:accent5>
      <a:accent6>
        <a:srgbClr val="174CD5"/>
      </a:accent6>
      <a:hlink>
        <a:srgbClr val="3F87BF"/>
      </a:hlink>
      <a:folHlink>
        <a:srgbClr val="7F7F7F"/>
      </a:folHlink>
    </a:clrScheme>
    <a:fontScheme name="Custom 23">
      <a:majorFont>
        <a:latin typeface="Sagona Boo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ploreVTI" id="{157DDAE2-BFCD-43FD-9602-E5EFEAD66DC3}" vid="{04B6EBF8-4645-4305-9753-050B4204785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894</Words>
  <Application>Microsoft Office PowerPoint</Application>
  <PresentationFormat>Widescreen</PresentationFormat>
  <Paragraphs>83</Paragraphs>
  <Slides>31</Slides>
  <Notes>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31</vt:i4>
      </vt:variant>
    </vt:vector>
  </HeadingPairs>
  <TitlesOfParts>
    <vt:vector size="42" baseType="lpstr">
      <vt:lpstr>Arial</vt:lpstr>
      <vt:lpstr>Avenir Next LT Pro</vt:lpstr>
      <vt:lpstr>AvenirNext LT Pro Medium</vt:lpstr>
      <vt:lpstr>Calibri</vt:lpstr>
      <vt:lpstr>Calibri Light</vt:lpstr>
      <vt:lpstr>Cambria Math</vt:lpstr>
      <vt:lpstr>MathJax_Math-italic</vt:lpstr>
      <vt:lpstr>Neue Helvetica W01</vt:lpstr>
      <vt:lpstr>Sagona Book</vt:lpstr>
      <vt:lpstr>Office Theme</vt:lpstr>
      <vt:lpstr>ExploreVTI</vt:lpstr>
      <vt:lpstr>Equations and Inequalities</vt:lpstr>
      <vt:lpstr>Complex Numbers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Equations and Inequalities</dc:title>
  <dc:creator>Susan Aydelotte</dc:creator>
  <cp:lastModifiedBy>Susan Aydelotte</cp:lastModifiedBy>
  <cp:revision>3</cp:revision>
  <dcterms:created xsi:type="dcterms:W3CDTF">2023-11-15T22:25:10Z</dcterms:created>
  <dcterms:modified xsi:type="dcterms:W3CDTF">2023-12-08T21:00:49Z</dcterms:modified>
</cp:coreProperties>
</file>