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notesMasterIdLst>
    <p:notesMasterId r:id="rId48"/>
  </p:notesMasterIdLst>
  <p:sldIdLst>
    <p:sldId id="256" r:id="rId2"/>
    <p:sldId id="280" r:id="rId3"/>
    <p:sldId id="259" r:id="rId4"/>
    <p:sldId id="260" r:id="rId5"/>
    <p:sldId id="262" r:id="rId6"/>
    <p:sldId id="267" r:id="rId7"/>
    <p:sldId id="265" r:id="rId8"/>
    <p:sldId id="266" r:id="rId9"/>
    <p:sldId id="269" r:id="rId10"/>
    <p:sldId id="270" r:id="rId11"/>
    <p:sldId id="274" r:id="rId12"/>
    <p:sldId id="273" r:id="rId13"/>
    <p:sldId id="279" r:id="rId14"/>
    <p:sldId id="278" r:id="rId15"/>
    <p:sldId id="284" r:id="rId16"/>
    <p:sldId id="283" r:id="rId17"/>
    <p:sldId id="282" r:id="rId18"/>
    <p:sldId id="281" r:id="rId19"/>
    <p:sldId id="285" r:id="rId20"/>
    <p:sldId id="277" r:id="rId21"/>
    <p:sldId id="290" r:id="rId22"/>
    <p:sldId id="289" r:id="rId23"/>
    <p:sldId id="288" r:id="rId24"/>
    <p:sldId id="287" r:id="rId25"/>
    <p:sldId id="286" r:id="rId26"/>
    <p:sldId id="298" r:id="rId27"/>
    <p:sldId id="297" r:id="rId28"/>
    <p:sldId id="296" r:id="rId29"/>
    <p:sldId id="291" r:id="rId30"/>
    <p:sldId id="295" r:id="rId31"/>
    <p:sldId id="294" r:id="rId32"/>
    <p:sldId id="293" r:id="rId33"/>
    <p:sldId id="292" r:id="rId34"/>
    <p:sldId id="301" r:id="rId35"/>
    <p:sldId id="300" r:id="rId36"/>
    <p:sldId id="299" r:id="rId37"/>
    <p:sldId id="304" r:id="rId38"/>
    <p:sldId id="303" r:id="rId39"/>
    <p:sldId id="306" r:id="rId40"/>
    <p:sldId id="302" r:id="rId41"/>
    <p:sldId id="308" r:id="rId42"/>
    <p:sldId id="305" r:id="rId43"/>
    <p:sldId id="307" r:id="rId44"/>
    <p:sldId id="309" r:id="rId45"/>
    <p:sldId id="271" r:id="rId46"/>
    <p:sldId id="329" r:id="rId4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EEE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3792" autoAdjust="0"/>
  </p:normalViewPr>
  <p:slideViewPr>
    <p:cSldViewPr snapToGrid="0">
      <p:cViewPr varScale="1">
        <p:scale>
          <a:sx n="103" d="100"/>
          <a:sy n="103" d="100"/>
        </p:scale>
        <p:origin x="30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4144FE-3F20-47F2-B0A9-922CF885A30D}" type="datetimeFigureOut">
              <a:rPr lang="en-US" smtClean="0"/>
              <a:t>12/8/2023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93AC65-87B0-4AA6-BBAF-9892D5490392}" type="slidenum">
              <a:rPr lang="en-US" smtClean="0"/>
              <a:t>‹#›</a:t>
            </a:fld>
            <a:endParaRPr lang="en-US"/>
          </a:p>
        </p:txBody>
      </p:sp>
    </p:spTree>
    <p:extLst>
      <p:ext uri="{BB962C8B-B14F-4D97-AF65-F5344CB8AC3E}">
        <p14:creationId xmlns:p14="http://schemas.microsoft.com/office/powerpoint/2010/main" val="27165269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Images and notes within these slides are from the OpenStax textbook Algebra and Trigonometry 2e</a:t>
            </a:r>
          </a:p>
        </p:txBody>
      </p:sp>
      <p:sp>
        <p:nvSpPr>
          <p:cNvPr id="4" name="Slide Number Placeholder 3"/>
          <p:cNvSpPr>
            <a:spLocks noGrp="1"/>
          </p:cNvSpPr>
          <p:nvPr>
            <p:ph type="sldNum" sz="quarter" idx="5"/>
          </p:nvPr>
        </p:nvSpPr>
        <p:spPr/>
        <p:txBody>
          <a:bodyPr/>
          <a:lstStyle/>
          <a:p>
            <a:fld id="{F093AC65-87B0-4AA6-BBAF-9892D5490392}" type="slidenum">
              <a:rPr lang="en-US" smtClean="0"/>
              <a:t>1</a:t>
            </a:fld>
            <a:endParaRPr lang="en-US"/>
          </a:p>
        </p:txBody>
      </p:sp>
    </p:spTree>
    <p:extLst>
      <p:ext uri="{BB962C8B-B14F-4D97-AF65-F5344CB8AC3E}">
        <p14:creationId xmlns:p14="http://schemas.microsoft.com/office/powerpoint/2010/main" val="32415818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Font typeface="Arial" panose="020B0604020202020204" pitchFamily="34" charset="0"/>
              <a:buChar char="•"/>
            </a:pPr>
            <a:r>
              <a:rPr lang="en-US" b="0" i="0" dirty="0">
                <a:solidFill>
                  <a:srgbClr val="424242"/>
                </a:solidFill>
                <a:effectLst/>
                <a:latin typeface="Neue Helvetica W01"/>
              </a:rPr>
              <a:t>Solve equations in one variable algebraically.</a:t>
            </a:r>
          </a:p>
          <a:p>
            <a:pPr algn="l">
              <a:buFont typeface="Arial" panose="020B0604020202020204" pitchFamily="34" charset="0"/>
              <a:buChar char="•"/>
            </a:pPr>
            <a:r>
              <a:rPr lang="en-US" b="0" i="0" dirty="0">
                <a:solidFill>
                  <a:srgbClr val="424242"/>
                </a:solidFill>
                <a:effectLst/>
                <a:latin typeface="Neue Helvetica W01"/>
              </a:rPr>
              <a:t>Solve a rational equation.</a:t>
            </a:r>
          </a:p>
          <a:p>
            <a:pPr algn="l">
              <a:buFont typeface="Arial" panose="020B0604020202020204" pitchFamily="34" charset="0"/>
              <a:buChar char="•"/>
            </a:pPr>
            <a:r>
              <a:rPr lang="en-US" b="0" i="0" dirty="0">
                <a:solidFill>
                  <a:srgbClr val="424242"/>
                </a:solidFill>
                <a:effectLst/>
                <a:latin typeface="Neue Helvetica W01"/>
              </a:rPr>
              <a:t>Find a linear equation.</a:t>
            </a:r>
          </a:p>
          <a:p>
            <a:pPr algn="l">
              <a:buFont typeface="Arial" panose="020B0604020202020204" pitchFamily="34" charset="0"/>
              <a:buChar char="•"/>
            </a:pPr>
            <a:r>
              <a:rPr lang="en-US" b="0" i="0" dirty="0">
                <a:solidFill>
                  <a:srgbClr val="424242"/>
                </a:solidFill>
                <a:effectLst/>
                <a:latin typeface="Neue Helvetica W01"/>
              </a:rPr>
              <a:t>Given the equations of two lines, determine whether their graphs are parallel or perpendicular.</a:t>
            </a:r>
          </a:p>
          <a:p>
            <a:pPr algn="l">
              <a:buFont typeface="Arial" panose="020B0604020202020204" pitchFamily="34" charset="0"/>
              <a:buChar char="•"/>
            </a:pPr>
            <a:r>
              <a:rPr lang="en-US" b="0" i="0" dirty="0">
                <a:solidFill>
                  <a:srgbClr val="424242"/>
                </a:solidFill>
                <a:effectLst/>
                <a:latin typeface="Neue Helvetica W01"/>
              </a:rPr>
              <a:t>Write the equation of a line parallel or perpendicular to a given line.</a:t>
            </a:r>
          </a:p>
          <a:p>
            <a:endParaRPr lang="en-US" dirty="0"/>
          </a:p>
        </p:txBody>
      </p:sp>
      <p:sp>
        <p:nvSpPr>
          <p:cNvPr id="4" name="Slide Number Placeholder 3"/>
          <p:cNvSpPr>
            <a:spLocks noGrp="1"/>
          </p:cNvSpPr>
          <p:nvPr>
            <p:ph type="sldNum" sz="quarter" idx="5"/>
          </p:nvPr>
        </p:nvSpPr>
        <p:spPr/>
        <p:txBody>
          <a:bodyPr/>
          <a:lstStyle/>
          <a:p>
            <a:fld id="{F093AC65-87B0-4AA6-BBAF-9892D5490392}" type="slidenum">
              <a:rPr lang="en-US" smtClean="0"/>
              <a:t>2</a:t>
            </a:fld>
            <a:endParaRPr lang="en-US"/>
          </a:p>
        </p:txBody>
      </p:sp>
    </p:spTree>
    <p:extLst>
      <p:ext uri="{BB962C8B-B14F-4D97-AF65-F5344CB8AC3E}">
        <p14:creationId xmlns:p14="http://schemas.microsoft.com/office/powerpoint/2010/main" val="37701707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424242"/>
                </a:solidFill>
                <a:effectLst/>
                <a:latin typeface="Neue Helvetica W01"/>
              </a:rPr>
              <a:t>Caroline is a full-time college student planning a spring break vacation. To earn enough money for the trip, she has taken a part-time job at the local bank that pays $15.00/</a:t>
            </a:r>
            <a:r>
              <a:rPr lang="en-US" b="0" i="0" dirty="0" err="1">
                <a:solidFill>
                  <a:srgbClr val="424242"/>
                </a:solidFill>
                <a:effectLst/>
                <a:latin typeface="Neue Helvetica W01"/>
              </a:rPr>
              <a:t>hr</a:t>
            </a:r>
            <a:r>
              <a:rPr lang="en-US" b="0" i="0" dirty="0">
                <a:solidFill>
                  <a:srgbClr val="424242"/>
                </a:solidFill>
                <a:effectLst/>
                <a:latin typeface="Neue Helvetica W01"/>
              </a:rPr>
              <a:t>, and she opened a savings account with an initial deposit of $400 on January 15. She arranged for direct deposit of her payroll checks. If spring break begins March 20 and the trip will cost approximately $2,500, how many hours will she have to work to earn enough to pay for her vacation? If she can only work 4 hours per day, how many days per week will she have to work? How many weeks will it take? In this section, we will investigate problems like this and others,</a:t>
            </a:r>
            <a:endParaRPr lang="en-US" dirty="0"/>
          </a:p>
        </p:txBody>
      </p:sp>
      <p:sp>
        <p:nvSpPr>
          <p:cNvPr id="4" name="Slide Number Placeholder 3"/>
          <p:cNvSpPr>
            <a:spLocks noGrp="1"/>
          </p:cNvSpPr>
          <p:nvPr>
            <p:ph type="sldNum" sz="quarter" idx="5"/>
          </p:nvPr>
        </p:nvSpPr>
        <p:spPr/>
        <p:txBody>
          <a:bodyPr/>
          <a:lstStyle/>
          <a:p>
            <a:fld id="{F093AC65-87B0-4AA6-BBAF-9892D5490392}" type="slidenum">
              <a:rPr lang="en-US" smtClean="0"/>
              <a:t>3</a:t>
            </a:fld>
            <a:endParaRPr lang="en-US"/>
          </a:p>
        </p:txBody>
      </p:sp>
    </p:spTree>
    <p:extLst>
      <p:ext uri="{BB962C8B-B14F-4D97-AF65-F5344CB8AC3E}">
        <p14:creationId xmlns:p14="http://schemas.microsoft.com/office/powerpoint/2010/main" val="1984645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you have any questions?</a:t>
            </a:r>
          </a:p>
        </p:txBody>
      </p:sp>
      <p:sp>
        <p:nvSpPr>
          <p:cNvPr id="4" name="Slide Number Placeholder 3"/>
          <p:cNvSpPr>
            <a:spLocks noGrp="1"/>
          </p:cNvSpPr>
          <p:nvPr>
            <p:ph type="sldNum" sz="quarter" idx="5"/>
          </p:nvPr>
        </p:nvSpPr>
        <p:spPr/>
        <p:txBody>
          <a:bodyPr/>
          <a:lstStyle/>
          <a:p>
            <a:fld id="{F093AC65-87B0-4AA6-BBAF-9892D5490392}" type="slidenum">
              <a:rPr lang="en-US" smtClean="0"/>
              <a:t>45</a:t>
            </a:fld>
            <a:endParaRPr lang="en-US"/>
          </a:p>
        </p:txBody>
      </p:sp>
    </p:spTree>
    <p:extLst>
      <p:ext uri="{BB962C8B-B14F-4D97-AF65-F5344CB8AC3E}">
        <p14:creationId xmlns:p14="http://schemas.microsoft.com/office/powerpoint/2010/main" val="6211890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EF58D-B62B-40BB-83AA-9D07CFC4ED2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6AC06D3-F571-4213-A2A4-6A1915120C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5A10580-AD31-4B8F-8448-55A666AC1725}"/>
              </a:ext>
            </a:extLst>
          </p:cNvPr>
          <p:cNvSpPr>
            <a:spLocks noGrp="1"/>
          </p:cNvSpPr>
          <p:nvPr>
            <p:ph type="dt" sz="half" idx="10"/>
          </p:nvPr>
        </p:nvSpPr>
        <p:spPr/>
        <p:txBody>
          <a:bodyPr/>
          <a:lstStyle/>
          <a:p>
            <a:fld id="{85BB75DA-20A7-4043-9498-8042D7FFDC4A}" type="datetime1">
              <a:rPr lang="en-US" smtClean="0"/>
              <a:t>12/8/2023</a:t>
            </a:fld>
            <a:endParaRPr lang="en-US" dirty="0"/>
          </a:p>
        </p:txBody>
      </p:sp>
      <p:sp>
        <p:nvSpPr>
          <p:cNvPr id="5" name="Footer Placeholder 4">
            <a:extLst>
              <a:ext uri="{FF2B5EF4-FFF2-40B4-BE49-F238E27FC236}">
                <a16:creationId xmlns:a16="http://schemas.microsoft.com/office/drawing/2014/main" id="{15EC99C8-515A-4FEA-9CD2-6D0BF46CF6E7}"/>
              </a:ext>
            </a:extLst>
          </p:cNvPr>
          <p:cNvSpPr>
            <a:spLocks noGrp="1"/>
          </p:cNvSpPr>
          <p:nvPr>
            <p:ph type="ftr" sz="quarter" idx="11"/>
          </p:nvPr>
        </p:nvSpPr>
        <p:spPr/>
        <p:txBody>
          <a:bodyPr/>
          <a:lstStyle/>
          <a:p>
            <a:r>
              <a:rPr lang="en-US"/>
              <a:t>https://openstax.org/details/books/algebra-and-trigonometry-2e</a:t>
            </a:r>
          </a:p>
        </p:txBody>
      </p:sp>
      <p:sp>
        <p:nvSpPr>
          <p:cNvPr id="6" name="Slide Number Placeholder 5">
            <a:extLst>
              <a:ext uri="{FF2B5EF4-FFF2-40B4-BE49-F238E27FC236}">
                <a16:creationId xmlns:a16="http://schemas.microsoft.com/office/drawing/2014/main" id="{E972AF1B-1868-4C05-B6C3-9EBF29A50AD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598418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170B0-C1C5-4976-80E8-6B4F90EB362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97593EE-493E-4BCE-8992-24CA63E1E0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80919F-FDDD-42FB-8422-A0665D558D00}"/>
              </a:ext>
            </a:extLst>
          </p:cNvPr>
          <p:cNvSpPr>
            <a:spLocks noGrp="1"/>
          </p:cNvSpPr>
          <p:nvPr>
            <p:ph type="dt" sz="half" idx="10"/>
          </p:nvPr>
        </p:nvSpPr>
        <p:spPr/>
        <p:txBody>
          <a:bodyPr/>
          <a:lstStyle/>
          <a:p>
            <a:fld id="{903E8973-9055-4952-981E-8812CBF4A708}" type="datetime1">
              <a:rPr lang="en-US" smtClean="0"/>
              <a:t>12/8/2023</a:t>
            </a:fld>
            <a:endParaRPr lang="en-US"/>
          </a:p>
        </p:txBody>
      </p:sp>
      <p:sp>
        <p:nvSpPr>
          <p:cNvPr id="5" name="Footer Placeholder 4">
            <a:extLst>
              <a:ext uri="{FF2B5EF4-FFF2-40B4-BE49-F238E27FC236}">
                <a16:creationId xmlns:a16="http://schemas.microsoft.com/office/drawing/2014/main" id="{A216D38A-35F8-4667-A1F4-49644471E920}"/>
              </a:ext>
            </a:extLst>
          </p:cNvPr>
          <p:cNvSpPr>
            <a:spLocks noGrp="1"/>
          </p:cNvSpPr>
          <p:nvPr>
            <p:ph type="ftr" sz="quarter" idx="11"/>
          </p:nvPr>
        </p:nvSpPr>
        <p:spPr/>
        <p:txBody>
          <a:bodyPr/>
          <a:lstStyle/>
          <a:p>
            <a:r>
              <a:rPr lang="en-US"/>
              <a:t>https://openstax.org/details/books/algebra-and-trigonometry-2e</a:t>
            </a:r>
          </a:p>
        </p:txBody>
      </p:sp>
      <p:sp>
        <p:nvSpPr>
          <p:cNvPr id="6" name="Slide Number Placeholder 5">
            <a:extLst>
              <a:ext uri="{FF2B5EF4-FFF2-40B4-BE49-F238E27FC236}">
                <a16:creationId xmlns:a16="http://schemas.microsoft.com/office/drawing/2014/main" id="{059CC230-78B7-487B-9C95-CB00868F6F1F}"/>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8397758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4CB826-D9AA-4689-B8C0-38D999F0D06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61F1CDD-16FB-45E0-9887-24374C56764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846397-BBD2-4426-B1F5-FD6EA3CDC866}"/>
              </a:ext>
            </a:extLst>
          </p:cNvPr>
          <p:cNvSpPr>
            <a:spLocks noGrp="1"/>
          </p:cNvSpPr>
          <p:nvPr>
            <p:ph type="dt" sz="half" idx="10"/>
          </p:nvPr>
        </p:nvSpPr>
        <p:spPr/>
        <p:txBody>
          <a:bodyPr/>
          <a:lstStyle/>
          <a:p>
            <a:fld id="{2BEC46BA-DC38-440B-A51C-788BCA3B32D3}" type="datetime1">
              <a:rPr lang="en-US" smtClean="0"/>
              <a:t>12/8/2023</a:t>
            </a:fld>
            <a:endParaRPr lang="en-US"/>
          </a:p>
        </p:txBody>
      </p:sp>
      <p:sp>
        <p:nvSpPr>
          <p:cNvPr id="5" name="Footer Placeholder 4">
            <a:extLst>
              <a:ext uri="{FF2B5EF4-FFF2-40B4-BE49-F238E27FC236}">
                <a16:creationId xmlns:a16="http://schemas.microsoft.com/office/drawing/2014/main" id="{FDAB91E4-73D0-4ACD-8F54-00EE6FB1D616}"/>
              </a:ext>
            </a:extLst>
          </p:cNvPr>
          <p:cNvSpPr>
            <a:spLocks noGrp="1"/>
          </p:cNvSpPr>
          <p:nvPr>
            <p:ph type="ftr" sz="quarter" idx="11"/>
          </p:nvPr>
        </p:nvSpPr>
        <p:spPr/>
        <p:txBody>
          <a:bodyPr/>
          <a:lstStyle/>
          <a:p>
            <a:r>
              <a:rPr lang="en-US"/>
              <a:t>https://openstax.org/details/books/algebra-and-trigonometry-2e</a:t>
            </a:r>
          </a:p>
        </p:txBody>
      </p:sp>
      <p:sp>
        <p:nvSpPr>
          <p:cNvPr id="6" name="Slide Number Placeholder 5">
            <a:extLst>
              <a:ext uri="{FF2B5EF4-FFF2-40B4-BE49-F238E27FC236}">
                <a16:creationId xmlns:a16="http://schemas.microsoft.com/office/drawing/2014/main" id="{FEB28C61-59FE-44D6-A7D6-AAD292232778}"/>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755625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6D384-B2C5-42A4-9774-A931C39BA53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8D736C-5FCC-43BC-B824-A90F2CC5D19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4A3A50-B922-45BE-945D-7ED3EBD83F7C}"/>
              </a:ext>
            </a:extLst>
          </p:cNvPr>
          <p:cNvSpPr>
            <a:spLocks noGrp="1"/>
          </p:cNvSpPr>
          <p:nvPr>
            <p:ph type="dt" sz="half" idx="10"/>
          </p:nvPr>
        </p:nvSpPr>
        <p:spPr/>
        <p:txBody>
          <a:bodyPr/>
          <a:lstStyle/>
          <a:p>
            <a:fld id="{8361451A-CFA5-4FFC-B918-734CB1FED670}" type="datetime1">
              <a:rPr lang="en-US" smtClean="0"/>
              <a:t>12/8/2023</a:t>
            </a:fld>
            <a:endParaRPr lang="en-US"/>
          </a:p>
        </p:txBody>
      </p:sp>
      <p:sp>
        <p:nvSpPr>
          <p:cNvPr id="5" name="Footer Placeholder 4">
            <a:extLst>
              <a:ext uri="{FF2B5EF4-FFF2-40B4-BE49-F238E27FC236}">
                <a16:creationId xmlns:a16="http://schemas.microsoft.com/office/drawing/2014/main" id="{64241F78-20DE-4D53-BB25-79E5C4E1AB6E}"/>
              </a:ext>
            </a:extLst>
          </p:cNvPr>
          <p:cNvSpPr>
            <a:spLocks noGrp="1"/>
          </p:cNvSpPr>
          <p:nvPr>
            <p:ph type="ftr" sz="quarter" idx="11"/>
          </p:nvPr>
        </p:nvSpPr>
        <p:spPr/>
        <p:txBody>
          <a:bodyPr/>
          <a:lstStyle/>
          <a:p>
            <a:r>
              <a:rPr lang="en-US"/>
              <a:t>https://openstax.org/details/books/algebra-and-trigonometry-2e</a:t>
            </a:r>
          </a:p>
        </p:txBody>
      </p:sp>
      <p:sp>
        <p:nvSpPr>
          <p:cNvPr id="6" name="Slide Number Placeholder 5">
            <a:extLst>
              <a:ext uri="{FF2B5EF4-FFF2-40B4-BE49-F238E27FC236}">
                <a16:creationId xmlns:a16="http://schemas.microsoft.com/office/drawing/2014/main" id="{7E643084-C669-4FDF-87D4-F22D36BB827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986925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6C559-800C-489A-9174-7901F92B0D4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142B5C3-320B-4CFD-B6A7-A28C7E435B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2FCA372-3F42-4113-A73B-5FDCF93CB5BC}"/>
              </a:ext>
            </a:extLst>
          </p:cNvPr>
          <p:cNvSpPr>
            <a:spLocks noGrp="1"/>
          </p:cNvSpPr>
          <p:nvPr>
            <p:ph type="dt" sz="half" idx="10"/>
          </p:nvPr>
        </p:nvSpPr>
        <p:spPr/>
        <p:txBody>
          <a:bodyPr/>
          <a:lstStyle/>
          <a:p>
            <a:fld id="{9B6825CF-EF9B-4DE4-A234-A10023EC1A3E}" type="datetime1">
              <a:rPr lang="en-US" smtClean="0"/>
              <a:t>12/8/2023</a:t>
            </a:fld>
            <a:endParaRPr lang="en-US"/>
          </a:p>
        </p:txBody>
      </p:sp>
      <p:sp>
        <p:nvSpPr>
          <p:cNvPr id="5" name="Footer Placeholder 4">
            <a:extLst>
              <a:ext uri="{FF2B5EF4-FFF2-40B4-BE49-F238E27FC236}">
                <a16:creationId xmlns:a16="http://schemas.microsoft.com/office/drawing/2014/main" id="{F0DA1197-0C78-4878-B086-5D206EA491D9}"/>
              </a:ext>
            </a:extLst>
          </p:cNvPr>
          <p:cNvSpPr>
            <a:spLocks noGrp="1"/>
          </p:cNvSpPr>
          <p:nvPr>
            <p:ph type="ftr" sz="quarter" idx="11"/>
          </p:nvPr>
        </p:nvSpPr>
        <p:spPr/>
        <p:txBody>
          <a:bodyPr/>
          <a:lstStyle/>
          <a:p>
            <a:r>
              <a:rPr lang="en-US"/>
              <a:t>https://openstax.org/details/books/algebra-and-trigonometry-2e</a:t>
            </a:r>
          </a:p>
        </p:txBody>
      </p:sp>
      <p:sp>
        <p:nvSpPr>
          <p:cNvPr id="6" name="Slide Number Placeholder 5">
            <a:extLst>
              <a:ext uri="{FF2B5EF4-FFF2-40B4-BE49-F238E27FC236}">
                <a16:creationId xmlns:a16="http://schemas.microsoft.com/office/drawing/2014/main" id="{8F1B83D8-FD42-44FF-AA20-944A519CC0B2}"/>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74520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685AA-B5C7-4E3D-85FA-94F3C73E59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3AFEEA-6F3F-4630-A950-61C05D2FAFB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AC36817-B869-4D19-9EE8-A3166B0E159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C074146-2374-4321-AEBB-3E9B09D7796D}"/>
              </a:ext>
            </a:extLst>
          </p:cNvPr>
          <p:cNvSpPr>
            <a:spLocks noGrp="1"/>
          </p:cNvSpPr>
          <p:nvPr>
            <p:ph type="dt" sz="half" idx="10"/>
          </p:nvPr>
        </p:nvSpPr>
        <p:spPr/>
        <p:txBody>
          <a:bodyPr/>
          <a:lstStyle/>
          <a:p>
            <a:fld id="{D541208D-B44C-4233-841D-9E8CFA5F70A0}" type="datetime1">
              <a:rPr lang="en-US" smtClean="0"/>
              <a:t>12/8/2023</a:t>
            </a:fld>
            <a:endParaRPr lang="en-US"/>
          </a:p>
        </p:txBody>
      </p:sp>
      <p:sp>
        <p:nvSpPr>
          <p:cNvPr id="6" name="Footer Placeholder 5">
            <a:extLst>
              <a:ext uri="{FF2B5EF4-FFF2-40B4-BE49-F238E27FC236}">
                <a16:creationId xmlns:a16="http://schemas.microsoft.com/office/drawing/2014/main" id="{2C42337B-B902-4DC2-BB94-02B8A7549267}"/>
              </a:ext>
            </a:extLst>
          </p:cNvPr>
          <p:cNvSpPr>
            <a:spLocks noGrp="1"/>
          </p:cNvSpPr>
          <p:nvPr>
            <p:ph type="ftr" sz="quarter" idx="11"/>
          </p:nvPr>
        </p:nvSpPr>
        <p:spPr/>
        <p:txBody>
          <a:bodyPr/>
          <a:lstStyle/>
          <a:p>
            <a:r>
              <a:rPr lang="en-US"/>
              <a:t>https://openstax.org/details/books/algebra-and-trigonometry-2e</a:t>
            </a:r>
          </a:p>
        </p:txBody>
      </p:sp>
      <p:sp>
        <p:nvSpPr>
          <p:cNvPr id="7" name="Slide Number Placeholder 6">
            <a:extLst>
              <a:ext uri="{FF2B5EF4-FFF2-40B4-BE49-F238E27FC236}">
                <a16:creationId xmlns:a16="http://schemas.microsoft.com/office/drawing/2014/main" id="{C44AD585-B83C-4ECF-AF42-8DDF6996B79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253277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A9ADB-3495-481F-BB4E-9C7128B17B1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ED6FF4C-26CB-4281-A2F7-6CBE4518679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F2E72A9-F222-45B4-9355-C04C0586413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A699F6E-77AD-4EBC-BAF9-5A43CDEC41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0F77677-7169-4591-B047-0678815F48E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482A6EB-0285-4FA4-A00C-A7F716084FD3}"/>
              </a:ext>
            </a:extLst>
          </p:cNvPr>
          <p:cNvSpPr>
            <a:spLocks noGrp="1"/>
          </p:cNvSpPr>
          <p:nvPr>
            <p:ph type="dt" sz="half" idx="10"/>
          </p:nvPr>
        </p:nvSpPr>
        <p:spPr/>
        <p:txBody>
          <a:bodyPr/>
          <a:lstStyle/>
          <a:p>
            <a:fld id="{FEE6C495-331A-4221-870F-E220793F001F}" type="datetime1">
              <a:rPr lang="en-US" smtClean="0"/>
              <a:t>12/8/2023</a:t>
            </a:fld>
            <a:endParaRPr lang="en-US"/>
          </a:p>
        </p:txBody>
      </p:sp>
      <p:sp>
        <p:nvSpPr>
          <p:cNvPr id="8" name="Footer Placeholder 7">
            <a:extLst>
              <a:ext uri="{FF2B5EF4-FFF2-40B4-BE49-F238E27FC236}">
                <a16:creationId xmlns:a16="http://schemas.microsoft.com/office/drawing/2014/main" id="{86D39526-82B8-402C-8A2B-82EF8F3F3A72}"/>
              </a:ext>
            </a:extLst>
          </p:cNvPr>
          <p:cNvSpPr>
            <a:spLocks noGrp="1"/>
          </p:cNvSpPr>
          <p:nvPr>
            <p:ph type="ftr" sz="quarter" idx="11"/>
          </p:nvPr>
        </p:nvSpPr>
        <p:spPr/>
        <p:txBody>
          <a:bodyPr/>
          <a:lstStyle/>
          <a:p>
            <a:r>
              <a:rPr lang="en-US"/>
              <a:t>https://openstax.org/details/books/algebra-and-trigonometry-2e</a:t>
            </a:r>
          </a:p>
        </p:txBody>
      </p:sp>
      <p:sp>
        <p:nvSpPr>
          <p:cNvPr id="9" name="Slide Number Placeholder 8">
            <a:extLst>
              <a:ext uri="{FF2B5EF4-FFF2-40B4-BE49-F238E27FC236}">
                <a16:creationId xmlns:a16="http://schemas.microsoft.com/office/drawing/2014/main" id="{C55EC9E6-6FF1-4541-9CB1-A2FF9D852169}"/>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62432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70F54-6CED-4251-A0A6-32CCD1213F8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572C8E6-49D6-46A5-8DC3-B0D8E683C9CB}"/>
              </a:ext>
            </a:extLst>
          </p:cNvPr>
          <p:cNvSpPr>
            <a:spLocks noGrp="1"/>
          </p:cNvSpPr>
          <p:nvPr>
            <p:ph type="dt" sz="half" idx="10"/>
          </p:nvPr>
        </p:nvSpPr>
        <p:spPr/>
        <p:txBody>
          <a:bodyPr/>
          <a:lstStyle/>
          <a:p>
            <a:fld id="{D5B5E82D-A968-4F91-830C-263177116E66}" type="datetime1">
              <a:rPr lang="en-US" smtClean="0"/>
              <a:t>12/8/2023</a:t>
            </a:fld>
            <a:endParaRPr lang="en-US"/>
          </a:p>
        </p:txBody>
      </p:sp>
      <p:sp>
        <p:nvSpPr>
          <p:cNvPr id="4" name="Footer Placeholder 3">
            <a:extLst>
              <a:ext uri="{FF2B5EF4-FFF2-40B4-BE49-F238E27FC236}">
                <a16:creationId xmlns:a16="http://schemas.microsoft.com/office/drawing/2014/main" id="{AB883CBA-77CD-4490-A5F3-BAA8FC254A3B}"/>
              </a:ext>
            </a:extLst>
          </p:cNvPr>
          <p:cNvSpPr>
            <a:spLocks noGrp="1"/>
          </p:cNvSpPr>
          <p:nvPr>
            <p:ph type="ftr" sz="quarter" idx="11"/>
          </p:nvPr>
        </p:nvSpPr>
        <p:spPr/>
        <p:txBody>
          <a:bodyPr/>
          <a:lstStyle/>
          <a:p>
            <a:r>
              <a:rPr lang="en-US"/>
              <a:t>https://openstax.org/details/books/algebra-and-trigonometry-2e</a:t>
            </a:r>
          </a:p>
        </p:txBody>
      </p:sp>
      <p:sp>
        <p:nvSpPr>
          <p:cNvPr id="5" name="Slide Number Placeholder 4">
            <a:extLst>
              <a:ext uri="{FF2B5EF4-FFF2-40B4-BE49-F238E27FC236}">
                <a16:creationId xmlns:a16="http://schemas.microsoft.com/office/drawing/2014/main" id="{0EA5FF79-61B6-4693-8547-95B1F2F7A194}"/>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424751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BDCB94-13E9-41CB-88F0-D30A1791DCBA}"/>
              </a:ext>
            </a:extLst>
          </p:cNvPr>
          <p:cNvSpPr>
            <a:spLocks noGrp="1"/>
          </p:cNvSpPr>
          <p:nvPr>
            <p:ph type="dt" sz="half" idx="10"/>
          </p:nvPr>
        </p:nvSpPr>
        <p:spPr/>
        <p:txBody>
          <a:bodyPr/>
          <a:lstStyle/>
          <a:p>
            <a:fld id="{FEC6FBB8-2C26-48E5-ACBF-3D35893C729F}" type="datetime1">
              <a:rPr lang="en-US" smtClean="0"/>
              <a:t>12/8/2023</a:t>
            </a:fld>
            <a:endParaRPr lang="en-US"/>
          </a:p>
        </p:txBody>
      </p:sp>
      <p:sp>
        <p:nvSpPr>
          <p:cNvPr id="3" name="Footer Placeholder 2">
            <a:extLst>
              <a:ext uri="{FF2B5EF4-FFF2-40B4-BE49-F238E27FC236}">
                <a16:creationId xmlns:a16="http://schemas.microsoft.com/office/drawing/2014/main" id="{244795A4-736C-426D-8559-5AD5892756A4}"/>
              </a:ext>
            </a:extLst>
          </p:cNvPr>
          <p:cNvSpPr>
            <a:spLocks noGrp="1"/>
          </p:cNvSpPr>
          <p:nvPr>
            <p:ph type="ftr" sz="quarter" idx="11"/>
          </p:nvPr>
        </p:nvSpPr>
        <p:spPr/>
        <p:txBody>
          <a:bodyPr/>
          <a:lstStyle/>
          <a:p>
            <a:r>
              <a:rPr lang="en-US"/>
              <a:t>https://openstax.org/details/books/algebra-and-trigonometry-2e</a:t>
            </a:r>
          </a:p>
        </p:txBody>
      </p:sp>
      <p:sp>
        <p:nvSpPr>
          <p:cNvPr id="4" name="Slide Number Placeholder 3">
            <a:extLst>
              <a:ext uri="{FF2B5EF4-FFF2-40B4-BE49-F238E27FC236}">
                <a16:creationId xmlns:a16="http://schemas.microsoft.com/office/drawing/2014/main" id="{9B2A2ACD-17F3-4C16-8E77-86EC92CCD552}"/>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879573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FCB2E-B68A-48F9-8B20-CDED818FB6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D081C83-64B5-4BFD-A163-75C2EA7F897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25D44AD-E361-48A3-936D-DDA0D51445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EED06C-E016-489C-8863-EA1BE998BC48}"/>
              </a:ext>
            </a:extLst>
          </p:cNvPr>
          <p:cNvSpPr>
            <a:spLocks noGrp="1"/>
          </p:cNvSpPr>
          <p:nvPr>
            <p:ph type="dt" sz="half" idx="10"/>
          </p:nvPr>
        </p:nvSpPr>
        <p:spPr/>
        <p:txBody>
          <a:bodyPr/>
          <a:lstStyle/>
          <a:p>
            <a:fld id="{09C98E87-6C6E-49A5-AEDA-8F9EEACAC649}" type="datetime1">
              <a:rPr lang="en-US" smtClean="0"/>
              <a:t>12/8/2023</a:t>
            </a:fld>
            <a:endParaRPr lang="en-US"/>
          </a:p>
        </p:txBody>
      </p:sp>
      <p:sp>
        <p:nvSpPr>
          <p:cNvPr id="6" name="Footer Placeholder 5">
            <a:extLst>
              <a:ext uri="{FF2B5EF4-FFF2-40B4-BE49-F238E27FC236}">
                <a16:creationId xmlns:a16="http://schemas.microsoft.com/office/drawing/2014/main" id="{359161F0-D253-49A7-9A08-7A0A228146C3}"/>
              </a:ext>
            </a:extLst>
          </p:cNvPr>
          <p:cNvSpPr>
            <a:spLocks noGrp="1"/>
          </p:cNvSpPr>
          <p:nvPr>
            <p:ph type="ftr" sz="quarter" idx="11"/>
          </p:nvPr>
        </p:nvSpPr>
        <p:spPr/>
        <p:txBody>
          <a:bodyPr/>
          <a:lstStyle/>
          <a:p>
            <a:r>
              <a:rPr lang="en-US"/>
              <a:t>https://openstax.org/details/books/algebra-and-trigonometry-2e</a:t>
            </a:r>
          </a:p>
        </p:txBody>
      </p:sp>
      <p:sp>
        <p:nvSpPr>
          <p:cNvPr id="7" name="Slide Number Placeholder 6">
            <a:extLst>
              <a:ext uri="{FF2B5EF4-FFF2-40B4-BE49-F238E27FC236}">
                <a16:creationId xmlns:a16="http://schemas.microsoft.com/office/drawing/2014/main" id="{A742C61A-B326-40A7-A286-90D0544BBC34}"/>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9433151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2DF6F-D00F-4CE4-8701-B006273461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A0FF7AB-F851-4425-8407-996C920E684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A2ED6CF5-154F-4615-8CDC-E2BFA61FAB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A5C400-0D13-495F-8C4E-EC3CDF5F22AF}"/>
              </a:ext>
            </a:extLst>
          </p:cNvPr>
          <p:cNvSpPr>
            <a:spLocks noGrp="1"/>
          </p:cNvSpPr>
          <p:nvPr>
            <p:ph type="dt" sz="half" idx="10"/>
          </p:nvPr>
        </p:nvSpPr>
        <p:spPr/>
        <p:txBody>
          <a:bodyPr/>
          <a:lstStyle/>
          <a:p>
            <a:fld id="{81B15F85-0F88-4E52-8E05-40819EDF5115}" type="datetime1">
              <a:rPr lang="en-US" smtClean="0"/>
              <a:t>12/8/2023</a:t>
            </a:fld>
            <a:endParaRPr lang="en-US"/>
          </a:p>
        </p:txBody>
      </p:sp>
      <p:sp>
        <p:nvSpPr>
          <p:cNvPr id="6" name="Footer Placeholder 5">
            <a:extLst>
              <a:ext uri="{FF2B5EF4-FFF2-40B4-BE49-F238E27FC236}">
                <a16:creationId xmlns:a16="http://schemas.microsoft.com/office/drawing/2014/main" id="{4CB290D7-98AC-45E5-A7D6-73520AFC7360}"/>
              </a:ext>
            </a:extLst>
          </p:cNvPr>
          <p:cNvSpPr>
            <a:spLocks noGrp="1"/>
          </p:cNvSpPr>
          <p:nvPr>
            <p:ph type="ftr" sz="quarter" idx="11"/>
          </p:nvPr>
        </p:nvSpPr>
        <p:spPr/>
        <p:txBody>
          <a:bodyPr/>
          <a:lstStyle/>
          <a:p>
            <a:r>
              <a:rPr lang="en-US"/>
              <a:t>https://openstax.org/details/books/algebra-and-trigonometry-2e</a:t>
            </a:r>
          </a:p>
        </p:txBody>
      </p:sp>
      <p:sp>
        <p:nvSpPr>
          <p:cNvPr id="7" name="Slide Number Placeholder 6">
            <a:extLst>
              <a:ext uri="{FF2B5EF4-FFF2-40B4-BE49-F238E27FC236}">
                <a16:creationId xmlns:a16="http://schemas.microsoft.com/office/drawing/2014/main" id="{9294276C-2BD2-4C4F-AC04-DD3D73768A5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889089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47A131F-D5DE-41A5-B4CF-4F345319B40B}"/>
              </a:ext>
            </a:extLst>
          </p:cNvPr>
          <p:cNvSpPr/>
          <p:nvPr/>
        </p:nvSpPr>
        <p:spPr>
          <a:xfrm>
            <a:off x="0" y="0"/>
            <a:ext cx="12188952" cy="6858000"/>
          </a:xfrm>
          <a:prstGeom prst="rect">
            <a:avLst/>
          </a:prstGeom>
          <a:solidFill>
            <a:schemeClr val="bg2"/>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8" name="Freeform: Shape 7">
            <a:extLst>
              <a:ext uri="{FF2B5EF4-FFF2-40B4-BE49-F238E27FC236}">
                <a16:creationId xmlns:a16="http://schemas.microsoft.com/office/drawing/2014/main" id="{3AF4666D-BD98-40A5-A75F-478B982010B2}"/>
              </a:ext>
            </a:extLst>
          </p:cNvPr>
          <p:cNvSpPr/>
          <p:nvPr/>
        </p:nvSpPr>
        <p:spPr>
          <a:xfrm rot="10800000">
            <a:off x="692844" y="-3086"/>
            <a:ext cx="1326111" cy="59760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a:p>
        </p:txBody>
      </p:sp>
      <p:sp>
        <p:nvSpPr>
          <p:cNvPr id="9" name="Freeform: Shape 8">
            <a:extLst>
              <a:ext uri="{FF2B5EF4-FFF2-40B4-BE49-F238E27FC236}">
                <a16:creationId xmlns:a16="http://schemas.microsoft.com/office/drawing/2014/main" id="{68680585-71F9-4721-A998-4974171D2EB4}"/>
              </a:ext>
            </a:extLst>
          </p:cNvPr>
          <p:cNvSpPr/>
          <p:nvPr/>
        </p:nvSpPr>
        <p:spPr>
          <a:xfrm>
            <a:off x="10439256" y="6172200"/>
            <a:ext cx="1482102" cy="67936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a:p>
        </p:txBody>
      </p:sp>
      <p:sp>
        <p:nvSpPr>
          <p:cNvPr id="10" name="Freeform: Shape 9">
            <a:extLst>
              <a:ext uri="{FF2B5EF4-FFF2-40B4-BE49-F238E27FC236}">
                <a16:creationId xmlns:a16="http://schemas.microsoft.com/office/drawing/2014/main" id="{12BC95C2-2EEC-4F59-ABA8-660B0D059CCF}"/>
              </a:ext>
            </a:extLst>
          </p:cNvPr>
          <p:cNvSpPr/>
          <p:nvPr/>
        </p:nvSpPr>
        <p:spPr>
          <a:xfrm>
            <a:off x="7977352"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11" name="Graphic 141">
            <a:extLst>
              <a:ext uri="{FF2B5EF4-FFF2-40B4-BE49-F238E27FC236}">
                <a16:creationId xmlns:a16="http://schemas.microsoft.com/office/drawing/2014/main" id="{03E9870D-4BBA-43AF-8D44-BBADF020CFF6}"/>
              </a:ext>
            </a:extLst>
          </p:cNvPr>
          <p:cNvGrpSpPr/>
          <p:nvPr/>
        </p:nvGrpSpPr>
        <p:grpSpPr>
          <a:xfrm>
            <a:off x="10849" y="15178"/>
            <a:ext cx="2198951" cy="3331254"/>
            <a:chOff x="4473129" y="923925"/>
            <a:chExt cx="3308947" cy="5012817"/>
          </a:xfrm>
          <a:noFill/>
        </p:grpSpPr>
        <p:sp>
          <p:nvSpPr>
            <p:cNvPr id="12" name="Freeform: Shape 11">
              <a:extLst>
                <a:ext uri="{FF2B5EF4-FFF2-40B4-BE49-F238E27FC236}">
                  <a16:creationId xmlns:a16="http://schemas.microsoft.com/office/drawing/2014/main" id="{34BC5055-C77D-43CD-BB1D-A77B6779CDAD}"/>
                </a:ext>
              </a:extLst>
            </p:cNvPr>
            <p:cNvSpPr/>
            <p:nvPr/>
          </p:nvSpPr>
          <p:spPr>
            <a:xfrm>
              <a:off x="4485988" y="924020"/>
              <a:ext cx="3296088" cy="5012722"/>
            </a:xfrm>
            <a:custGeom>
              <a:avLst/>
              <a:gdLst>
                <a:gd name="connsiteX0" fmla="*/ 0 w 3296088"/>
                <a:gd name="connsiteY0" fmla="*/ 5012722 h 5012722"/>
                <a:gd name="connsiteX1" fmla="*/ 244031 w 3296088"/>
                <a:gd name="connsiteY1" fmla="*/ 4820222 h 5012722"/>
                <a:gd name="connsiteX2" fmla="*/ 729234 w 3296088"/>
                <a:gd name="connsiteY2" fmla="*/ 4360641 h 5012722"/>
                <a:gd name="connsiteX3" fmla="*/ 881444 w 3296088"/>
                <a:gd name="connsiteY3" fmla="*/ 4173950 h 5012722"/>
                <a:gd name="connsiteX4" fmla="*/ 1151287 w 3296088"/>
                <a:gd name="connsiteY4" fmla="*/ 3972877 h 5012722"/>
                <a:gd name="connsiteX5" fmla="*/ 1498664 w 3296088"/>
                <a:gd name="connsiteY5" fmla="*/ 3786188 h 5012722"/>
                <a:gd name="connsiteX6" fmla="*/ 1716881 w 3296088"/>
                <a:gd name="connsiteY6" fmla="*/ 3674174 h 5012722"/>
                <a:gd name="connsiteX7" fmla="*/ 1913573 w 3296088"/>
                <a:gd name="connsiteY7" fmla="*/ 3477387 h 5012722"/>
                <a:gd name="connsiteX8" fmla="*/ 2167700 w 3296088"/>
                <a:gd name="connsiteY8" fmla="*/ 3042190 h 5012722"/>
                <a:gd name="connsiteX9" fmla="*/ 2273903 w 3296088"/>
                <a:gd name="connsiteY9" fmla="*/ 2775014 h 5012722"/>
                <a:gd name="connsiteX10" fmla="*/ 2463356 w 3296088"/>
                <a:gd name="connsiteY10" fmla="*/ 2335530 h 5012722"/>
                <a:gd name="connsiteX11" fmla="*/ 2741866 w 3296088"/>
                <a:gd name="connsiteY11" fmla="*/ 1982248 h 5012722"/>
                <a:gd name="connsiteX12" fmla="*/ 2985897 w 3296088"/>
                <a:gd name="connsiteY12" fmla="*/ 1634681 h 5012722"/>
                <a:gd name="connsiteX13" fmla="*/ 3212687 w 3296088"/>
                <a:gd name="connsiteY13" fmla="*/ 1226820 h 5012722"/>
                <a:gd name="connsiteX14" fmla="*/ 3281553 w 3296088"/>
                <a:gd name="connsiteY14" fmla="*/ 959644 h 5012722"/>
                <a:gd name="connsiteX15" fmla="*/ 3295936 w 3296088"/>
                <a:gd name="connsiteY15" fmla="*/ 701135 h 5012722"/>
                <a:gd name="connsiteX16" fmla="*/ 3267266 w 3296088"/>
                <a:gd name="connsiteY16" fmla="*/ 436817 h 5012722"/>
                <a:gd name="connsiteX17" fmla="*/ 3105341 w 3296088"/>
                <a:gd name="connsiteY17" fmla="*/ 0 h 5012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96088" h="5012722">
                  <a:moveTo>
                    <a:pt x="0" y="5012722"/>
                  </a:moveTo>
                  <a:cubicBezTo>
                    <a:pt x="81820" y="4949095"/>
                    <a:pt x="163544" y="4885468"/>
                    <a:pt x="244031" y="4820222"/>
                  </a:cubicBezTo>
                  <a:cubicBezTo>
                    <a:pt x="417671" y="4679633"/>
                    <a:pt x="589883" y="4535139"/>
                    <a:pt x="729234" y="4360641"/>
                  </a:cubicBezTo>
                  <a:cubicBezTo>
                    <a:pt x="779431" y="4297776"/>
                    <a:pt x="825818" y="4231958"/>
                    <a:pt x="881444" y="4173950"/>
                  </a:cubicBezTo>
                  <a:cubicBezTo>
                    <a:pt x="959358" y="4092607"/>
                    <a:pt x="1054799" y="4031075"/>
                    <a:pt x="1151287" y="3972877"/>
                  </a:cubicBezTo>
                  <a:cubicBezTo>
                    <a:pt x="1263968" y="3904964"/>
                    <a:pt x="1379315" y="3841337"/>
                    <a:pt x="1498664" y="3786188"/>
                  </a:cubicBezTo>
                  <a:cubicBezTo>
                    <a:pt x="1573149" y="3751802"/>
                    <a:pt x="1649159" y="3720179"/>
                    <a:pt x="1716881" y="3674174"/>
                  </a:cubicBezTo>
                  <a:cubicBezTo>
                    <a:pt x="1794034" y="3621691"/>
                    <a:pt x="1856708" y="3551492"/>
                    <a:pt x="1913573" y="3477387"/>
                  </a:cubicBezTo>
                  <a:cubicBezTo>
                    <a:pt x="2016157" y="3343751"/>
                    <a:pt x="2099024" y="3196114"/>
                    <a:pt x="2167700" y="3042190"/>
                  </a:cubicBezTo>
                  <a:cubicBezTo>
                    <a:pt x="2206752" y="2954655"/>
                    <a:pt x="2241233" y="2865215"/>
                    <a:pt x="2273903" y="2775014"/>
                  </a:cubicBezTo>
                  <a:cubicBezTo>
                    <a:pt x="2328482" y="2624423"/>
                    <a:pt x="2379440" y="2471642"/>
                    <a:pt x="2463356" y="2335530"/>
                  </a:cubicBezTo>
                  <a:cubicBezTo>
                    <a:pt x="2542127" y="2207705"/>
                    <a:pt x="2647855" y="2099501"/>
                    <a:pt x="2741866" y="1982248"/>
                  </a:cubicBezTo>
                  <a:cubicBezTo>
                    <a:pt x="2830449" y="1871758"/>
                    <a:pt x="2908554" y="1753362"/>
                    <a:pt x="2985897" y="1634681"/>
                  </a:cubicBezTo>
                  <a:cubicBezTo>
                    <a:pt x="3071146" y="1503902"/>
                    <a:pt x="3156395" y="1372172"/>
                    <a:pt x="3212687" y="1226820"/>
                  </a:cubicBezTo>
                  <a:cubicBezTo>
                    <a:pt x="3246025" y="1140809"/>
                    <a:pt x="3268790" y="1051084"/>
                    <a:pt x="3281553" y="959644"/>
                  </a:cubicBezTo>
                  <a:cubicBezTo>
                    <a:pt x="3293555" y="874014"/>
                    <a:pt x="3296888" y="787527"/>
                    <a:pt x="3295936" y="701135"/>
                  </a:cubicBezTo>
                  <a:cubicBezTo>
                    <a:pt x="3294888" y="612172"/>
                    <a:pt x="3289268" y="523018"/>
                    <a:pt x="3267266" y="436817"/>
                  </a:cubicBezTo>
                  <a:cubicBezTo>
                    <a:pt x="3227832" y="282416"/>
                    <a:pt x="3105341" y="0"/>
                    <a:pt x="3105341" y="0"/>
                  </a:cubicBezTo>
                </a:path>
              </a:pathLst>
            </a:custGeom>
            <a:noFill/>
            <a:ln w="9525" cap="rnd">
              <a:solidFill>
                <a:schemeClr val="accent2">
                  <a:alpha val="75000"/>
                </a:schemeClr>
              </a:solidFill>
              <a:prstDash val="lgDash"/>
              <a:round/>
            </a:ln>
          </p:spPr>
          <p:txBody>
            <a:bodyPr rtlCol="0" anchor="ctr"/>
            <a:lstStyle/>
            <a:p>
              <a:endParaRPr lang="en-US"/>
            </a:p>
          </p:txBody>
        </p:sp>
        <p:sp>
          <p:nvSpPr>
            <p:cNvPr id="13" name="Freeform: Shape 12">
              <a:extLst>
                <a:ext uri="{FF2B5EF4-FFF2-40B4-BE49-F238E27FC236}">
                  <a16:creationId xmlns:a16="http://schemas.microsoft.com/office/drawing/2014/main" id="{DB12D0B8-9385-489A-85AE-3D14AD0BA2FC}"/>
                </a:ext>
              </a:extLst>
            </p:cNvPr>
            <p:cNvSpPr/>
            <p:nvPr/>
          </p:nvSpPr>
          <p:spPr>
            <a:xfrm>
              <a:off x="4473129" y="923925"/>
              <a:ext cx="2977477" cy="4627149"/>
            </a:xfrm>
            <a:custGeom>
              <a:avLst/>
              <a:gdLst>
                <a:gd name="connsiteX0" fmla="*/ 0 w 2977477"/>
                <a:gd name="connsiteY0" fmla="*/ 4627150 h 4627149"/>
                <a:gd name="connsiteX1" fmla="*/ 275082 w 2977477"/>
                <a:gd name="connsiteY1" fmla="*/ 4341590 h 4627149"/>
                <a:gd name="connsiteX2" fmla="*/ 502825 w 2977477"/>
                <a:gd name="connsiteY2" fmla="*/ 4054126 h 4627149"/>
                <a:gd name="connsiteX3" fmla="*/ 666179 w 2977477"/>
                <a:gd name="connsiteY3" fmla="*/ 3890677 h 4627149"/>
                <a:gd name="connsiteX4" fmla="*/ 864203 w 2977477"/>
                <a:gd name="connsiteY4" fmla="*/ 3675983 h 4627149"/>
                <a:gd name="connsiteX5" fmla="*/ 982599 w 2977477"/>
                <a:gd name="connsiteY5" fmla="*/ 3557492 h 4627149"/>
                <a:gd name="connsiteX6" fmla="*/ 1188244 w 2977477"/>
                <a:gd name="connsiteY6" fmla="*/ 3329654 h 4627149"/>
                <a:gd name="connsiteX7" fmla="*/ 1344740 w 2977477"/>
                <a:gd name="connsiteY7" fmla="*/ 3146774 h 4627149"/>
                <a:gd name="connsiteX8" fmla="*/ 1470755 w 2977477"/>
                <a:gd name="connsiteY8" fmla="*/ 2984659 h 4627149"/>
                <a:gd name="connsiteX9" fmla="*/ 1657636 w 2977477"/>
                <a:gd name="connsiteY9" fmla="*/ 2670239 h 4627149"/>
                <a:gd name="connsiteX10" fmla="*/ 1762887 w 2977477"/>
                <a:gd name="connsiteY10" fmla="*/ 2473547 h 4627149"/>
                <a:gd name="connsiteX11" fmla="*/ 1866710 w 2977477"/>
                <a:gd name="connsiteY11" fmla="*/ 2290667 h 4627149"/>
                <a:gd name="connsiteX12" fmla="*/ 2106263 w 2977477"/>
                <a:gd name="connsiteY12" fmla="*/ 2030254 h 4627149"/>
                <a:gd name="connsiteX13" fmla="*/ 2277237 w 2977477"/>
                <a:gd name="connsiteY13" fmla="*/ 1859185 h 4627149"/>
                <a:gd name="connsiteX14" fmla="*/ 2499455 w 2977477"/>
                <a:gd name="connsiteY14" fmla="*/ 1656207 h 4627149"/>
                <a:gd name="connsiteX15" fmla="*/ 2707100 w 2977477"/>
                <a:gd name="connsiteY15" fmla="*/ 1390269 h 4627149"/>
                <a:gd name="connsiteX16" fmla="*/ 2812352 w 2977477"/>
                <a:gd name="connsiteY16" fmla="*/ 1230916 h 4627149"/>
                <a:gd name="connsiteX17" fmla="*/ 2898172 w 2977477"/>
                <a:gd name="connsiteY17" fmla="*/ 1036987 h 4627149"/>
                <a:gd name="connsiteX18" fmla="*/ 2963228 w 2977477"/>
                <a:gd name="connsiteY18" fmla="*/ 850011 h 4627149"/>
                <a:gd name="connsiteX19" fmla="*/ 2977325 w 2977477"/>
                <a:gd name="connsiteY19" fmla="*/ 745427 h 4627149"/>
                <a:gd name="connsiteX20" fmla="*/ 2929509 w 2977477"/>
                <a:gd name="connsiteY20" fmla="*/ 480155 h 4627149"/>
                <a:gd name="connsiteX21" fmla="*/ 2563082 w 2977477"/>
                <a:gd name="connsiteY21" fmla="*/ 0 h 4627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77477" h="4627149">
                  <a:moveTo>
                    <a:pt x="0" y="4627150"/>
                  </a:moveTo>
                  <a:cubicBezTo>
                    <a:pt x="79820" y="4552283"/>
                    <a:pt x="203835" y="4424648"/>
                    <a:pt x="275082" y="4341590"/>
                  </a:cubicBezTo>
                  <a:cubicBezTo>
                    <a:pt x="354711" y="4248722"/>
                    <a:pt x="421005" y="4145090"/>
                    <a:pt x="502825" y="4054126"/>
                  </a:cubicBezTo>
                  <a:cubicBezTo>
                    <a:pt x="554355" y="3996881"/>
                    <a:pt x="612362" y="3945827"/>
                    <a:pt x="666179" y="3890677"/>
                  </a:cubicBezTo>
                  <a:cubicBezTo>
                    <a:pt x="734187" y="3821049"/>
                    <a:pt x="796671" y="3746183"/>
                    <a:pt x="864203" y="3675983"/>
                  </a:cubicBezTo>
                  <a:cubicBezTo>
                    <a:pt x="902875" y="3635788"/>
                    <a:pt x="943642" y="3597593"/>
                    <a:pt x="982599" y="3557492"/>
                  </a:cubicBezTo>
                  <a:cubicBezTo>
                    <a:pt x="1053941" y="3484150"/>
                    <a:pt x="1121378" y="3407093"/>
                    <a:pt x="1188244" y="3329654"/>
                  </a:cubicBezTo>
                  <a:cubicBezTo>
                    <a:pt x="1240631" y="3268885"/>
                    <a:pt x="1293495" y="3208496"/>
                    <a:pt x="1344740" y="3146774"/>
                  </a:cubicBezTo>
                  <a:cubicBezTo>
                    <a:pt x="1388459" y="3094101"/>
                    <a:pt x="1431512" y="3040761"/>
                    <a:pt x="1470755" y="2984659"/>
                  </a:cubicBezTo>
                  <a:cubicBezTo>
                    <a:pt x="1540764" y="2884646"/>
                    <a:pt x="1598771" y="2777109"/>
                    <a:pt x="1657636" y="2670239"/>
                  </a:cubicBezTo>
                  <a:cubicBezTo>
                    <a:pt x="1693545" y="2605088"/>
                    <a:pt x="1728502" y="2539460"/>
                    <a:pt x="1762887" y="2473547"/>
                  </a:cubicBezTo>
                  <a:cubicBezTo>
                    <a:pt x="1795367" y="2411349"/>
                    <a:pt x="1826419" y="2348103"/>
                    <a:pt x="1866710" y="2290667"/>
                  </a:cubicBezTo>
                  <a:cubicBezTo>
                    <a:pt x="1934623" y="2193893"/>
                    <a:pt x="2022729" y="2114169"/>
                    <a:pt x="2106263" y="2030254"/>
                  </a:cubicBezTo>
                  <a:cubicBezTo>
                    <a:pt x="2163128" y="1973104"/>
                    <a:pt x="2218182" y="1914049"/>
                    <a:pt x="2277237" y="1859185"/>
                  </a:cubicBezTo>
                  <a:cubicBezTo>
                    <a:pt x="2350770" y="1790891"/>
                    <a:pt x="2430304" y="1728978"/>
                    <a:pt x="2499455" y="1656207"/>
                  </a:cubicBezTo>
                  <a:cubicBezTo>
                    <a:pt x="2576989" y="1574578"/>
                    <a:pt x="2641568" y="1481900"/>
                    <a:pt x="2707100" y="1390269"/>
                  </a:cubicBezTo>
                  <a:cubicBezTo>
                    <a:pt x="2744153" y="1338453"/>
                    <a:pt x="2781586" y="1286732"/>
                    <a:pt x="2812352" y="1230916"/>
                  </a:cubicBezTo>
                  <a:cubicBezTo>
                    <a:pt x="2846546" y="1168908"/>
                    <a:pt x="2872550" y="1102900"/>
                    <a:pt x="2898172" y="1036987"/>
                  </a:cubicBezTo>
                  <a:cubicBezTo>
                    <a:pt x="2922175" y="975455"/>
                    <a:pt x="2948273" y="914305"/>
                    <a:pt x="2963228" y="850011"/>
                  </a:cubicBezTo>
                  <a:cubicBezTo>
                    <a:pt x="2971229" y="815626"/>
                    <a:pt x="2976563" y="780764"/>
                    <a:pt x="2977325" y="745427"/>
                  </a:cubicBezTo>
                  <a:cubicBezTo>
                    <a:pt x="2979230" y="654844"/>
                    <a:pt x="2963323" y="564261"/>
                    <a:pt x="2929509" y="480155"/>
                  </a:cubicBezTo>
                  <a:cubicBezTo>
                    <a:pt x="2851309" y="285655"/>
                    <a:pt x="2563082" y="0"/>
                    <a:pt x="2563082" y="0"/>
                  </a:cubicBezTo>
                </a:path>
              </a:pathLst>
            </a:custGeom>
            <a:noFill/>
            <a:ln w="9525" cap="rnd">
              <a:solidFill>
                <a:schemeClr val="accent2">
                  <a:alpha val="75000"/>
                </a:schemeClr>
              </a:solidFill>
              <a:prstDash val="lgDash"/>
              <a:round/>
            </a:ln>
          </p:spPr>
          <p:txBody>
            <a:bodyPr rtlCol="0" anchor="ctr"/>
            <a:lstStyle/>
            <a:p>
              <a:endParaRPr lang="en-US"/>
            </a:p>
          </p:txBody>
        </p:sp>
        <p:sp>
          <p:nvSpPr>
            <p:cNvPr id="14" name="Freeform: Shape 13">
              <a:extLst>
                <a:ext uri="{FF2B5EF4-FFF2-40B4-BE49-F238E27FC236}">
                  <a16:creationId xmlns:a16="http://schemas.microsoft.com/office/drawing/2014/main" id="{D158A14A-147E-4130-A5E2-38FD84B181AF}"/>
                </a:ext>
              </a:extLst>
            </p:cNvPr>
            <p:cNvSpPr/>
            <p:nvPr/>
          </p:nvSpPr>
          <p:spPr>
            <a:xfrm>
              <a:off x="4494561" y="923925"/>
              <a:ext cx="2356712" cy="4118991"/>
            </a:xfrm>
            <a:custGeom>
              <a:avLst/>
              <a:gdLst>
                <a:gd name="connsiteX0" fmla="*/ 1707071 w 2356712"/>
                <a:gd name="connsiteY0" fmla="*/ 0 h 4118991"/>
                <a:gd name="connsiteX1" fmla="*/ 1824514 w 2356712"/>
                <a:gd name="connsiteY1" fmla="*/ 244697 h 4118991"/>
                <a:gd name="connsiteX2" fmla="*/ 1908715 w 2356712"/>
                <a:gd name="connsiteY2" fmla="*/ 328994 h 4118991"/>
                <a:gd name="connsiteX3" fmla="*/ 2226469 w 2356712"/>
                <a:gd name="connsiteY3" fmla="*/ 603695 h 4118991"/>
                <a:gd name="connsiteX4" fmla="*/ 2355628 w 2356712"/>
                <a:gd name="connsiteY4" fmla="*/ 900494 h 4118991"/>
                <a:gd name="connsiteX5" fmla="*/ 2281428 w 2356712"/>
                <a:gd name="connsiteY5" fmla="*/ 1206913 h 4118991"/>
                <a:gd name="connsiteX6" fmla="*/ 2092452 w 2356712"/>
                <a:gd name="connsiteY6" fmla="*/ 1460659 h 4118991"/>
                <a:gd name="connsiteX7" fmla="*/ 1834039 w 2356712"/>
                <a:gd name="connsiteY7" fmla="*/ 1625822 h 4118991"/>
                <a:gd name="connsiteX8" fmla="*/ 1558862 w 2356712"/>
                <a:gd name="connsiteY8" fmla="*/ 1743075 h 4118991"/>
                <a:gd name="connsiteX9" fmla="*/ 1386554 w 2356712"/>
                <a:gd name="connsiteY9" fmla="*/ 1869948 h 4118991"/>
                <a:gd name="connsiteX10" fmla="*/ 1271683 w 2356712"/>
                <a:gd name="connsiteY10" fmla="*/ 2073402 h 4118991"/>
                <a:gd name="connsiteX11" fmla="*/ 1178338 w 2356712"/>
                <a:gd name="connsiteY11" fmla="*/ 2355914 h 4118991"/>
                <a:gd name="connsiteX12" fmla="*/ 1113758 w 2356712"/>
                <a:gd name="connsiteY12" fmla="*/ 2578513 h 4118991"/>
                <a:gd name="connsiteX13" fmla="*/ 1034796 w 2356712"/>
                <a:gd name="connsiteY13" fmla="*/ 2834640 h 4118991"/>
                <a:gd name="connsiteX14" fmla="*/ 905637 w 2356712"/>
                <a:gd name="connsiteY14" fmla="*/ 3081242 h 4118991"/>
                <a:gd name="connsiteX15" fmla="*/ 793147 w 2356712"/>
                <a:gd name="connsiteY15" fmla="*/ 3258407 h 4118991"/>
                <a:gd name="connsiteX16" fmla="*/ 546735 w 2356712"/>
                <a:gd name="connsiteY16" fmla="*/ 3571970 h 4118991"/>
                <a:gd name="connsiteX17" fmla="*/ 346996 w 2356712"/>
                <a:gd name="connsiteY17" fmla="*/ 3771900 h 4118991"/>
                <a:gd name="connsiteX18" fmla="*/ 174689 w 2356712"/>
                <a:gd name="connsiteY18" fmla="*/ 3944207 h 4118991"/>
                <a:gd name="connsiteX19" fmla="*/ 0 w 2356712"/>
                <a:gd name="connsiteY19" fmla="*/ 4118991 h 4118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56712" h="4118991">
                  <a:moveTo>
                    <a:pt x="1707071" y="0"/>
                  </a:moveTo>
                  <a:cubicBezTo>
                    <a:pt x="1715357" y="22098"/>
                    <a:pt x="1812608" y="224409"/>
                    <a:pt x="1824514" y="244697"/>
                  </a:cubicBezTo>
                  <a:cubicBezTo>
                    <a:pt x="1844802" y="279273"/>
                    <a:pt x="1876996" y="304324"/>
                    <a:pt x="1908715" y="328994"/>
                  </a:cubicBezTo>
                  <a:cubicBezTo>
                    <a:pt x="2019967" y="415195"/>
                    <a:pt x="2137886" y="494633"/>
                    <a:pt x="2226469" y="603695"/>
                  </a:cubicBezTo>
                  <a:cubicBezTo>
                    <a:pt x="2296287" y="689610"/>
                    <a:pt x="2347817" y="790480"/>
                    <a:pt x="2355628" y="900494"/>
                  </a:cubicBezTo>
                  <a:cubicBezTo>
                    <a:pt x="2363248" y="1007078"/>
                    <a:pt x="2329910" y="1111187"/>
                    <a:pt x="2281428" y="1206913"/>
                  </a:cubicBezTo>
                  <a:cubicBezTo>
                    <a:pt x="2233422" y="1301877"/>
                    <a:pt x="2170938" y="1388936"/>
                    <a:pt x="2092452" y="1460659"/>
                  </a:cubicBezTo>
                  <a:cubicBezTo>
                    <a:pt x="2016538" y="1530001"/>
                    <a:pt x="1927765" y="1583436"/>
                    <a:pt x="1834039" y="1625822"/>
                  </a:cubicBezTo>
                  <a:cubicBezTo>
                    <a:pt x="1743075" y="1666970"/>
                    <a:pt x="1647730" y="1697736"/>
                    <a:pt x="1558862" y="1743075"/>
                  </a:cubicBezTo>
                  <a:cubicBezTo>
                    <a:pt x="1494758" y="1775841"/>
                    <a:pt x="1434275" y="1816132"/>
                    <a:pt x="1386554" y="1869948"/>
                  </a:cubicBezTo>
                  <a:cubicBezTo>
                    <a:pt x="1334548" y="1928622"/>
                    <a:pt x="1300544" y="2000345"/>
                    <a:pt x="1271683" y="2073402"/>
                  </a:cubicBezTo>
                  <a:cubicBezTo>
                    <a:pt x="1235202" y="2165699"/>
                    <a:pt x="1206722" y="2260759"/>
                    <a:pt x="1178338" y="2355914"/>
                  </a:cubicBezTo>
                  <a:cubicBezTo>
                    <a:pt x="1156240" y="2429923"/>
                    <a:pt x="1134237" y="2504028"/>
                    <a:pt x="1113758" y="2578513"/>
                  </a:cubicBezTo>
                  <a:cubicBezTo>
                    <a:pt x="1090041" y="2664714"/>
                    <a:pt x="1068134" y="2751678"/>
                    <a:pt x="1034796" y="2834640"/>
                  </a:cubicBezTo>
                  <a:cubicBezTo>
                    <a:pt x="1000125" y="2920841"/>
                    <a:pt x="953643" y="3001613"/>
                    <a:pt x="905637" y="3081242"/>
                  </a:cubicBezTo>
                  <a:cubicBezTo>
                    <a:pt x="869442" y="3141155"/>
                    <a:pt x="832295" y="3200400"/>
                    <a:pt x="793147" y="3258407"/>
                  </a:cubicBezTo>
                  <a:cubicBezTo>
                    <a:pt x="718661" y="3368802"/>
                    <a:pt x="637223" y="3474434"/>
                    <a:pt x="546735" y="3571970"/>
                  </a:cubicBezTo>
                  <a:cubicBezTo>
                    <a:pt x="482632" y="3641027"/>
                    <a:pt x="414147" y="3705797"/>
                    <a:pt x="346996" y="3771900"/>
                  </a:cubicBezTo>
                  <a:cubicBezTo>
                    <a:pt x="288989" y="3828764"/>
                    <a:pt x="232029" y="3886676"/>
                    <a:pt x="174689" y="3944207"/>
                  </a:cubicBezTo>
                  <a:cubicBezTo>
                    <a:pt x="116586" y="4002596"/>
                    <a:pt x="58293" y="4060698"/>
                    <a:pt x="0" y="4118991"/>
                  </a:cubicBezTo>
                </a:path>
              </a:pathLst>
            </a:custGeom>
            <a:noFill/>
            <a:ln w="9525" cap="rnd">
              <a:solidFill>
                <a:schemeClr val="accent2">
                  <a:alpha val="75000"/>
                </a:schemeClr>
              </a:solidFill>
              <a:prstDash val="lgDash"/>
              <a:round/>
            </a:ln>
          </p:spPr>
          <p:txBody>
            <a:bodyPr rtlCol="0" anchor="ctr"/>
            <a:lstStyle/>
            <a:p>
              <a:endParaRPr lang="en-US"/>
            </a:p>
          </p:txBody>
        </p:sp>
        <p:sp>
          <p:nvSpPr>
            <p:cNvPr id="15" name="Freeform: Shape 14">
              <a:extLst>
                <a:ext uri="{FF2B5EF4-FFF2-40B4-BE49-F238E27FC236}">
                  <a16:creationId xmlns:a16="http://schemas.microsoft.com/office/drawing/2014/main" id="{75B8B1EB-5E2B-472C-AE60-2EC5961F16F9}"/>
                </a:ext>
              </a:extLst>
            </p:cNvPr>
            <p:cNvSpPr/>
            <p:nvPr/>
          </p:nvSpPr>
          <p:spPr>
            <a:xfrm>
              <a:off x="4473129" y="923925"/>
              <a:ext cx="2059193" cy="3980116"/>
            </a:xfrm>
            <a:custGeom>
              <a:avLst/>
              <a:gdLst>
                <a:gd name="connsiteX0" fmla="*/ 0 w 2059193"/>
                <a:gd name="connsiteY0" fmla="*/ 3980116 h 3980116"/>
                <a:gd name="connsiteX1" fmla="*/ 471583 w 2059193"/>
                <a:gd name="connsiteY1" fmla="*/ 3515678 h 3980116"/>
                <a:gd name="connsiteX2" fmla="*/ 758666 w 2059193"/>
                <a:gd name="connsiteY2" fmla="*/ 3163824 h 3980116"/>
                <a:gd name="connsiteX3" fmla="*/ 940499 w 2059193"/>
                <a:gd name="connsiteY3" fmla="*/ 2780824 h 3980116"/>
                <a:gd name="connsiteX4" fmla="*/ 1055370 w 2059193"/>
                <a:gd name="connsiteY4" fmla="*/ 2242185 h 3980116"/>
                <a:gd name="connsiteX5" fmla="*/ 1136714 w 2059193"/>
                <a:gd name="connsiteY5" fmla="*/ 1878330 h 3980116"/>
                <a:gd name="connsiteX6" fmla="*/ 1246727 w 2059193"/>
                <a:gd name="connsiteY6" fmla="*/ 1562386 h 3980116"/>
                <a:gd name="connsiteX7" fmla="*/ 1378363 w 2059193"/>
                <a:gd name="connsiteY7" fmla="*/ 1430750 h 3980116"/>
                <a:gd name="connsiteX8" fmla="*/ 1691831 w 2059193"/>
                <a:gd name="connsiteY8" fmla="*/ 1394841 h 3980116"/>
                <a:gd name="connsiteX9" fmla="*/ 1914335 w 2059193"/>
                <a:gd name="connsiteY9" fmla="*/ 1323023 h 3980116"/>
                <a:gd name="connsiteX10" fmla="*/ 2055495 w 2059193"/>
                <a:gd name="connsiteY10" fmla="*/ 1098042 h 3980116"/>
                <a:gd name="connsiteX11" fmla="*/ 2033969 w 2059193"/>
                <a:gd name="connsiteY11" fmla="*/ 930497 h 3980116"/>
                <a:gd name="connsiteX12" fmla="*/ 1885664 w 2059193"/>
                <a:gd name="connsiteY12" fmla="*/ 760571 h 3980116"/>
                <a:gd name="connsiteX13" fmla="*/ 1636871 w 2059193"/>
                <a:gd name="connsiteY13" fmla="*/ 612172 h 3980116"/>
                <a:gd name="connsiteX14" fmla="*/ 1335405 w 2059193"/>
                <a:gd name="connsiteY14" fmla="*/ 459010 h 3980116"/>
                <a:gd name="connsiteX15" fmla="*/ 1234916 w 2059193"/>
                <a:gd name="connsiteY15" fmla="*/ 269939 h 3980116"/>
                <a:gd name="connsiteX16" fmla="*/ 1386935 w 2059193"/>
                <a:gd name="connsiteY16" fmla="*/ 0 h 3980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59193" h="3980116">
                  <a:moveTo>
                    <a:pt x="0" y="3980116"/>
                  </a:moveTo>
                  <a:cubicBezTo>
                    <a:pt x="91345" y="3889534"/>
                    <a:pt x="382715" y="3608737"/>
                    <a:pt x="471583" y="3515678"/>
                  </a:cubicBezTo>
                  <a:cubicBezTo>
                    <a:pt x="576358" y="3405949"/>
                    <a:pt x="675989" y="3290983"/>
                    <a:pt x="758666" y="3163824"/>
                  </a:cubicBezTo>
                  <a:cubicBezTo>
                    <a:pt x="836105" y="3044857"/>
                    <a:pt x="897445" y="2916079"/>
                    <a:pt x="940499" y="2780824"/>
                  </a:cubicBezTo>
                  <a:cubicBezTo>
                    <a:pt x="996315" y="2605754"/>
                    <a:pt x="1020985" y="2422874"/>
                    <a:pt x="1055370" y="2242185"/>
                  </a:cubicBezTo>
                  <a:cubicBezTo>
                    <a:pt x="1078611" y="2120075"/>
                    <a:pt x="1107472" y="1999107"/>
                    <a:pt x="1136714" y="1878330"/>
                  </a:cubicBezTo>
                  <a:cubicBezTo>
                    <a:pt x="1163098" y="1769174"/>
                    <a:pt x="1189482" y="1658588"/>
                    <a:pt x="1246727" y="1562386"/>
                  </a:cubicBezTo>
                  <a:cubicBezTo>
                    <a:pt x="1279208" y="1507808"/>
                    <a:pt x="1321689" y="1459039"/>
                    <a:pt x="1378363" y="1430750"/>
                  </a:cubicBezTo>
                  <a:cubicBezTo>
                    <a:pt x="1473327" y="1383221"/>
                    <a:pt x="1584865" y="1402652"/>
                    <a:pt x="1691831" y="1394841"/>
                  </a:cubicBezTo>
                  <a:cubicBezTo>
                    <a:pt x="1771079" y="1389031"/>
                    <a:pt x="1849279" y="1368266"/>
                    <a:pt x="1914335" y="1323023"/>
                  </a:cubicBezTo>
                  <a:cubicBezTo>
                    <a:pt x="1989963" y="1270445"/>
                    <a:pt x="2041493" y="1189101"/>
                    <a:pt x="2055495" y="1098042"/>
                  </a:cubicBezTo>
                  <a:cubicBezTo>
                    <a:pt x="2064258" y="1041178"/>
                    <a:pt x="2057591" y="982980"/>
                    <a:pt x="2033969" y="930497"/>
                  </a:cubicBezTo>
                  <a:cubicBezTo>
                    <a:pt x="2002727" y="861060"/>
                    <a:pt x="1945958" y="807625"/>
                    <a:pt x="1885664" y="760571"/>
                  </a:cubicBezTo>
                  <a:cubicBezTo>
                    <a:pt x="1809179" y="700945"/>
                    <a:pt x="1725549" y="651415"/>
                    <a:pt x="1636871" y="612172"/>
                  </a:cubicBezTo>
                  <a:cubicBezTo>
                    <a:pt x="1532763" y="566071"/>
                    <a:pt x="1421606" y="532543"/>
                    <a:pt x="1335405" y="459010"/>
                  </a:cubicBezTo>
                  <a:cubicBezTo>
                    <a:pt x="1277969" y="409956"/>
                    <a:pt x="1232059" y="344615"/>
                    <a:pt x="1234916" y="269939"/>
                  </a:cubicBezTo>
                  <a:cubicBezTo>
                    <a:pt x="1237012" y="211741"/>
                    <a:pt x="1386935" y="0"/>
                    <a:pt x="1386935" y="0"/>
                  </a:cubicBezTo>
                </a:path>
              </a:pathLst>
            </a:custGeom>
            <a:noFill/>
            <a:ln w="9525" cap="rnd">
              <a:solidFill>
                <a:schemeClr val="accent2">
                  <a:alpha val="75000"/>
                </a:schemeClr>
              </a:solidFill>
              <a:prstDash val="lgDash"/>
              <a:round/>
            </a:ln>
          </p:spPr>
          <p:txBody>
            <a:bodyPr rtlCol="0" anchor="ctr"/>
            <a:lstStyle/>
            <a:p>
              <a:endParaRPr lang="en-US"/>
            </a:p>
          </p:txBody>
        </p:sp>
        <p:sp>
          <p:nvSpPr>
            <p:cNvPr id="16" name="Freeform: Shape 15">
              <a:extLst>
                <a:ext uri="{FF2B5EF4-FFF2-40B4-BE49-F238E27FC236}">
                  <a16:creationId xmlns:a16="http://schemas.microsoft.com/office/drawing/2014/main" id="{B4F5BD77-58D7-4B61-A666-1B4139A63A28}"/>
                </a:ext>
              </a:extLst>
            </p:cNvPr>
            <p:cNvSpPr/>
            <p:nvPr/>
          </p:nvSpPr>
          <p:spPr>
            <a:xfrm>
              <a:off x="4485131" y="1719357"/>
              <a:ext cx="743796" cy="2867501"/>
            </a:xfrm>
            <a:custGeom>
              <a:avLst/>
              <a:gdLst>
                <a:gd name="connsiteX0" fmla="*/ 11144 w 743796"/>
                <a:gd name="connsiteY0" fmla="*/ 0 h 2867501"/>
                <a:gd name="connsiteX1" fmla="*/ 353663 w 743796"/>
                <a:gd name="connsiteY1" fmla="*/ 55245 h 2867501"/>
                <a:gd name="connsiteX2" fmla="*/ 571405 w 743796"/>
                <a:gd name="connsiteY2" fmla="*/ 179737 h 2867501"/>
                <a:gd name="connsiteX3" fmla="*/ 688658 w 743796"/>
                <a:gd name="connsiteY3" fmla="*/ 368808 h 2867501"/>
                <a:gd name="connsiteX4" fmla="*/ 731711 w 743796"/>
                <a:gd name="connsiteY4" fmla="*/ 612934 h 2867501"/>
                <a:gd name="connsiteX5" fmla="*/ 725233 w 743796"/>
                <a:gd name="connsiteY5" fmla="*/ 995648 h 2867501"/>
                <a:gd name="connsiteX6" fmla="*/ 742855 w 743796"/>
                <a:gd name="connsiteY6" fmla="*/ 1499330 h 2867501"/>
                <a:gd name="connsiteX7" fmla="*/ 707898 w 743796"/>
                <a:gd name="connsiteY7" fmla="*/ 1793081 h 2867501"/>
                <a:gd name="connsiteX8" fmla="*/ 633222 w 743796"/>
                <a:gd name="connsiteY8" fmla="*/ 2073592 h 2867501"/>
                <a:gd name="connsiteX9" fmla="*/ 404527 w 743796"/>
                <a:gd name="connsiteY9" fmla="*/ 2472404 h 2867501"/>
                <a:gd name="connsiteX10" fmla="*/ 0 w 743796"/>
                <a:gd name="connsiteY10" fmla="*/ 2867501 h 286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43796" h="2867501">
                  <a:moveTo>
                    <a:pt x="11144" y="0"/>
                  </a:moveTo>
                  <a:cubicBezTo>
                    <a:pt x="101060" y="2953"/>
                    <a:pt x="268796" y="25146"/>
                    <a:pt x="353663" y="55245"/>
                  </a:cubicBezTo>
                  <a:cubicBezTo>
                    <a:pt x="433483" y="83534"/>
                    <a:pt x="510635" y="120967"/>
                    <a:pt x="571405" y="179737"/>
                  </a:cubicBezTo>
                  <a:cubicBezTo>
                    <a:pt x="625412" y="231934"/>
                    <a:pt x="663607" y="297942"/>
                    <a:pt x="688658" y="368808"/>
                  </a:cubicBezTo>
                  <a:cubicBezTo>
                    <a:pt x="716375" y="447103"/>
                    <a:pt x="727996" y="529876"/>
                    <a:pt x="731711" y="612934"/>
                  </a:cubicBezTo>
                  <a:cubicBezTo>
                    <a:pt x="737426" y="740474"/>
                    <a:pt x="724948" y="867918"/>
                    <a:pt x="725233" y="995648"/>
                  </a:cubicBezTo>
                  <a:cubicBezTo>
                    <a:pt x="725710" y="1163765"/>
                    <a:pt x="748665" y="1331309"/>
                    <a:pt x="742855" y="1499330"/>
                  </a:cubicBezTo>
                  <a:cubicBezTo>
                    <a:pt x="739426" y="1598009"/>
                    <a:pt x="725996" y="1696022"/>
                    <a:pt x="707898" y="1793081"/>
                  </a:cubicBezTo>
                  <a:cubicBezTo>
                    <a:pt x="690086" y="1888426"/>
                    <a:pt x="666845" y="1982724"/>
                    <a:pt x="633222" y="2073592"/>
                  </a:cubicBezTo>
                  <a:cubicBezTo>
                    <a:pt x="579692" y="2218182"/>
                    <a:pt x="499682" y="2351056"/>
                    <a:pt x="404527" y="2472404"/>
                  </a:cubicBezTo>
                  <a:cubicBezTo>
                    <a:pt x="266033" y="2648902"/>
                    <a:pt x="179642" y="2732818"/>
                    <a:pt x="0" y="2867501"/>
                  </a:cubicBezTo>
                </a:path>
              </a:pathLst>
            </a:custGeom>
            <a:noFill/>
            <a:ln w="9525" cap="rnd">
              <a:solidFill>
                <a:schemeClr val="accent2">
                  <a:alpha val="75000"/>
                </a:schemeClr>
              </a:solidFill>
              <a:prstDash val="lgDash"/>
              <a:round/>
            </a:ln>
          </p:spPr>
          <p:txBody>
            <a:bodyPr rtlCol="0" anchor="ctr"/>
            <a:lstStyle/>
            <a:p>
              <a:endParaRPr lang="en-US"/>
            </a:p>
          </p:txBody>
        </p:sp>
        <p:sp>
          <p:nvSpPr>
            <p:cNvPr id="17" name="Freeform: Shape 16">
              <a:extLst>
                <a:ext uri="{FF2B5EF4-FFF2-40B4-BE49-F238E27FC236}">
                  <a16:creationId xmlns:a16="http://schemas.microsoft.com/office/drawing/2014/main" id="{F5CBEC6B-EDB6-40B8-8771-E5AF41B8D698}"/>
                </a:ext>
              </a:extLst>
            </p:cNvPr>
            <p:cNvSpPr/>
            <p:nvPr/>
          </p:nvSpPr>
          <p:spPr>
            <a:xfrm>
              <a:off x="4473129" y="1912731"/>
              <a:ext cx="597294" cy="2543540"/>
            </a:xfrm>
            <a:custGeom>
              <a:avLst/>
              <a:gdLst>
                <a:gd name="connsiteX0" fmla="*/ 16478 w 597294"/>
                <a:gd name="connsiteY0" fmla="*/ 2079 h 2543540"/>
                <a:gd name="connsiteX1" fmla="*/ 299847 w 597294"/>
                <a:gd name="connsiteY1" fmla="*/ 53991 h 2543540"/>
                <a:gd name="connsiteX2" fmla="*/ 503206 w 597294"/>
                <a:gd name="connsiteY2" fmla="*/ 291354 h 2543540"/>
                <a:gd name="connsiteX3" fmla="*/ 525113 w 597294"/>
                <a:gd name="connsiteY3" fmla="*/ 724265 h 2543540"/>
                <a:gd name="connsiteX4" fmla="*/ 578930 w 597294"/>
                <a:gd name="connsiteY4" fmla="*/ 1117267 h 2543540"/>
                <a:gd name="connsiteX5" fmla="*/ 592931 w 597294"/>
                <a:gd name="connsiteY5" fmla="*/ 1476359 h 2543540"/>
                <a:gd name="connsiteX6" fmla="*/ 503206 w 597294"/>
                <a:gd name="connsiteY6" fmla="*/ 1859359 h 2543540"/>
                <a:gd name="connsiteX7" fmla="*/ 291846 w 597294"/>
                <a:gd name="connsiteY7" fmla="*/ 2250361 h 2543540"/>
                <a:gd name="connsiteX8" fmla="*/ 0 w 597294"/>
                <a:gd name="connsiteY8" fmla="*/ 2543540 h 254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7294" h="2543540">
                  <a:moveTo>
                    <a:pt x="16478" y="2079"/>
                  </a:moveTo>
                  <a:cubicBezTo>
                    <a:pt x="101441" y="-6684"/>
                    <a:pt x="224885" y="12557"/>
                    <a:pt x="299847" y="53991"/>
                  </a:cubicBezTo>
                  <a:cubicBezTo>
                    <a:pt x="394240" y="106092"/>
                    <a:pt x="468440" y="189341"/>
                    <a:pt x="503206" y="291354"/>
                  </a:cubicBezTo>
                  <a:cubicBezTo>
                    <a:pt x="550069" y="429085"/>
                    <a:pt x="520827" y="577770"/>
                    <a:pt x="525113" y="724265"/>
                  </a:cubicBezTo>
                  <a:cubicBezTo>
                    <a:pt x="529019" y="856472"/>
                    <a:pt x="561118" y="986012"/>
                    <a:pt x="578930" y="1117267"/>
                  </a:cubicBezTo>
                  <a:cubicBezTo>
                    <a:pt x="595122" y="1236234"/>
                    <a:pt x="602742" y="1356630"/>
                    <a:pt x="592931" y="1476359"/>
                  </a:cubicBezTo>
                  <a:cubicBezTo>
                    <a:pt x="582073" y="1607709"/>
                    <a:pt x="549783" y="1736011"/>
                    <a:pt x="503206" y="1859359"/>
                  </a:cubicBezTo>
                  <a:cubicBezTo>
                    <a:pt x="450628" y="1998710"/>
                    <a:pt x="383857" y="2133298"/>
                    <a:pt x="291846" y="2250361"/>
                  </a:cubicBezTo>
                  <a:cubicBezTo>
                    <a:pt x="231553" y="2327132"/>
                    <a:pt x="73819" y="2479532"/>
                    <a:pt x="0" y="2543540"/>
                  </a:cubicBezTo>
                </a:path>
              </a:pathLst>
            </a:custGeom>
            <a:noFill/>
            <a:ln w="9525" cap="rnd">
              <a:solidFill>
                <a:schemeClr val="accent2">
                  <a:alpha val="75000"/>
                </a:schemeClr>
              </a:solidFill>
              <a:prstDash val="lgDash"/>
              <a:round/>
            </a:ln>
          </p:spPr>
          <p:txBody>
            <a:bodyPr rtlCol="0" anchor="ctr"/>
            <a:lstStyle/>
            <a:p>
              <a:endParaRPr lang="en-US"/>
            </a:p>
          </p:txBody>
        </p:sp>
        <p:sp>
          <p:nvSpPr>
            <p:cNvPr id="18" name="Freeform: Shape 17">
              <a:extLst>
                <a:ext uri="{FF2B5EF4-FFF2-40B4-BE49-F238E27FC236}">
                  <a16:creationId xmlns:a16="http://schemas.microsoft.com/office/drawing/2014/main" id="{91BD0EE8-AA47-4044-9251-9F5A4B820120}"/>
                </a:ext>
              </a:extLst>
            </p:cNvPr>
            <p:cNvSpPr/>
            <p:nvPr/>
          </p:nvSpPr>
          <p:spPr>
            <a:xfrm>
              <a:off x="4491417" y="2227197"/>
              <a:ext cx="389425" cy="2011236"/>
            </a:xfrm>
            <a:custGeom>
              <a:avLst/>
              <a:gdLst>
                <a:gd name="connsiteX0" fmla="*/ 0 w 389425"/>
                <a:gd name="connsiteY0" fmla="*/ 33 h 2011236"/>
                <a:gd name="connsiteX1" fmla="*/ 171260 w 389425"/>
                <a:gd name="connsiteY1" fmla="*/ 60326 h 2011236"/>
                <a:gd name="connsiteX2" fmla="*/ 211455 w 389425"/>
                <a:gd name="connsiteY2" fmla="*/ 221204 h 2011236"/>
                <a:gd name="connsiteX3" fmla="*/ 243078 w 389425"/>
                <a:gd name="connsiteY3" fmla="*/ 448089 h 2011236"/>
                <a:gd name="connsiteX4" fmla="*/ 346424 w 389425"/>
                <a:gd name="connsiteY4" fmla="*/ 789941 h 2011236"/>
                <a:gd name="connsiteX5" fmla="*/ 372237 w 389425"/>
                <a:gd name="connsiteY5" fmla="*/ 942151 h 2011236"/>
                <a:gd name="connsiteX6" fmla="*/ 386620 w 389425"/>
                <a:gd name="connsiteY6" fmla="*/ 1272478 h 2011236"/>
                <a:gd name="connsiteX7" fmla="*/ 280416 w 389425"/>
                <a:gd name="connsiteY7" fmla="*/ 1660241 h 2011236"/>
                <a:gd name="connsiteX8" fmla="*/ 151257 w 389425"/>
                <a:gd name="connsiteY8" fmla="*/ 1844073 h 2011236"/>
                <a:gd name="connsiteX9" fmla="*/ 1905 w 389425"/>
                <a:gd name="connsiteY9" fmla="*/ 2011237 h 201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9425" h="2011236">
                  <a:moveTo>
                    <a:pt x="0" y="33"/>
                  </a:moveTo>
                  <a:cubicBezTo>
                    <a:pt x="57912" y="-824"/>
                    <a:pt x="136112" y="14892"/>
                    <a:pt x="171260" y="60326"/>
                  </a:cubicBezTo>
                  <a:cubicBezTo>
                    <a:pt x="205645" y="104903"/>
                    <a:pt x="207740" y="164244"/>
                    <a:pt x="211455" y="221204"/>
                  </a:cubicBezTo>
                  <a:cubicBezTo>
                    <a:pt x="216408" y="297594"/>
                    <a:pt x="225838" y="373604"/>
                    <a:pt x="243078" y="448089"/>
                  </a:cubicBezTo>
                  <a:cubicBezTo>
                    <a:pt x="269939" y="564199"/>
                    <a:pt x="319183" y="673927"/>
                    <a:pt x="346424" y="789941"/>
                  </a:cubicBezTo>
                  <a:cubicBezTo>
                    <a:pt x="358235" y="840043"/>
                    <a:pt x="365951" y="891097"/>
                    <a:pt x="372237" y="942151"/>
                  </a:cubicBezTo>
                  <a:cubicBezTo>
                    <a:pt x="385858" y="1051784"/>
                    <a:pt x="394049" y="1162274"/>
                    <a:pt x="386620" y="1272478"/>
                  </a:cubicBezTo>
                  <a:cubicBezTo>
                    <a:pt x="377476" y="1407828"/>
                    <a:pt x="344996" y="1541178"/>
                    <a:pt x="280416" y="1660241"/>
                  </a:cubicBezTo>
                  <a:cubicBezTo>
                    <a:pt x="244602" y="1726249"/>
                    <a:pt x="199358" y="1786352"/>
                    <a:pt x="151257" y="1844073"/>
                  </a:cubicBezTo>
                  <a:cubicBezTo>
                    <a:pt x="79534" y="1930084"/>
                    <a:pt x="89345" y="1941419"/>
                    <a:pt x="1905" y="2011237"/>
                  </a:cubicBezTo>
                </a:path>
              </a:pathLst>
            </a:custGeom>
            <a:noFill/>
            <a:ln w="9525" cap="rnd">
              <a:solidFill>
                <a:schemeClr val="accent2">
                  <a:alpha val="75000"/>
                </a:schemeClr>
              </a:solidFill>
              <a:prstDash val="lgDash"/>
              <a:round/>
            </a:ln>
          </p:spPr>
          <p:txBody>
            <a:bodyPr rtlCol="0" anchor="ctr"/>
            <a:lstStyle/>
            <a:p>
              <a:endParaRPr lang="en-US" dirty="0"/>
            </a:p>
          </p:txBody>
        </p:sp>
      </p:grpSp>
      <p:grpSp>
        <p:nvGrpSpPr>
          <p:cNvPr id="19" name="Graphic 157">
            <a:extLst>
              <a:ext uri="{FF2B5EF4-FFF2-40B4-BE49-F238E27FC236}">
                <a16:creationId xmlns:a16="http://schemas.microsoft.com/office/drawing/2014/main" id="{C3279E8D-2BAA-4CB1-834B-09FADD54DE56}"/>
              </a:ext>
            </a:extLst>
          </p:cNvPr>
          <p:cNvGrpSpPr/>
          <p:nvPr/>
        </p:nvGrpSpPr>
        <p:grpSpPr>
          <a:xfrm>
            <a:off x="8610600" y="3276600"/>
            <a:ext cx="3529260" cy="3581399"/>
            <a:chOff x="4114800" y="1423987"/>
            <a:chExt cx="3961542" cy="4007547"/>
          </a:xfrm>
          <a:noFill/>
        </p:grpSpPr>
        <p:sp>
          <p:nvSpPr>
            <p:cNvPr id="20" name="Freeform: Shape 19">
              <a:extLst>
                <a:ext uri="{FF2B5EF4-FFF2-40B4-BE49-F238E27FC236}">
                  <a16:creationId xmlns:a16="http://schemas.microsoft.com/office/drawing/2014/main" id="{3456F18E-4F61-486D-9CD6-65B30372C534}"/>
                </a:ext>
              </a:extLst>
            </p:cNvPr>
            <p:cNvSpPr/>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accent2">
                  <a:alpha val="75000"/>
                </a:schemeClr>
              </a:solidFill>
              <a:prstDash val="lgDash"/>
              <a:round/>
            </a:ln>
          </p:spPr>
          <p:txBody>
            <a:bodyPr rtlCol="0" anchor="ctr"/>
            <a:lstStyle/>
            <a:p>
              <a:endParaRPr lang="en-US"/>
            </a:p>
          </p:txBody>
        </p:sp>
        <p:sp>
          <p:nvSpPr>
            <p:cNvPr id="21" name="Freeform: Shape 20">
              <a:extLst>
                <a:ext uri="{FF2B5EF4-FFF2-40B4-BE49-F238E27FC236}">
                  <a16:creationId xmlns:a16="http://schemas.microsoft.com/office/drawing/2014/main" id="{318DDF45-08F0-46B6-A0B7-133735C94F47}"/>
                </a:ext>
              </a:extLst>
            </p:cNvPr>
            <p:cNvSpPr/>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accent2">
                  <a:alpha val="75000"/>
                </a:schemeClr>
              </a:solidFill>
              <a:prstDash val="lgDash"/>
              <a:round/>
            </a:ln>
          </p:spPr>
          <p:txBody>
            <a:bodyPr rtlCol="0" anchor="ctr"/>
            <a:lstStyle/>
            <a:p>
              <a:endParaRPr lang="en-US"/>
            </a:p>
          </p:txBody>
        </p:sp>
        <p:sp>
          <p:nvSpPr>
            <p:cNvPr id="22" name="Freeform: Shape 21">
              <a:extLst>
                <a:ext uri="{FF2B5EF4-FFF2-40B4-BE49-F238E27FC236}">
                  <a16:creationId xmlns:a16="http://schemas.microsoft.com/office/drawing/2014/main" id="{B9D0CC0F-710D-43F4-BC86-763767420133}"/>
                </a:ext>
              </a:extLst>
            </p:cNvPr>
            <p:cNvSpPr/>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accent2">
                  <a:alpha val="75000"/>
                </a:schemeClr>
              </a:solidFill>
              <a:prstDash val="lgDash"/>
              <a:round/>
            </a:ln>
          </p:spPr>
          <p:txBody>
            <a:bodyPr rtlCol="0" anchor="ctr"/>
            <a:lstStyle/>
            <a:p>
              <a:endParaRPr lang="en-US"/>
            </a:p>
          </p:txBody>
        </p:sp>
        <p:sp>
          <p:nvSpPr>
            <p:cNvPr id="23" name="Freeform: Shape 22">
              <a:extLst>
                <a:ext uri="{FF2B5EF4-FFF2-40B4-BE49-F238E27FC236}">
                  <a16:creationId xmlns:a16="http://schemas.microsoft.com/office/drawing/2014/main" id="{6FB36AB6-CB81-495A-8A33-C0BCE67D6F23}"/>
                </a:ext>
              </a:extLst>
            </p:cNvPr>
            <p:cNvSpPr/>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accent2">
                  <a:alpha val="75000"/>
                </a:schemeClr>
              </a:solidFill>
              <a:prstDash val="lgDash"/>
              <a:round/>
            </a:ln>
          </p:spPr>
          <p:txBody>
            <a:bodyPr rtlCol="0" anchor="ctr"/>
            <a:lstStyle/>
            <a:p>
              <a:endParaRPr lang="en-US"/>
            </a:p>
          </p:txBody>
        </p:sp>
        <p:sp>
          <p:nvSpPr>
            <p:cNvPr id="24" name="Freeform: Shape 23">
              <a:extLst>
                <a:ext uri="{FF2B5EF4-FFF2-40B4-BE49-F238E27FC236}">
                  <a16:creationId xmlns:a16="http://schemas.microsoft.com/office/drawing/2014/main" id="{1993F7E6-ABF6-482D-BEA5-B4E607DDB433}"/>
                </a:ext>
              </a:extLst>
            </p:cNvPr>
            <p:cNvSpPr/>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accent2">
                  <a:alpha val="75000"/>
                </a:schemeClr>
              </a:solidFill>
              <a:prstDash val="lgDash"/>
              <a:round/>
            </a:ln>
          </p:spPr>
          <p:txBody>
            <a:bodyPr rtlCol="0" anchor="ctr"/>
            <a:lstStyle/>
            <a:p>
              <a:endParaRPr lang="en-US"/>
            </a:p>
          </p:txBody>
        </p:sp>
        <p:sp>
          <p:nvSpPr>
            <p:cNvPr id="25" name="Freeform: Shape 24">
              <a:extLst>
                <a:ext uri="{FF2B5EF4-FFF2-40B4-BE49-F238E27FC236}">
                  <a16:creationId xmlns:a16="http://schemas.microsoft.com/office/drawing/2014/main" id="{DCA0B097-C21A-40B4-95E4-2FFA9697F824}"/>
                </a:ext>
              </a:extLst>
            </p:cNvPr>
            <p:cNvSpPr/>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accent2">
                  <a:alpha val="75000"/>
                </a:schemeClr>
              </a:solidFill>
              <a:prstDash val="lgDash"/>
              <a:round/>
            </a:ln>
          </p:spPr>
          <p:txBody>
            <a:bodyPr rtlCol="0" anchor="ctr"/>
            <a:lstStyle/>
            <a:p>
              <a:endParaRPr lang="en-US"/>
            </a:p>
          </p:txBody>
        </p:sp>
        <p:sp>
          <p:nvSpPr>
            <p:cNvPr id="26" name="Freeform: Shape 25">
              <a:extLst>
                <a:ext uri="{FF2B5EF4-FFF2-40B4-BE49-F238E27FC236}">
                  <a16:creationId xmlns:a16="http://schemas.microsoft.com/office/drawing/2014/main" id="{AB2AF0F5-7EAA-4BAB-8DE2-D84E124170FA}"/>
                </a:ext>
              </a:extLst>
            </p:cNvPr>
            <p:cNvSpPr/>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accent2">
                  <a:alpha val="75000"/>
                </a:schemeClr>
              </a:solidFill>
              <a:prstDash val="lgDash"/>
              <a:round/>
            </a:ln>
          </p:spPr>
          <p:txBody>
            <a:bodyPr rtlCol="0" anchor="ctr"/>
            <a:lstStyle/>
            <a:p>
              <a:endParaRPr lang="en-US"/>
            </a:p>
          </p:txBody>
        </p:sp>
      </p:grpSp>
      <p:sp>
        <p:nvSpPr>
          <p:cNvPr id="2" name="Title Placeholder 1">
            <a:extLst>
              <a:ext uri="{FF2B5EF4-FFF2-40B4-BE49-F238E27FC236}">
                <a16:creationId xmlns:a16="http://schemas.microsoft.com/office/drawing/2014/main" id="{B760C036-BBCE-4F9E-AD56-DD36D4407B2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3A5D7EC-1E6A-473F-B5A4-18CDFB6CF95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F9981C7-34D5-49A4-949D-715FD4BD8FE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lang="en-US" sz="900" kern="1200" cap="all" spc="200" smtClean="0">
                <a:solidFill>
                  <a:schemeClr val="accent1"/>
                </a:solidFill>
                <a:latin typeface="+mn-lt"/>
                <a:ea typeface="+mn-ea"/>
                <a:cs typeface="Segoe UI Semilight" panose="020B0402040204020203" pitchFamily="34" charset="0"/>
              </a:defRPr>
            </a:lvl1pPr>
          </a:lstStyle>
          <a:p>
            <a:fld id="{A25B89A0-E26E-4328-838E-AB32FC45EAF9}" type="datetime1">
              <a:rPr lang="en-US" smtClean="0"/>
              <a:t>12/8/2023</a:t>
            </a:fld>
            <a:endParaRPr lang="en-US" dirty="0"/>
          </a:p>
        </p:txBody>
      </p:sp>
      <p:sp>
        <p:nvSpPr>
          <p:cNvPr id="5" name="Footer Placeholder 4">
            <a:extLst>
              <a:ext uri="{FF2B5EF4-FFF2-40B4-BE49-F238E27FC236}">
                <a16:creationId xmlns:a16="http://schemas.microsoft.com/office/drawing/2014/main" id="{FA85CE6E-733D-4C60-B40B-C7C10CB5AFB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lang="en-US" sz="900" kern="1200" cap="all" spc="200" dirty="0">
                <a:solidFill>
                  <a:schemeClr val="accent1"/>
                </a:solidFill>
                <a:latin typeface="+mn-lt"/>
                <a:ea typeface="+mn-ea"/>
                <a:cs typeface="Segoe UI Semilight" panose="020B0402040204020203" pitchFamily="34" charset="0"/>
              </a:defRPr>
            </a:lvl1pPr>
          </a:lstStyle>
          <a:p>
            <a:r>
              <a:rPr lang="en-US"/>
              <a:t>https://openstax.org/details/books/algebra-and-trigonometry-2e</a:t>
            </a:r>
          </a:p>
        </p:txBody>
      </p:sp>
      <p:sp>
        <p:nvSpPr>
          <p:cNvPr id="6" name="Slide Number Placeholder 5">
            <a:extLst>
              <a:ext uri="{FF2B5EF4-FFF2-40B4-BE49-F238E27FC236}">
                <a16:creationId xmlns:a16="http://schemas.microsoft.com/office/drawing/2014/main" id="{92D80D8B-7909-4114-8EBA-C3086DC62B08}"/>
              </a:ext>
            </a:extLst>
          </p:cNvPr>
          <p:cNvSpPr>
            <a:spLocks noGrp="1"/>
          </p:cNvSpPr>
          <p:nvPr>
            <p:ph type="sldNum" sz="quarter" idx="4"/>
          </p:nvPr>
        </p:nvSpPr>
        <p:spPr>
          <a:xfrm>
            <a:off x="9906000" y="6356350"/>
            <a:ext cx="1447800" cy="365125"/>
          </a:xfrm>
          <a:prstGeom prst="rect">
            <a:avLst/>
          </a:prstGeom>
        </p:spPr>
        <p:txBody>
          <a:bodyPr vert="horz" lIns="91440" tIns="45720" rIns="91440" bIns="45720" rtlCol="0" anchor="ctr"/>
          <a:lstStyle>
            <a:lvl1pPr algn="r">
              <a:defRPr lang="en-US" sz="900" kern="1200" cap="all" spc="200" smtClean="0">
                <a:solidFill>
                  <a:schemeClr val="accent1"/>
                </a:solidFill>
                <a:latin typeface="+mn-lt"/>
                <a:ea typeface="+mn-ea"/>
                <a:cs typeface="Segoe UI Semilight" panose="020B0402040204020203" pitchFamily="34" charset="0"/>
              </a:defRPr>
            </a:lvl1pPr>
          </a:lstStyle>
          <a:p>
            <a:fld id="{73B850FF-6169-4056-8077-06FFA93A5366}" type="slidenum">
              <a:rPr lang="en-US" smtClean="0"/>
              <a:pPr/>
              <a:t>‹#›</a:t>
            </a:fld>
            <a:endParaRPr lang="en-US"/>
          </a:p>
        </p:txBody>
      </p:sp>
    </p:spTree>
    <p:extLst>
      <p:ext uri="{BB962C8B-B14F-4D97-AF65-F5344CB8AC3E}">
        <p14:creationId xmlns:p14="http://schemas.microsoft.com/office/powerpoint/2010/main" val="3791208391"/>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2" r:id="rId6"/>
    <p:sldLayoutId id="2147483688" r:id="rId7"/>
    <p:sldLayoutId id="2147483689" r:id="rId8"/>
    <p:sldLayoutId id="2147483690" r:id="rId9"/>
    <p:sldLayoutId id="2147483691" r:id="rId10"/>
    <p:sldLayoutId id="2147483693" r:id="rId11"/>
  </p:sldLayoutIdLst>
  <p:hf sldNum="0" hdr="0" dt="0"/>
  <p:txStyles>
    <p:titleStyle>
      <a:lvl1pPr algn="l" defTabSz="914400" rtl="0" eaLnBrk="1" latinLnBrk="0" hangingPunct="1">
        <a:lnSpc>
          <a:spcPct val="10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accent5"/>
        </a:buClr>
        <a:buFont typeface="Avenir Next LT Pro" panose="020B0504020202020204" pitchFamily="34" charset="0"/>
        <a:buChar char="+"/>
        <a:defRPr sz="2800" kern="1200">
          <a:solidFill>
            <a:schemeClr val="tx2"/>
          </a:solidFill>
          <a:latin typeface="+mn-lt"/>
          <a:ea typeface="+mn-ea"/>
          <a:cs typeface="+mn-cs"/>
        </a:defRPr>
      </a:lvl1pPr>
      <a:lvl2pPr marL="685800" indent="-228600" algn="l" defTabSz="914400" rtl="0" eaLnBrk="1" latinLnBrk="0" hangingPunct="1">
        <a:lnSpc>
          <a:spcPct val="110000"/>
        </a:lnSpc>
        <a:spcBef>
          <a:spcPts val="500"/>
        </a:spcBef>
        <a:buClr>
          <a:schemeClr val="accent5"/>
        </a:buClr>
        <a:buFont typeface="Avenir Next LT Pro" panose="020B05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lnSpc>
          <a:spcPct val="110000"/>
        </a:lnSpc>
        <a:spcBef>
          <a:spcPts val="500"/>
        </a:spcBef>
        <a:buClr>
          <a:schemeClr val="accent5"/>
        </a:buClr>
        <a:buFont typeface="Avenir Next LT Pro" panose="020B0504020202020204" pitchFamily="34" charset="0"/>
        <a:buChar char="+"/>
        <a:defRPr sz="2000" kern="1200">
          <a:solidFill>
            <a:schemeClr val="tx2"/>
          </a:solidFill>
          <a:latin typeface="+mn-lt"/>
          <a:ea typeface="+mn-ea"/>
          <a:cs typeface="+mn-cs"/>
        </a:defRPr>
      </a:lvl3pPr>
      <a:lvl4pPr marL="1600200" indent="-228600" algn="l" defTabSz="914400" rtl="0" eaLnBrk="1" latinLnBrk="0" hangingPunct="1">
        <a:lnSpc>
          <a:spcPct val="110000"/>
        </a:lnSpc>
        <a:spcBef>
          <a:spcPts val="500"/>
        </a:spcBef>
        <a:buClr>
          <a:schemeClr val="accent5"/>
        </a:buClr>
        <a:buFont typeface="Avenir Next LT Pro" panose="020B050402020202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110000"/>
        </a:lnSpc>
        <a:spcBef>
          <a:spcPts val="500"/>
        </a:spcBef>
        <a:buClr>
          <a:schemeClr val="accent5"/>
        </a:buClr>
        <a:buFont typeface="Avenir Next LT Pro" panose="020B05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image" Target="../media/image36.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38.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39.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41.pn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42.pn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43.pn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1174801-1395-44C5-9B00-CCAC45C056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1" name="Rectangle 10">
            <a:extLst>
              <a:ext uri="{FF2B5EF4-FFF2-40B4-BE49-F238E27FC236}">
                <a16:creationId xmlns:a16="http://schemas.microsoft.com/office/drawing/2014/main" id="{996DFAFB-BCE1-4BEC-82FB-D574234DEF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3" name="Rectangle 12">
            <a:extLst>
              <a:ext uri="{FF2B5EF4-FFF2-40B4-BE49-F238E27FC236}">
                <a16:creationId xmlns:a16="http://schemas.microsoft.com/office/drawing/2014/main" id="{60E728E6-A07E-4A6C-AB92-D56E1402F6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Triangular abstract background">
            <a:extLst>
              <a:ext uri="{FF2B5EF4-FFF2-40B4-BE49-F238E27FC236}">
                <a16:creationId xmlns:a16="http://schemas.microsoft.com/office/drawing/2014/main" id="{D0536DEF-2C1E-4BAD-3214-7C75E0E4FE64}"/>
              </a:ext>
            </a:extLst>
          </p:cNvPr>
          <p:cNvPicPr>
            <a:picLocks noChangeAspect="1"/>
          </p:cNvPicPr>
          <p:nvPr/>
        </p:nvPicPr>
        <p:blipFill rotWithShape="1">
          <a:blip r:embed="rId3">
            <a:alphaModFix amt="70000"/>
          </a:blip>
          <a:srcRect t="15726" r="-1" b="-1"/>
          <a:stretch/>
        </p:blipFill>
        <p:spPr>
          <a:xfrm>
            <a:off x="-17830" y="-11440"/>
            <a:ext cx="12209829" cy="6865693"/>
          </a:xfrm>
          <a:prstGeom prst="rect">
            <a:avLst/>
          </a:prstGeom>
        </p:spPr>
      </p:pic>
      <p:sp>
        <p:nvSpPr>
          <p:cNvPr id="2" name="Title 1">
            <a:extLst>
              <a:ext uri="{FF2B5EF4-FFF2-40B4-BE49-F238E27FC236}">
                <a16:creationId xmlns:a16="http://schemas.microsoft.com/office/drawing/2014/main" id="{676CFEAC-E3F0-C336-C550-FD9314806E2B}"/>
              </a:ext>
            </a:extLst>
          </p:cNvPr>
          <p:cNvSpPr>
            <a:spLocks noGrp="1"/>
          </p:cNvSpPr>
          <p:nvPr>
            <p:ph type="ctrTitle"/>
          </p:nvPr>
        </p:nvSpPr>
        <p:spPr>
          <a:xfrm>
            <a:off x="996275" y="744909"/>
            <a:ext cx="10190071" cy="2301739"/>
          </a:xfrm>
        </p:spPr>
        <p:txBody>
          <a:bodyPr anchor="b">
            <a:normAutofit/>
          </a:bodyPr>
          <a:lstStyle/>
          <a:p>
            <a:r>
              <a:rPr lang="en-US" sz="5400" dirty="0">
                <a:solidFill>
                  <a:srgbClr val="FFFFFF"/>
                </a:solidFill>
              </a:rPr>
              <a:t>Equations and Inequalities</a:t>
            </a:r>
          </a:p>
        </p:txBody>
      </p:sp>
      <p:sp>
        <p:nvSpPr>
          <p:cNvPr id="3" name="Subtitle 2">
            <a:extLst>
              <a:ext uri="{FF2B5EF4-FFF2-40B4-BE49-F238E27FC236}">
                <a16:creationId xmlns:a16="http://schemas.microsoft.com/office/drawing/2014/main" id="{DD247231-577D-2B6C-0F9F-6521236FCF0B}"/>
              </a:ext>
            </a:extLst>
          </p:cNvPr>
          <p:cNvSpPr>
            <a:spLocks noGrp="1"/>
          </p:cNvSpPr>
          <p:nvPr>
            <p:ph type="subTitle" idx="1"/>
          </p:nvPr>
        </p:nvSpPr>
        <p:spPr>
          <a:xfrm>
            <a:off x="1200646" y="3315137"/>
            <a:ext cx="9781327" cy="2056617"/>
          </a:xfrm>
        </p:spPr>
        <p:txBody>
          <a:bodyPr anchor="t">
            <a:normAutofit/>
          </a:bodyPr>
          <a:lstStyle/>
          <a:p>
            <a:r>
              <a:rPr lang="en-US" sz="2200" dirty="0">
                <a:solidFill>
                  <a:srgbClr val="FFFFFF"/>
                </a:solidFill>
              </a:rPr>
              <a:t>Chapter 2</a:t>
            </a:r>
          </a:p>
          <a:p>
            <a:r>
              <a:rPr lang="en-US" sz="2200" dirty="0">
                <a:solidFill>
                  <a:srgbClr val="FFFFFF"/>
                </a:solidFill>
              </a:rPr>
              <a:t>Algebra and Trigonometry 2e</a:t>
            </a:r>
          </a:p>
          <a:p>
            <a:r>
              <a:rPr lang="en-US" sz="2200" dirty="0">
                <a:solidFill>
                  <a:srgbClr val="FFFFFF"/>
                </a:solidFill>
              </a:rPr>
              <a:t>OpenStax</a:t>
            </a:r>
          </a:p>
          <a:p>
            <a:r>
              <a:rPr lang="en-US" sz="2200" dirty="0">
                <a:solidFill>
                  <a:srgbClr val="FFFFFF"/>
                </a:solidFill>
              </a:rPr>
              <a:t>Jay Abramson</a:t>
            </a:r>
          </a:p>
        </p:txBody>
      </p:sp>
      <p:grpSp>
        <p:nvGrpSpPr>
          <p:cNvPr id="15" name="Top Left">
            <a:extLst>
              <a:ext uri="{FF2B5EF4-FFF2-40B4-BE49-F238E27FC236}">
                <a16:creationId xmlns:a16="http://schemas.microsoft.com/office/drawing/2014/main" id="{18579DB9-24B0-487B-81E3-8D02AD5F8C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849" y="15178"/>
            <a:ext cx="2198951" cy="3331254"/>
            <a:chOff x="4473129" y="923925"/>
            <a:chExt cx="3308947" cy="5012817"/>
          </a:xfrm>
          <a:noFill/>
        </p:grpSpPr>
        <p:sp>
          <p:nvSpPr>
            <p:cNvPr id="16" name="Freeform: Shape 15">
              <a:extLst>
                <a:ext uri="{FF2B5EF4-FFF2-40B4-BE49-F238E27FC236}">
                  <a16:creationId xmlns:a16="http://schemas.microsoft.com/office/drawing/2014/main" id="{7180CB2C-161F-4538-9214-24AF97B01A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485988" y="924020"/>
              <a:ext cx="3296088" cy="5012722"/>
            </a:xfrm>
            <a:custGeom>
              <a:avLst/>
              <a:gdLst>
                <a:gd name="connsiteX0" fmla="*/ 0 w 3296088"/>
                <a:gd name="connsiteY0" fmla="*/ 5012722 h 5012722"/>
                <a:gd name="connsiteX1" fmla="*/ 244031 w 3296088"/>
                <a:gd name="connsiteY1" fmla="*/ 4820222 h 5012722"/>
                <a:gd name="connsiteX2" fmla="*/ 729234 w 3296088"/>
                <a:gd name="connsiteY2" fmla="*/ 4360641 h 5012722"/>
                <a:gd name="connsiteX3" fmla="*/ 881444 w 3296088"/>
                <a:gd name="connsiteY3" fmla="*/ 4173950 h 5012722"/>
                <a:gd name="connsiteX4" fmla="*/ 1151287 w 3296088"/>
                <a:gd name="connsiteY4" fmla="*/ 3972877 h 5012722"/>
                <a:gd name="connsiteX5" fmla="*/ 1498664 w 3296088"/>
                <a:gd name="connsiteY5" fmla="*/ 3786188 h 5012722"/>
                <a:gd name="connsiteX6" fmla="*/ 1716881 w 3296088"/>
                <a:gd name="connsiteY6" fmla="*/ 3674174 h 5012722"/>
                <a:gd name="connsiteX7" fmla="*/ 1913573 w 3296088"/>
                <a:gd name="connsiteY7" fmla="*/ 3477387 h 5012722"/>
                <a:gd name="connsiteX8" fmla="*/ 2167700 w 3296088"/>
                <a:gd name="connsiteY8" fmla="*/ 3042190 h 5012722"/>
                <a:gd name="connsiteX9" fmla="*/ 2273903 w 3296088"/>
                <a:gd name="connsiteY9" fmla="*/ 2775014 h 5012722"/>
                <a:gd name="connsiteX10" fmla="*/ 2463356 w 3296088"/>
                <a:gd name="connsiteY10" fmla="*/ 2335530 h 5012722"/>
                <a:gd name="connsiteX11" fmla="*/ 2741866 w 3296088"/>
                <a:gd name="connsiteY11" fmla="*/ 1982248 h 5012722"/>
                <a:gd name="connsiteX12" fmla="*/ 2985897 w 3296088"/>
                <a:gd name="connsiteY12" fmla="*/ 1634681 h 5012722"/>
                <a:gd name="connsiteX13" fmla="*/ 3212687 w 3296088"/>
                <a:gd name="connsiteY13" fmla="*/ 1226820 h 5012722"/>
                <a:gd name="connsiteX14" fmla="*/ 3281553 w 3296088"/>
                <a:gd name="connsiteY14" fmla="*/ 959644 h 5012722"/>
                <a:gd name="connsiteX15" fmla="*/ 3295936 w 3296088"/>
                <a:gd name="connsiteY15" fmla="*/ 701135 h 5012722"/>
                <a:gd name="connsiteX16" fmla="*/ 3267266 w 3296088"/>
                <a:gd name="connsiteY16" fmla="*/ 436817 h 5012722"/>
                <a:gd name="connsiteX17" fmla="*/ 3105341 w 3296088"/>
                <a:gd name="connsiteY17" fmla="*/ 0 h 5012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96088" h="5012722">
                  <a:moveTo>
                    <a:pt x="0" y="5012722"/>
                  </a:moveTo>
                  <a:cubicBezTo>
                    <a:pt x="81820" y="4949095"/>
                    <a:pt x="163544" y="4885468"/>
                    <a:pt x="244031" y="4820222"/>
                  </a:cubicBezTo>
                  <a:cubicBezTo>
                    <a:pt x="417671" y="4679633"/>
                    <a:pt x="589883" y="4535139"/>
                    <a:pt x="729234" y="4360641"/>
                  </a:cubicBezTo>
                  <a:cubicBezTo>
                    <a:pt x="779431" y="4297776"/>
                    <a:pt x="825818" y="4231958"/>
                    <a:pt x="881444" y="4173950"/>
                  </a:cubicBezTo>
                  <a:cubicBezTo>
                    <a:pt x="959358" y="4092607"/>
                    <a:pt x="1054799" y="4031075"/>
                    <a:pt x="1151287" y="3972877"/>
                  </a:cubicBezTo>
                  <a:cubicBezTo>
                    <a:pt x="1263968" y="3904964"/>
                    <a:pt x="1379315" y="3841337"/>
                    <a:pt x="1498664" y="3786188"/>
                  </a:cubicBezTo>
                  <a:cubicBezTo>
                    <a:pt x="1573149" y="3751802"/>
                    <a:pt x="1649159" y="3720179"/>
                    <a:pt x="1716881" y="3674174"/>
                  </a:cubicBezTo>
                  <a:cubicBezTo>
                    <a:pt x="1794034" y="3621691"/>
                    <a:pt x="1856708" y="3551492"/>
                    <a:pt x="1913573" y="3477387"/>
                  </a:cubicBezTo>
                  <a:cubicBezTo>
                    <a:pt x="2016157" y="3343751"/>
                    <a:pt x="2099024" y="3196114"/>
                    <a:pt x="2167700" y="3042190"/>
                  </a:cubicBezTo>
                  <a:cubicBezTo>
                    <a:pt x="2206752" y="2954655"/>
                    <a:pt x="2241233" y="2865215"/>
                    <a:pt x="2273903" y="2775014"/>
                  </a:cubicBezTo>
                  <a:cubicBezTo>
                    <a:pt x="2328482" y="2624423"/>
                    <a:pt x="2379440" y="2471642"/>
                    <a:pt x="2463356" y="2335530"/>
                  </a:cubicBezTo>
                  <a:cubicBezTo>
                    <a:pt x="2542127" y="2207705"/>
                    <a:pt x="2647855" y="2099501"/>
                    <a:pt x="2741866" y="1982248"/>
                  </a:cubicBezTo>
                  <a:cubicBezTo>
                    <a:pt x="2830449" y="1871758"/>
                    <a:pt x="2908554" y="1753362"/>
                    <a:pt x="2985897" y="1634681"/>
                  </a:cubicBezTo>
                  <a:cubicBezTo>
                    <a:pt x="3071146" y="1503902"/>
                    <a:pt x="3156395" y="1372172"/>
                    <a:pt x="3212687" y="1226820"/>
                  </a:cubicBezTo>
                  <a:cubicBezTo>
                    <a:pt x="3246025" y="1140809"/>
                    <a:pt x="3268790" y="1051084"/>
                    <a:pt x="3281553" y="959644"/>
                  </a:cubicBezTo>
                  <a:cubicBezTo>
                    <a:pt x="3293555" y="874014"/>
                    <a:pt x="3296888" y="787527"/>
                    <a:pt x="3295936" y="701135"/>
                  </a:cubicBezTo>
                  <a:cubicBezTo>
                    <a:pt x="3294888" y="612172"/>
                    <a:pt x="3289268" y="523018"/>
                    <a:pt x="3267266" y="436817"/>
                  </a:cubicBezTo>
                  <a:cubicBezTo>
                    <a:pt x="3227832" y="282416"/>
                    <a:pt x="3105341" y="0"/>
                    <a:pt x="3105341" y="0"/>
                  </a:cubicBezTo>
                </a:path>
              </a:pathLst>
            </a:custGeom>
            <a:noFill/>
            <a:ln w="9525" cap="rnd">
              <a:solidFill>
                <a:schemeClr val="bg2">
                  <a:alpha val="50000"/>
                </a:schemeClr>
              </a:solidFill>
              <a:prstDash val="lgDash"/>
              <a:round/>
            </a:ln>
          </p:spPr>
          <p:txBody>
            <a:bodyPr rtlCol="0" anchor="ctr"/>
            <a:lstStyle/>
            <a:p>
              <a:endParaRPr lang="en-US"/>
            </a:p>
          </p:txBody>
        </p:sp>
        <p:sp>
          <p:nvSpPr>
            <p:cNvPr id="17" name="Freeform: Shape 16">
              <a:extLst>
                <a:ext uri="{FF2B5EF4-FFF2-40B4-BE49-F238E27FC236}">
                  <a16:creationId xmlns:a16="http://schemas.microsoft.com/office/drawing/2014/main" id="{EE25AFBE-8731-4348-B66F-FD7E38F76A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473129" y="923925"/>
              <a:ext cx="2977477" cy="4627149"/>
            </a:xfrm>
            <a:custGeom>
              <a:avLst/>
              <a:gdLst>
                <a:gd name="connsiteX0" fmla="*/ 0 w 2977477"/>
                <a:gd name="connsiteY0" fmla="*/ 4627150 h 4627149"/>
                <a:gd name="connsiteX1" fmla="*/ 275082 w 2977477"/>
                <a:gd name="connsiteY1" fmla="*/ 4341590 h 4627149"/>
                <a:gd name="connsiteX2" fmla="*/ 502825 w 2977477"/>
                <a:gd name="connsiteY2" fmla="*/ 4054126 h 4627149"/>
                <a:gd name="connsiteX3" fmla="*/ 666179 w 2977477"/>
                <a:gd name="connsiteY3" fmla="*/ 3890677 h 4627149"/>
                <a:gd name="connsiteX4" fmla="*/ 864203 w 2977477"/>
                <a:gd name="connsiteY4" fmla="*/ 3675983 h 4627149"/>
                <a:gd name="connsiteX5" fmla="*/ 982599 w 2977477"/>
                <a:gd name="connsiteY5" fmla="*/ 3557492 h 4627149"/>
                <a:gd name="connsiteX6" fmla="*/ 1188244 w 2977477"/>
                <a:gd name="connsiteY6" fmla="*/ 3329654 h 4627149"/>
                <a:gd name="connsiteX7" fmla="*/ 1344740 w 2977477"/>
                <a:gd name="connsiteY7" fmla="*/ 3146774 h 4627149"/>
                <a:gd name="connsiteX8" fmla="*/ 1470755 w 2977477"/>
                <a:gd name="connsiteY8" fmla="*/ 2984659 h 4627149"/>
                <a:gd name="connsiteX9" fmla="*/ 1657636 w 2977477"/>
                <a:gd name="connsiteY9" fmla="*/ 2670239 h 4627149"/>
                <a:gd name="connsiteX10" fmla="*/ 1762887 w 2977477"/>
                <a:gd name="connsiteY10" fmla="*/ 2473547 h 4627149"/>
                <a:gd name="connsiteX11" fmla="*/ 1866710 w 2977477"/>
                <a:gd name="connsiteY11" fmla="*/ 2290667 h 4627149"/>
                <a:gd name="connsiteX12" fmla="*/ 2106263 w 2977477"/>
                <a:gd name="connsiteY12" fmla="*/ 2030254 h 4627149"/>
                <a:gd name="connsiteX13" fmla="*/ 2277237 w 2977477"/>
                <a:gd name="connsiteY13" fmla="*/ 1859185 h 4627149"/>
                <a:gd name="connsiteX14" fmla="*/ 2499455 w 2977477"/>
                <a:gd name="connsiteY14" fmla="*/ 1656207 h 4627149"/>
                <a:gd name="connsiteX15" fmla="*/ 2707100 w 2977477"/>
                <a:gd name="connsiteY15" fmla="*/ 1390269 h 4627149"/>
                <a:gd name="connsiteX16" fmla="*/ 2812352 w 2977477"/>
                <a:gd name="connsiteY16" fmla="*/ 1230916 h 4627149"/>
                <a:gd name="connsiteX17" fmla="*/ 2898172 w 2977477"/>
                <a:gd name="connsiteY17" fmla="*/ 1036987 h 4627149"/>
                <a:gd name="connsiteX18" fmla="*/ 2963228 w 2977477"/>
                <a:gd name="connsiteY18" fmla="*/ 850011 h 4627149"/>
                <a:gd name="connsiteX19" fmla="*/ 2977325 w 2977477"/>
                <a:gd name="connsiteY19" fmla="*/ 745427 h 4627149"/>
                <a:gd name="connsiteX20" fmla="*/ 2929509 w 2977477"/>
                <a:gd name="connsiteY20" fmla="*/ 480155 h 4627149"/>
                <a:gd name="connsiteX21" fmla="*/ 2563082 w 2977477"/>
                <a:gd name="connsiteY21" fmla="*/ 0 h 4627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77477" h="4627149">
                  <a:moveTo>
                    <a:pt x="0" y="4627150"/>
                  </a:moveTo>
                  <a:cubicBezTo>
                    <a:pt x="79820" y="4552283"/>
                    <a:pt x="203835" y="4424648"/>
                    <a:pt x="275082" y="4341590"/>
                  </a:cubicBezTo>
                  <a:cubicBezTo>
                    <a:pt x="354711" y="4248722"/>
                    <a:pt x="421005" y="4145090"/>
                    <a:pt x="502825" y="4054126"/>
                  </a:cubicBezTo>
                  <a:cubicBezTo>
                    <a:pt x="554355" y="3996881"/>
                    <a:pt x="612362" y="3945827"/>
                    <a:pt x="666179" y="3890677"/>
                  </a:cubicBezTo>
                  <a:cubicBezTo>
                    <a:pt x="734187" y="3821049"/>
                    <a:pt x="796671" y="3746183"/>
                    <a:pt x="864203" y="3675983"/>
                  </a:cubicBezTo>
                  <a:cubicBezTo>
                    <a:pt x="902875" y="3635788"/>
                    <a:pt x="943642" y="3597593"/>
                    <a:pt x="982599" y="3557492"/>
                  </a:cubicBezTo>
                  <a:cubicBezTo>
                    <a:pt x="1053941" y="3484150"/>
                    <a:pt x="1121378" y="3407093"/>
                    <a:pt x="1188244" y="3329654"/>
                  </a:cubicBezTo>
                  <a:cubicBezTo>
                    <a:pt x="1240631" y="3268885"/>
                    <a:pt x="1293495" y="3208496"/>
                    <a:pt x="1344740" y="3146774"/>
                  </a:cubicBezTo>
                  <a:cubicBezTo>
                    <a:pt x="1388459" y="3094101"/>
                    <a:pt x="1431512" y="3040761"/>
                    <a:pt x="1470755" y="2984659"/>
                  </a:cubicBezTo>
                  <a:cubicBezTo>
                    <a:pt x="1540764" y="2884646"/>
                    <a:pt x="1598771" y="2777109"/>
                    <a:pt x="1657636" y="2670239"/>
                  </a:cubicBezTo>
                  <a:cubicBezTo>
                    <a:pt x="1693545" y="2605088"/>
                    <a:pt x="1728502" y="2539460"/>
                    <a:pt x="1762887" y="2473547"/>
                  </a:cubicBezTo>
                  <a:cubicBezTo>
                    <a:pt x="1795367" y="2411349"/>
                    <a:pt x="1826419" y="2348103"/>
                    <a:pt x="1866710" y="2290667"/>
                  </a:cubicBezTo>
                  <a:cubicBezTo>
                    <a:pt x="1934623" y="2193893"/>
                    <a:pt x="2022729" y="2114169"/>
                    <a:pt x="2106263" y="2030254"/>
                  </a:cubicBezTo>
                  <a:cubicBezTo>
                    <a:pt x="2163128" y="1973104"/>
                    <a:pt x="2218182" y="1914049"/>
                    <a:pt x="2277237" y="1859185"/>
                  </a:cubicBezTo>
                  <a:cubicBezTo>
                    <a:pt x="2350770" y="1790891"/>
                    <a:pt x="2430304" y="1728978"/>
                    <a:pt x="2499455" y="1656207"/>
                  </a:cubicBezTo>
                  <a:cubicBezTo>
                    <a:pt x="2576989" y="1574578"/>
                    <a:pt x="2641568" y="1481900"/>
                    <a:pt x="2707100" y="1390269"/>
                  </a:cubicBezTo>
                  <a:cubicBezTo>
                    <a:pt x="2744153" y="1338453"/>
                    <a:pt x="2781586" y="1286732"/>
                    <a:pt x="2812352" y="1230916"/>
                  </a:cubicBezTo>
                  <a:cubicBezTo>
                    <a:pt x="2846546" y="1168908"/>
                    <a:pt x="2872550" y="1102900"/>
                    <a:pt x="2898172" y="1036987"/>
                  </a:cubicBezTo>
                  <a:cubicBezTo>
                    <a:pt x="2922175" y="975455"/>
                    <a:pt x="2948273" y="914305"/>
                    <a:pt x="2963228" y="850011"/>
                  </a:cubicBezTo>
                  <a:cubicBezTo>
                    <a:pt x="2971229" y="815626"/>
                    <a:pt x="2976563" y="780764"/>
                    <a:pt x="2977325" y="745427"/>
                  </a:cubicBezTo>
                  <a:cubicBezTo>
                    <a:pt x="2979230" y="654844"/>
                    <a:pt x="2963323" y="564261"/>
                    <a:pt x="2929509" y="480155"/>
                  </a:cubicBezTo>
                  <a:cubicBezTo>
                    <a:pt x="2851309" y="285655"/>
                    <a:pt x="2563082" y="0"/>
                    <a:pt x="2563082" y="0"/>
                  </a:cubicBezTo>
                </a:path>
              </a:pathLst>
            </a:custGeom>
            <a:noFill/>
            <a:ln w="9525" cap="rnd">
              <a:solidFill>
                <a:schemeClr val="bg2">
                  <a:alpha val="50000"/>
                </a:schemeClr>
              </a:solidFill>
              <a:prstDash val="lgDash"/>
              <a:round/>
            </a:ln>
          </p:spPr>
          <p:txBody>
            <a:bodyPr rtlCol="0" anchor="ctr"/>
            <a:lstStyle/>
            <a:p>
              <a:endParaRPr lang="en-US"/>
            </a:p>
          </p:txBody>
        </p:sp>
        <p:sp>
          <p:nvSpPr>
            <p:cNvPr id="18" name="Freeform: Shape 17">
              <a:extLst>
                <a:ext uri="{FF2B5EF4-FFF2-40B4-BE49-F238E27FC236}">
                  <a16:creationId xmlns:a16="http://schemas.microsoft.com/office/drawing/2014/main" id="{5F6C27D8-4E47-470F-B6B5-407CE7D1D7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494561" y="923925"/>
              <a:ext cx="2356712" cy="4118991"/>
            </a:xfrm>
            <a:custGeom>
              <a:avLst/>
              <a:gdLst>
                <a:gd name="connsiteX0" fmla="*/ 1707071 w 2356712"/>
                <a:gd name="connsiteY0" fmla="*/ 0 h 4118991"/>
                <a:gd name="connsiteX1" fmla="*/ 1824514 w 2356712"/>
                <a:gd name="connsiteY1" fmla="*/ 244697 h 4118991"/>
                <a:gd name="connsiteX2" fmla="*/ 1908715 w 2356712"/>
                <a:gd name="connsiteY2" fmla="*/ 328994 h 4118991"/>
                <a:gd name="connsiteX3" fmla="*/ 2226469 w 2356712"/>
                <a:gd name="connsiteY3" fmla="*/ 603695 h 4118991"/>
                <a:gd name="connsiteX4" fmla="*/ 2355628 w 2356712"/>
                <a:gd name="connsiteY4" fmla="*/ 900494 h 4118991"/>
                <a:gd name="connsiteX5" fmla="*/ 2281428 w 2356712"/>
                <a:gd name="connsiteY5" fmla="*/ 1206913 h 4118991"/>
                <a:gd name="connsiteX6" fmla="*/ 2092452 w 2356712"/>
                <a:gd name="connsiteY6" fmla="*/ 1460659 h 4118991"/>
                <a:gd name="connsiteX7" fmla="*/ 1834039 w 2356712"/>
                <a:gd name="connsiteY7" fmla="*/ 1625822 h 4118991"/>
                <a:gd name="connsiteX8" fmla="*/ 1558862 w 2356712"/>
                <a:gd name="connsiteY8" fmla="*/ 1743075 h 4118991"/>
                <a:gd name="connsiteX9" fmla="*/ 1386554 w 2356712"/>
                <a:gd name="connsiteY9" fmla="*/ 1869948 h 4118991"/>
                <a:gd name="connsiteX10" fmla="*/ 1271683 w 2356712"/>
                <a:gd name="connsiteY10" fmla="*/ 2073402 h 4118991"/>
                <a:gd name="connsiteX11" fmla="*/ 1178338 w 2356712"/>
                <a:gd name="connsiteY11" fmla="*/ 2355914 h 4118991"/>
                <a:gd name="connsiteX12" fmla="*/ 1113758 w 2356712"/>
                <a:gd name="connsiteY12" fmla="*/ 2578513 h 4118991"/>
                <a:gd name="connsiteX13" fmla="*/ 1034796 w 2356712"/>
                <a:gd name="connsiteY13" fmla="*/ 2834640 h 4118991"/>
                <a:gd name="connsiteX14" fmla="*/ 905637 w 2356712"/>
                <a:gd name="connsiteY14" fmla="*/ 3081242 h 4118991"/>
                <a:gd name="connsiteX15" fmla="*/ 793147 w 2356712"/>
                <a:gd name="connsiteY15" fmla="*/ 3258407 h 4118991"/>
                <a:gd name="connsiteX16" fmla="*/ 546735 w 2356712"/>
                <a:gd name="connsiteY16" fmla="*/ 3571970 h 4118991"/>
                <a:gd name="connsiteX17" fmla="*/ 346996 w 2356712"/>
                <a:gd name="connsiteY17" fmla="*/ 3771900 h 4118991"/>
                <a:gd name="connsiteX18" fmla="*/ 174689 w 2356712"/>
                <a:gd name="connsiteY18" fmla="*/ 3944207 h 4118991"/>
                <a:gd name="connsiteX19" fmla="*/ 0 w 2356712"/>
                <a:gd name="connsiteY19" fmla="*/ 4118991 h 4118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56712" h="4118991">
                  <a:moveTo>
                    <a:pt x="1707071" y="0"/>
                  </a:moveTo>
                  <a:cubicBezTo>
                    <a:pt x="1715357" y="22098"/>
                    <a:pt x="1812608" y="224409"/>
                    <a:pt x="1824514" y="244697"/>
                  </a:cubicBezTo>
                  <a:cubicBezTo>
                    <a:pt x="1844802" y="279273"/>
                    <a:pt x="1876996" y="304324"/>
                    <a:pt x="1908715" y="328994"/>
                  </a:cubicBezTo>
                  <a:cubicBezTo>
                    <a:pt x="2019967" y="415195"/>
                    <a:pt x="2137886" y="494633"/>
                    <a:pt x="2226469" y="603695"/>
                  </a:cubicBezTo>
                  <a:cubicBezTo>
                    <a:pt x="2296287" y="689610"/>
                    <a:pt x="2347817" y="790480"/>
                    <a:pt x="2355628" y="900494"/>
                  </a:cubicBezTo>
                  <a:cubicBezTo>
                    <a:pt x="2363248" y="1007078"/>
                    <a:pt x="2329910" y="1111187"/>
                    <a:pt x="2281428" y="1206913"/>
                  </a:cubicBezTo>
                  <a:cubicBezTo>
                    <a:pt x="2233422" y="1301877"/>
                    <a:pt x="2170938" y="1388936"/>
                    <a:pt x="2092452" y="1460659"/>
                  </a:cubicBezTo>
                  <a:cubicBezTo>
                    <a:pt x="2016538" y="1530001"/>
                    <a:pt x="1927765" y="1583436"/>
                    <a:pt x="1834039" y="1625822"/>
                  </a:cubicBezTo>
                  <a:cubicBezTo>
                    <a:pt x="1743075" y="1666970"/>
                    <a:pt x="1647730" y="1697736"/>
                    <a:pt x="1558862" y="1743075"/>
                  </a:cubicBezTo>
                  <a:cubicBezTo>
                    <a:pt x="1494758" y="1775841"/>
                    <a:pt x="1434275" y="1816132"/>
                    <a:pt x="1386554" y="1869948"/>
                  </a:cubicBezTo>
                  <a:cubicBezTo>
                    <a:pt x="1334548" y="1928622"/>
                    <a:pt x="1300544" y="2000345"/>
                    <a:pt x="1271683" y="2073402"/>
                  </a:cubicBezTo>
                  <a:cubicBezTo>
                    <a:pt x="1235202" y="2165699"/>
                    <a:pt x="1206722" y="2260759"/>
                    <a:pt x="1178338" y="2355914"/>
                  </a:cubicBezTo>
                  <a:cubicBezTo>
                    <a:pt x="1156240" y="2429923"/>
                    <a:pt x="1134237" y="2504028"/>
                    <a:pt x="1113758" y="2578513"/>
                  </a:cubicBezTo>
                  <a:cubicBezTo>
                    <a:pt x="1090041" y="2664714"/>
                    <a:pt x="1068134" y="2751678"/>
                    <a:pt x="1034796" y="2834640"/>
                  </a:cubicBezTo>
                  <a:cubicBezTo>
                    <a:pt x="1000125" y="2920841"/>
                    <a:pt x="953643" y="3001613"/>
                    <a:pt x="905637" y="3081242"/>
                  </a:cubicBezTo>
                  <a:cubicBezTo>
                    <a:pt x="869442" y="3141155"/>
                    <a:pt x="832295" y="3200400"/>
                    <a:pt x="793147" y="3258407"/>
                  </a:cubicBezTo>
                  <a:cubicBezTo>
                    <a:pt x="718661" y="3368802"/>
                    <a:pt x="637223" y="3474434"/>
                    <a:pt x="546735" y="3571970"/>
                  </a:cubicBezTo>
                  <a:cubicBezTo>
                    <a:pt x="482632" y="3641027"/>
                    <a:pt x="414147" y="3705797"/>
                    <a:pt x="346996" y="3771900"/>
                  </a:cubicBezTo>
                  <a:cubicBezTo>
                    <a:pt x="288989" y="3828764"/>
                    <a:pt x="232029" y="3886676"/>
                    <a:pt x="174689" y="3944207"/>
                  </a:cubicBezTo>
                  <a:cubicBezTo>
                    <a:pt x="116586" y="4002596"/>
                    <a:pt x="58293" y="4060698"/>
                    <a:pt x="0" y="4118991"/>
                  </a:cubicBezTo>
                </a:path>
              </a:pathLst>
            </a:custGeom>
            <a:noFill/>
            <a:ln w="9525" cap="rnd">
              <a:solidFill>
                <a:schemeClr val="bg2">
                  <a:alpha val="50000"/>
                </a:schemeClr>
              </a:solidFill>
              <a:prstDash val="lgDash"/>
              <a:round/>
            </a:ln>
          </p:spPr>
          <p:txBody>
            <a:bodyPr rtlCol="0" anchor="ctr"/>
            <a:lstStyle/>
            <a:p>
              <a:endParaRPr lang="en-US"/>
            </a:p>
          </p:txBody>
        </p:sp>
        <p:sp>
          <p:nvSpPr>
            <p:cNvPr id="19" name="Freeform: Shape 18">
              <a:extLst>
                <a:ext uri="{FF2B5EF4-FFF2-40B4-BE49-F238E27FC236}">
                  <a16:creationId xmlns:a16="http://schemas.microsoft.com/office/drawing/2014/main" id="{66348964-B561-445E-A6A4-730FBA4285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473129" y="923925"/>
              <a:ext cx="2059193" cy="3980116"/>
            </a:xfrm>
            <a:custGeom>
              <a:avLst/>
              <a:gdLst>
                <a:gd name="connsiteX0" fmla="*/ 0 w 2059193"/>
                <a:gd name="connsiteY0" fmla="*/ 3980116 h 3980116"/>
                <a:gd name="connsiteX1" fmla="*/ 471583 w 2059193"/>
                <a:gd name="connsiteY1" fmla="*/ 3515678 h 3980116"/>
                <a:gd name="connsiteX2" fmla="*/ 758666 w 2059193"/>
                <a:gd name="connsiteY2" fmla="*/ 3163824 h 3980116"/>
                <a:gd name="connsiteX3" fmla="*/ 940499 w 2059193"/>
                <a:gd name="connsiteY3" fmla="*/ 2780824 h 3980116"/>
                <a:gd name="connsiteX4" fmla="*/ 1055370 w 2059193"/>
                <a:gd name="connsiteY4" fmla="*/ 2242185 h 3980116"/>
                <a:gd name="connsiteX5" fmla="*/ 1136714 w 2059193"/>
                <a:gd name="connsiteY5" fmla="*/ 1878330 h 3980116"/>
                <a:gd name="connsiteX6" fmla="*/ 1246727 w 2059193"/>
                <a:gd name="connsiteY6" fmla="*/ 1562386 h 3980116"/>
                <a:gd name="connsiteX7" fmla="*/ 1378363 w 2059193"/>
                <a:gd name="connsiteY7" fmla="*/ 1430750 h 3980116"/>
                <a:gd name="connsiteX8" fmla="*/ 1691831 w 2059193"/>
                <a:gd name="connsiteY8" fmla="*/ 1394841 h 3980116"/>
                <a:gd name="connsiteX9" fmla="*/ 1914335 w 2059193"/>
                <a:gd name="connsiteY9" fmla="*/ 1323023 h 3980116"/>
                <a:gd name="connsiteX10" fmla="*/ 2055495 w 2059193"/>
                <a:gd name="connsiteY10" fmla="*/ 1098042 h 3980116"/>
                <a:gd name="connsiteX11" fmla="*/ 2033969 w 2059193"/>
                <a:gd name="connsiteY11" fmla="*/ 930497 h 3980116"/>
                <a:gd name="connsiteX12" fmla="*/ 1885664 w 2059193"/>
                <a:gd name="connsiteY12" fmla="*/ 760571 h 3980116"/>
                <a:gd name="connsiteX13" fmla="*/ 1636871 w 2059193"/>
                <a:gd name="connsiteY13" fmla="*/ 612172 h 3980116"/>
                <a:gd name="connsiteX14" fmla="*/ 1335405 w 2059193"/>
                <a:gd name="connsiteY14" fmla="*/ 459010 h 3980116"/>
                <a:gd name="connsiteX15" fmla="*/ 1234916 w 2059193"/>
                <a:gd name="connsiteY15" fmla="*/ 269939 h 3980116"/>
                <a:gd name="connsiteX16" fmla="*/ 1386935 w 2059193"/>
                <a:gd name="connsiteY16" fmla="*/ 0 h 3980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59193" h="3980116">
                  <a:moveTo>
                    <a:pt x="0" y="3980116"/>
                  </a:moveTo>
                  <a:cubicBezTo>
                    <a:pt x="91345" y="3889534"/>
                    <a:pt x="382715" y="3608737"/>
                    <a:pt x="471583" y="3515678"/>
                  </a:cubicBezTo>
                  <a:cubicBezTo>
                    <a:pt x="576358" y="3405949"/>
                    <a:pt x="675989" y="3290983"/>
                    <a:pt x="758666" y="3163824"/>
                  </a:cubicBezTo>
                  <a:cubicBezTo>
                    <a:pt x="836105" y="3044857"/>
                    <a:pt x="897445" y="2916079"/>
                    <a:pt x="940499" y="2780824"/>
                  </a:cubicBezTo>
                  <a:cubicBezTo>
                    <a:pt x="996315" y="2605754"/>
                    <a:pt x="1020985" y="2422874"/>
                    <a:pt x="1055370" y="2242185"/>
                  </a:cubicBezTo>
                  <a:cubicBezTo>
                    <a:pt x="1078611" y="2120075"/>
                    <a:pt x="1107472" y="1999107"/>
                    <a:pt x="1136714" y="1878330"/>
                  </a:cubicBezTo>
                  <a:cubicBezTo>
                    <a:pt x="1163098" y="1769174"/>
                    <a:pt x="1189482" y="1658588"/>
                    <a:pt x="1246727" y="1562386"/>
                  </a:cubicBezTo>
                  <a:cubicBezTo>
                    <a:pt x="1279208" y="1507808"/>
                    <a:pt x="1321689" y="1459039"/>
                    <a:pt x="1378363" y="1430750"/>
                  </a:cubicBezTo>
                  <a:cubicBezTo>
                    <a:pt x="1473327" y="1383221"/>
                    <a:pt x="1584865" y="1402652"/>
                    <a:pt x="1691831" y="1394841"/>
                  </a:cubicBezTo>
                  <a:cubicBezTo>
                    <a:pt x="1771079" y="1389031"/>
                    <a:pt x="1849279" y="1368266"/>
                    <a:pt x="1914335" y="1323023"/>
                  </a:cubicBezTo>
                  <a:cubicBezTo>
                    <a:pt x="1989963" y="1270445"/>
                    <a:pt x="2041493" y="1189101"/>
                    <a:pt x="2055495" y="1098042"/>
                  </a:cubicBezTo>
                  <a:cubicBezTo>
                    <a:pt x="2064258" y="1041178"/>
                    <a:pt x="2057591" y="982980"/>
                    <a:pt x="2033969" y="930497"/>
                  </a:cubicBezTo>
                  <a:cubicBezTo>
                    <a:pt x="2002727" y="861060"/>
                    <a:pt x="1945958" y="807625"/>
                    <a:pt x="1885664" y="760571"/>
                  </a:cubicBezTo>
                  <a:cubicBezTo>
                    <a:pt x="1809179" y="700945"/>
                    <a:pt x="1725549" y="651415"/>
                    <a:pt x="1636871" y="612172"/>
                  </a:cubicBezTo>
                  <a:cubicBezTo>
                    <a:pt x="1532763" y="566071"/>
                    <a:pt x="1421606" y="532543"/>
                    <a:pt x="1335405" y="459010"/>
                  </a:cubicBezTo>
                  <a:cubicBezTo>
                    <a:pt x="1277969" y="409956"/>
                    <a:pt x="1232059" y="344615"/>
                    <a:pt x="1234916" y="269939"/>
                  </a:cubicBezTo>
                  <a:cubicBezTo>
                    <a:pt x="1237012" y="211741"/>
                    <a:pt x="1386935" y="0"/>
                    <a:pt x="1386935" y="0"/>
                  </a:cubicBezTo>
                </a:path>
              </a:pathLst>
            </a:custGeom>
            <a:noFill/>
            <a:ln w="9525" cap="rnd">
              <a:solidFill>
                <a:schemeClr val="bg2">
                  <a:alpha val="50000"/>
                </a:schemeClr>
              </a:solidFill>
              <a:prstDash val="lgDash"/>
              <a:round/>
            </a:ln>
          </p:spPr>
          <p:txBody>
            <a:bodyPr rtlCol="0" anchor="ctr"/>
            <a:lstStyle/>
            <a:p>
              <a:endParaRPr lang="en-US"/>
            </a:p>
          </p:txBody>
        </p:sp>
        <p:sp>
          <p:nvSpPr>
            <p:cNvPr id="20" name="Freeform: Shape 19">
              <a:extLst>
                <a:ext uri="{FF2B5EF4-FFF2-40B4-BE49-F238E27FC236}">
                  <a16:creationId xmlns:a16="http://schemas.microsoft.com/office/drawing/2014/main" id="{C5D1A3FD-B031-4670-8F09-29E8E38D45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485131" y="1719357"/>
              <a:ext cx="743796" cy="2867501"/>
            </a:xfrm>
            <a:custGeom>
              <a:avLst/>
              <a:gdLst>
                <a:gd name="connsiteX0" fmla="*/ 11144 w 743796"/>
                <a:gd name="connsiteY0" fmla="*/ 0 h 2867501"/>
                <a:gd name="connsiteX1" fmla="*/ 353663 w 743796"/>
                <a:gd name="connsiteY1" fmla="*/ 55245 h 2867501"/>
                <a:gd name="connsiteX2" fmla="*/ 571405 w 743796"/>
                <a:gd name="connsiteY2" fmla="*/ 179737 h 2867501"/>
                <a:gd name="connsiteX3" fmla="*/ 688658 w 743796"/>
                <a:gd name="connsiteY3" fmla="*/ 368808 h 2867501"/>
                <a:gd name="connsiteX4" fmla="*/ 731711 w 743796"/>
                <a:gd name="connsiteY4" fmla="*/ 612934 h 2867501"/>
                <a:gd name="connsiteX5" fmla="*/ 725233 w 743796"/>
                <a:gd name="connsiteY5" fmla="*/ 995648 h 2867501"/>
                <a:gd name="connsiteX6" fmla="*/ 742855 w 743796"/>
                <a:gd name="connsiteY6" fmla="*/ 1499330 h 2867501"/>
                <a:gd name="connsiteX7" fmla="*/ 707898 w 743796"/>
                <a:gd name="connsiteY7" fmla="*/ 1793081 h 2867501"/>
                <a:gd name="connsiteX8" fmla="*/ 633222 w 743796"/>
                <a:gd name="connsiteY8" fmla="*/ 2073592 h 2867501"/>
                <a:gd name="connsiteX9" fmla="*/ 404527 w 743796"/>
                <a:gd name="connsiteY9" fmla="*/ 2472404 h 2867501"/>
                <a:gd name="connsiteX10" fmla="*/ 0 w 743796"/>
                <a:gd name="connsiteY10" fmla="*/ 2867501 h 286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43796" h="2867501">
                  <a:moveTo>
                    <a:pt x="11144" y="0"/>
                  </a:moveTo>
                  <a:cubicBezTo>
                    <a:pt x="101060" y="2953"/>
                    <a:pt x="268796" y="25146"/>
                    <a:pt x="353663" y="55245"/>
                  </a:cubicBezTo>
                  <a:cubicBezTo>
                    <a:pt x="433483" y="83534"/>
                    <a:pt x="510635" y="120967"/>
                    <a:pt x="571405" y="179737"/>
                  </a:cubicBezTo>
                  <a:cubicBezTo>
                    <a:pt x="625412" y="231934"/>
                    <a:pt x="663607" y="297942"/>
                    <a:pt x="688658" y="368808"/>
                  </a:cubicBezTo>
                  <a:cubicBezTo>
                    <a:pt x="716375" y="447103"/>
                    <a:pt x="727996" y="529876"/>
                    <a:pt x="731711" y="612934"/>
                  </a:cubicBezTo>
                  <a:cubicBezTo>
                    <a:pt x="737426" y="740474"/>
                    <a:pt x="724948" y="867918"/>
                    <a:pt x="725233" y="995648"/>
                  </a:cubicBezTo>
                  <a:cubicBezTo>
                    <a:pt x="725710" y="1163765"/>
                    <a:pt x="748665" y="1331309"/>
                    <a:pt x="742855" y="1499330"/>
                  </a:cubicBezTo>
                  <a:cubicBezTo>
                    <a:pt x="739426" y="1598009"/>
                    <a:pt x="725996" y="1696022"/>
                    <a:pt x="707898" y="1793081"/>
                  </a:cubicBezTo>
                  <a:cubicBezTo>
                    <a:pt x="690086" y="1888426"/>
                    <a:pt x="666845" y="1982724"/>
                    <a:pt x="633222" y="2073592"/>
                  </a:cubicBezTo>
                  <a:cubicBezTo>
                    <a:pt x="579692" y="2218182"/>
                    <a:pt x="499682" y="2351056"/>
                    <a:pt x="404527" y="2472404"/>
                  </a:cubicBezTo>
                  <a:cubicBezTo>
                    <a:pt x="266033" y="2648902"/>
                    <a:pt x="179642" y="2732818"/>
                    <a:pt x="0" y="2867501"/>
                  </a:cubicBezTo>
                </a:path>
              </a:pathLst>
            </a:custGeom>
            <a:noFill/>
            <a:ln w="9525" cap="rnd">
              <a:solidFill>
                <a:schemeClr val="bg2">
                  <a:alpha val="50000"/>
                </a:schemeClr>
              </a:solidFill>
              <a:prstDash val="lgDash"/>
              <a:round/>
            </a:ln>
          </p:spPr>
          <p:txBody>
            <a:bodyPr rtlCol="0" anchor="ctr"/>
            <a:lstStyle/>
            <a:p>
              <a:endParaRPr lang="en-US"/>
            </a:p>
          </p:txBody>
        </p:sp>
        <p:sp>
          <p:nvSpPr>
            <p:cNvPr id="21" name="Freeform: Shape 20">
              <a:extLst>
                <a:ext uri="{FF2B5EF4-FFF2-40B4-BE49-F238E27FC236}">
                  <a16:creationId xmlns:a16="http://schemas.microsoft.com/office/drawing/2014/main" id="{80BD3287-1860-4987-8CA5-8728EDBB6B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473129" y="1912731"/>
              <a:ext cx="597294" cy="2543540"/>
            </a:xfrm>
            <a:custGeom>
              <a:avLst/>
              <a:gdLst>
                <a:gd name="connsiteX0" fmla="*/ 16478 w 597294"/>
                <a:gd name="connsiteY0" fmla="*/ 2079 h 2543540"/>
                <a:gd name="connsiteX1" fmla="*/ 299847 w 597294"/>
                <a:gd name="connsiteY1" fmla="*/ 53991 h 2543540"/>
                <a:gd name="connsiteX2" fmla="*/ 503206 w 597294"/>
                <a:gd name="connsiteY2" fmla="*/ 291354 h 2543540"/>
                <a:gd name="connsiteX3" fmla="*/ 525113 w 597294"/>
                <a:gd name="connsiteY3" fmla="*/ 724265 h 2543540"/>
                <a:gd name="connsiteX4" fmla="*/ 578930 w 597294"/>
                <a:gd name="connsiteY4" fmla="*/ 1117267 h 2543540"/>
                <a:gd name="connsiteX5" fmla="*/ 592931 w 597294"/>
                <a:gd name="connsiteY5" fmla="*/ 1476359 h 2543540"/>
                <a:gd name="connsiteX6" fmla="*/ 503206 w 597294"/>
                <a:gd name="connsiteY6" fmla="*/ 1859359 h 2543540"/>
                <a:gd name="connsiteX7" fmla="*/ 291846 w 597294"/>
                <a:gd name="connsiteY7" fmla="*/ 2250361 h 2543540"/>
                <a:gd name="connsiteX8" fmla="*/ 0 w 597294"/>
                <a:gd name="connsiteY8" fmla="*/ 2543540 h 254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7294" h="2543540">
                  <a:moveTo>
                    <a:pt x="16478" y="2079"/>
                  </a:moveTo>
                  <a:cubicBezTo>
                    <a:pt x="101441" y="-6684"/>
                    <a:pt x="224885" y="12557"/>
                    <a:pt x="299847" y="53991"/>
                  </a:cubicBezTo>
                  <a:cubicBezTo>
                    <a:pt x="394240" y="106092"/>
                    <a:pt x="468440" y="189341"/>
                    <a:pt x="503206" y="291354"/>
                  </a:cubicBezTo>
                  <a:cubicBezTo>
                    <a:pt x="550069" y="429085"/>
                    <a:pt x="520827" y="577770"/>
                    <a:pt x="525113" y="724265"/>
                  </a:cubicBezTo>
                  <a:cubicBezTo>
                    <a:pt x="529019" y="856472"/>
                    <a:pt x="561118" y="986012"/>
                    <a:pt x="578930" y="1117267"/>
                  </a:cubicBezTo>
                  <a:cubicBezTo>
                    <a:pt x="595122" y="1236234"/>
                    <a:pt x="602742" y="1356630"/>
                    <a:pt x="592931" y="1476359"/>
                  </a:cubicBezTo>
                  <a:cubicBezTo>
                    <a:pt x="582073" y="1607709"/>
                    <a:pt x="549783" y="1736011"/>
                    <a:pt x="503206" y="1859359"/>
                  </a:cubicBezTo>
                  <a:cubicBezTo>
                    <a:pt x="450628" y="1998710"/>
                    <a:pt x="383857" y="2133298"/>
                    <a:pt x="291846" y="2250361"/>
                  </a:cubicBezTo>
                  <a:cubicBezTo>
                    <a:pt x="231553" y="2327132"/>
                    <a:pt x="73819" y="2479532"/>
                    <a:pt x="0" y="2543540"/>
                  </a:cubicBezTo>
                </a:path>
              </a:pathLst>
            </a:custGeom>
            <a:noFill/>
            <a:ln w="9525" cap="rnd">
              <a:solidFill>
                <a:schemeClr val="bg2">
                  <a:alpha val="50000"/>
                </a:schemeClr>
              </a:solidFill>
              <a:prstDash val="lgDash"/>
              <a:round/>
            </a:ln>
          </p:spPr>
          <p:txBody>
            <a:bodyPr rtlCol="0" anchor="ctr"/>
            <a:lstStyle/>
            <a:p>
              <a:endParaRPr lang="en-US"/>
            </a:p>
          </p:txBody>
        </p:sp>
        <p:sp>
          <p:nvSpPr>
            <p:cNvPr id="22" name="Freeform: Shape 21">
              <a:extLst>
                <a:ext uri="{FF2B5EF4-FFF2-40B4-BE49-F238E27FC236}">
                  <a16:creationId xmlns:a16="http://schemas.microsoft.com/office/drawing/2014/main" id="{E1FEEEA6-82B5-4005-A3D5-FC2A152FDD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491417" y="2227197"/>
              <a:ext cx="389425" cy="2011236"/>
            </a:xfrm>
            <a:custGeom>
              <a:avLst/>
              <a:gdLst>
                <a:gd name="connsiteX0" fmla="*/ 0 w 389425"/>
                <a:gd name="connsiteY0" fmla="*/ 33 h 2011236"/>
                <a:gd name="connsiteX1" fmla="*/ 171260 w 389425"/>
                <a:gd name="connsiteY1" fmla="*/ 60326 h 2011236"/>
                <a:gd name="connsiteX2" fmla="*/ 211455 w 389425"/>
                <a:gd name="connsiteY2" fmla="*/ 221204 h 2011236"/>
                <a:gd name="connsiteX3" fmla="*/ 243078 w 389425"/>
                <a:gd name="connsiteY3" fmla="*/ 448089 h 2011236"/>
                <a:gd name="connsiteX4" fmla="*/ 346424 w 389425"/>
                <a:gd name="connsiteY4" fmla="*/ 789941 h 2011236"/>
                <a:gd name="connsiteX5" fmla="*/ 372237 w 389425"/>
                <a:gd name="connsiteY5" fmla="*/ 942151 h 2011236"/>
                <a:gd name="connsiteX6" fmla="*/ 386620 w 389425"/>
                <a:gd name="connsiteY6" fmla="*/ 1272478 h 2011236"/>
                <a:gd name="connsiteX7" fmla="*/ 280416 w 389425"/>
                <a:gd name="connsiteY7" fmla="*/ 1660241 h 2011236"/>
                <a:gd name="connsiteX8" fmla="*/ 151257 w 389425"/>
                <a:gd name="connsiteY8" fmla="*/ 1844073 h 2011236"/>
                <a:gd name="connsiteX9" fmla="*/ 1905 w 389425"/>
                <a:gd name="connsiteY9" fmla="*/ 2011237 h 201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9425" h="2011236">
                  <a:moveTo>
                    <a:pt x="0" y="33"/>
                  </a:moveTo>
                  <a:cubicBezTo>
                    <a:pt x="57912" y="-824"/>
                    <a:pt x="136112" y="14892"/>
                    <a:pt x="171260" y="60326"/>
                  </a:cubicBezTo>
                  <a:cubicBezTo>
                    <a:pt x="205645" y="104903"/>
                    <a:pt x="207740" y="164244"/>
                    <a:pt x="211455" y="221204"/>
                  </a:cubicBezTo>
                  <a:cubicBezTo>
                    <a:pt x="216408" y="297594"/>
                    <a:pt x="225838" y="373604"/>
                    <a:pt x="243078" y="448089"/>
                  </a:cubicBezTo>
                  <a:cubicBezTo>
                    <a:pt x="269939" y="564199"/>
                    <a:pt x="319183" y="673927"/>
                    <a:pt x="346424" y="789941"/>
                  </a:cubicBezTo>
                  <a:cubicBezTo>
                    <a:pt x="358235" y="840043"/>
                    <a:pt x="365951" y="891097"/>
                    <a:pt x="372237" y="942151"/>
                  </a:cubicBezTo>
                  <a:cubicBezTo>
                    <a:pt x="385858" y="1051784"/>
                    <a:pt x="394049" y="1162274"/>
                    <a:pt x="386620" y="1272478"/>
                  </a:cubicBezTo>
                  <a:cubicBezTo>
                    <a:pt x="377476" y="1407828"/>
                    <a:pt x="344996" y="1541178"/>
                    <a:pt x="280416" y="1660241"/>
                  </a:cubicBezTo>
                  <a:cubicBezTo>
                    <a:pt x="244602" y="1726249"/>
                    <a:pt x="199358" y="1786352"/>
                    <a:pt x="151257" y="1844073"/>
                  </a:cubicBezTo>
                  <a:cubicBezTo>
                    <a:pt x="79534" y="1930084"/>
                    <a:pt x="89345" y="1941419"/>
                    <a:pt x="1905" y="2011237"/>
                  </a:cubicBezTo>
                </a:path>
              </a:pathLst>
            </a:custGeom>
            <a:noFill/>
            <a:ln w="9525" cap="rnd">
              <a:solidFill>
                <a:schemeClr val="bg2">
                  <a:alpha val="50000"/>
                </a:schemeClr>
              </a:solidFill>
              <a:prstDash val="lgDash"/>
              <a:round/>
            </a:ln>
          </p:spPr>
          <p:txBody>
            <a:bodyPr rtlCol="0" anchor="ctr"/>
            <a:lstStyle/>
            <a:p>
              <a:endParaRPr lang="en-US" dirty="0"/>
            </a:p>
          </p:txBody>
        </p:sp>
      </p:grpSp>
      <p:grpSp>
        <p:nvGrpSpPr>
          <p:cNvPr id="24" name="Group 23">
            <a:extLst>
              <a:ext uri="{FF2B5EF4-FFF2-40B4-BE49-F238E27FC236}">
                <a16:creationId xmlns:a16="http://schemas.microsoft.com/office/drawing/2014/main" id="{5C0E6139-8A19-4905-87E2-E547D7B7F1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023216" y="3924272"/>
            <a:ext cx="118872" cy="118872"/>
            <a:chOff x="1175347" y="3733800"/>
            <a:chExt cx="118872" cy="118872"/>
          </a:xfrm>
        </p:grpSpPr>
        <p:cxnSp>
          <p:nvCxnSpPr>
            <p:cNvPr id="25" name="Straight Connector 24">
              <a:extLst>
                <a:ext uri="{FF2B5EF4-FFF2-40B4-BE49-F238E27FC236}">
                  <a16:creationId xmlns:a16="http://schemas.microsoft.com/office/drawing/2014/main" id="{BC05FFBD-B86A-4BD3-A147-FA95CE03CF3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34783" y="3733800"/>
              <a:ext cx="0" cy="118872"/>
            </a:xfrm>
            <a:prstGeom prst="line">
              <a:avLst/>
            </a:prstGeom>
            <a:ln w="12700">
              <a:solidFill>
                <a:schemeClr val="accent5"/>
              </a:solidFill>
            </a:ln>
          </p:spPr>
          <p:style>
            <a:lnRef idx="1">
              <a:schemeClr val="accent2"/>
            </a:lnRef>
            <a:fillRef idx="0">
              <a:schemeClr val="accent2"/>
            </a:fillRef>
            <a:effectRef idx="0">
              <a:schemeClr val="accent2"/>
            </a:effectRef>
            <a:fontRef idx="minor">
              <a:schemeClr val="tx1"/>
            </a:fontRef>
          </p:style>
        </p:cxnSp>
        <p:cxnSp>
          <p:nvCxnSpPr>
            <p:cNvPr id="26" name="Straight Connector 25">
              <a:extLst>
                <a:ext uri="{FF2B5EF4-FFF2-40B4-BE49-F238E27FC236}">
                  <a16:creationId xmlns:a16="http://schemas.microsoft.com/office/drawing/2014/main" id="{EB69F8B1-78FB-4562-8A0D-8D29636755E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347" y="3793236"/>
              <a:ext cx="118872" cy="0"/>
            </a:xfrm>
            <a:prstGeom prst="line">
              <a:avLst/>
            </a:prstGeom>
            <a:ln w="12700">
              <a:solidFill>
                <a:schemeClr val="accent5"/>
              </a:solidFill>
            </a:ln>
          </p:spPr>
          <p:style>
            <a:lnRef idx="1">
              <a:schemeClr val="accent2"/>
            </a:lnRef>
            <a:fillRef idx="0">
              <a:schemeClr val="accent2"/>
            </a:fillRef>
            <a:effectRef idx="0">
              <a:schemeClr val="accent2"/>
            </a:effectRef>
            <a:fontRef idx="minor">
              <a:schemeClr val="tx1"/>
            </a:fontRef>
          </p:style>
        </p:cxnSp>
      </p:grpSp>
      <p:grpSp>
        <p:nvGrpSpPr>
          <p:cNvPr id="28" name="Bottom Right">
            <a:extLst>
              <a:ext uri="{FF2B5EF4-FFF2-40B4-BE49-F238E27FC236}">
                <a16:creationId xmlns:a16="http://schemas.microsoft.com/office/drawing/2014/main" id="{8F281804-17FE-49B9-9065-1A44CD473CA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980400" y="3276601"/>
            <a:ext cx="4211600" cy="3581399"/>
            <a:chOff x="7980400" y="3276601"/>
            <a:chExt cx="4211600" cy="3581399"/>
          </a:xfrm>
        </p:grpSpPr>
        <p:grpSp>
          <p:nvGrpSpPr>
            <p:cNvPr id="29" name="Graphic 157">
              <a:extLst>
                <a:ext uri="{FF2B5EF4-FFF2-40B4-BE49-F238E27FC236}">
                  <a16:creationId xmlns:a16="http://schemas.microsoft.com/office/drawing/2014/main" id="{737BB70B-7AAF-4229-8400-5AFF12A2367A}"/>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8662740" y="3276601"/>
              <a:ext cx="3529260" cy="3581398"/>
              <a:chOff x="4114800" y="1423987"/>
              <a:chExt cx="3961542" cy="4007547"/>
            </a:xfrm>
            <a:noFill/>
          </p:grpSpPr>
          <p:sp>
            <p:nvSpPr>
              <p:cNvPr id="31" name="Freeform: Shape 30">
                <a:extLst>
                  <a:ext uri="{FF2B5EF4-FFF2-40B4-BE49-F238E27FC236}">
                    <a16:creationId xmlns:a16="http://schemas.microsoft.com/office/drawing/2014/main" id="{9B992201-AA48-4BE7-ADC2-908B16934F4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bg2">
                    <a:alpha val="35000"/>
                  </a:schemeClr>
                </a:solidFill>
                <a:prstDash val="lgDash"/>
                <a:round/>
              </a:ln>
            </p:spPr>
            <p:txBody>
              <a:bodyPr rtlCol="0" anchor="ctr"/>
              <a:lstStyle/>
              <a:p>
                <a:endParaRPr lang="en-US"/>
              </a:p>
            </p:txBody>
          </p:sp>
          <p:sp>
            <p:nvSpPr>
              <p:cNvPr id="32" name="Freeform: Shape 31">
                <a:extLst>
                  <a:ext uri="{FF2B5EF4-FFF2-40B4-BE49-F238E27FC236}">
                    <a16:creationId xmlns:a16="http://schemas.microsoft.com/office/drawing/2014/main" id="{840E3649-4ED2-4501-AF92-DEC3DFF5C8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bg2">
                    <a:alpha val="35000"/>
                  </a:schemeClr>
                </a:solidFill>
                <a:prstDash val="lgDash"/>
                <a:round/>
              </a:ln>
            </p:spPr>
            <p:txBody>
              <a:bodyPr rtlCol="0" anchor="ctr"/>
              <a:lstStyle/>
              <a:p>
                <a:endParaRPr lang="en-US"/>
              </a:p>
            </p:txBody>
          </p:sp>
          <p:sp>
            <p:nvSpPr>
              <p:cNvPr id="33" name="Freeform: Shape 32">
                <a:extLst>
                  <a:ext uri="{FF2B5EF4-FFF2-40B4-BE49-F238E27FC236}">
                    <a16:creationId xmlns:a16="http://schemas.microsoft.com/office/drawing/2014/main" id="{68B38FD5-4195-4693-8AB7-D01C58D21E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bg2">
                    <a:alpha val="35000"/>
                  </a:schemeClr>
                </a:solidFill>
                <a:prstDash val="lgDash"/>
                <a:round/>
              </a:ln>
            </p:spPr>
            <p:txBody>
              <a:bodyPr rtlCol="0" anchor="ctr"/>
              <a:lstStyle/>
              <a:p>
                <a:endParaRPr lang="en-US"/>
              </a:p>
            </p:txBody>
          </p:sp>
          <p:sp>
            <p:nvSpPr>
              <p:cNvPr id="34" name="Freeform: Shape 33">
                <a:extLst>
                  <a:ext uri="{FF2B5EF4-FFF2-40B4-BE49-F238E27FC236}">
                    <a16:creationId xmlns:a16="http://schemas.microsoft.com/office/drawing/2014/main" id="{F0635352-3FD2-43A8-832C-705F1CB917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bg2">
                    <a:alpha val="35000"/>
                  </a:schemeClr>
                </a:solidFill>
                <a:prstDash val="lgDash"/>
                <a:round/>
              </a:ln>
            </p:spPr>
            <p:txBody>
              <a:bodyPr rtlCol="0" anchor="ctr"/>
              <a:lstStyle/>
              <a:p>
                <a:endParaRPr lang="en-US"/>
              </a:p>
            </p:txBody>
          </p:sp>
          <p:sp>
            <p:nvSpPr>
              <p:cNvPr id="35" name="Freeform: Shape 34">
                <a:extLst>
                  <a:ext uri="{FF2B5EF4-FFF2-40B4-BE49-F238E27FC236}">
                    <a16:creationId xmlns:a16="http://schemas.microsoft.com/office/drawing/2014/main" id="{FBEAF61E-74F7-41BA-9576-39B1961501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bg2">
                    <a:alpha val="35000"/>
                  </a:schemeClr>
                </a:solidFill>
                <a:prstDash val="lgDash"/>
                <a:round/>
              </a:ln>
            </p:spPr>
            <p:txBody>
              <a:bodyPr rtlCol="0" anchor="ctr"/>
              <a:lstStyle/>
              <a:p>
                <a:endParaRPr lang="en-US"/>
              </a:p>
            </p:txBody>
          </p:sp>
          <p:sp>
            <p:nvSpPr>
              <p:cNvPr id="36" name="Freeform: Shape 35">
                <a:extLst>
                  <a:ext uri="{FF2B5EF4-FFF2-40B4-BE49-F238E27FC236}">
                    <a16:creationId xmlns:a16="http://schemas.microsoft.com/office/drawing/2014/main" id="{AB31D9B5-1401-4F40-BEE6-D492919954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bg2">
                    <a:alpha val="35000"/>
                  </a:schemeClr>
                </a:solidFill>
                <a:prstDash val="lgDash"/>
                <a:round/>
              </a:ln>
            </p:spPr>
            <p:txBody>
              <a:bodyPr rtlCol="0" anchor="ctr"/>
              <a:lstStyle/>
              <a:p>
                <a:endParaRPr lang="en-US"/>
              </a:p>
            </p:txBody>
          </p:sp>
          <p:sp>
            <p:nvSpPr>
              <p:cNvPr id="37" name="Freeform: Shape 36">
                <a:extLst>
                  <a:ext uri="{FF2B5EF4-FFF2-40B4-BE49-F238E27FC236}">
                    <a16:creationId xmlns:a16="http://schemas.microsoft.com/office/drawing/2014/main" id="{8EDD38F5-BC63-401D-8C72-8D41A360A9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bg2">
                    <a:alpha val="35000"/>
                  </a:schemeClr>
                </a:solidFill>
                <a:prstDash val="lgDash"/>
                <a:round/>
              </a:ln>
            </p:spPr>
            <p:txBody>
              <a:bodyPr rtlCol="0" anchor="ctr"/>
              <a:lstStyle/>
              <a:p>
                <a:endParaRPr lang="en-US"/>
              </a:p>
            </p:txBody>
          </p:sp>
        </p:grpSp>
        <p:sp>
          <p:nvSpPr>
            <p:cNvPr id="30" name="Freeform: Shape 29">
              <a:extLst>
                <a:ext uri="{FF2B5EF4-FFF2-40B4-BE49-F238E27FC236}">
                  <a16:creationId xmlns:a16="http://schemas.microsoft.com/office/drawing/2014/main" id="{05CE5B18-7300-438F-80EB-4F4E431C80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80400"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5" name="Footer Placeholder 4">
            <a:extLst>
              <a:ext uri="{FF2B5EF4-FFF2-40B4-BE49-F238E27FC236}">
                <a16:creationId xmlns:a16="http://schemas.microsoft.com/office/drawing/2014/main" id="{6F700BAE-5B10-EA54-1338-4AD038116E25}"/>
              </a:ext>
            </a:extLst>
          </p:cNvPr>
          <p:cNvSpPr>
            <a:spLocks noGrp="1"/>
          </p:cNvSpPr>
          <p:nvPr>
            <p:ph type="ftr" sz="quarter" idx="11"/>
          </p:nvPr>
        </p:nvSpPr>
        <p:spPr>
          <a:xfrm>
            <a:off x="40420" y="5861447"/>
            <a:ext cx="11896842" cy="461802"/>
          </a:xfrm>
        </p:spPr>
        <p:txBody>
          <a:bodyPr/>
          <a:lstStyle/>
          <a:p>
            <a:r>
              <a:rPr lang="en-US" sz="1800" dirty="0">
                <a:solidFill>
                  <a:schemeClr val="bg1"/>
                </a:solidFill>
              </a:rPr>
              <a:t>https://openstax.org/details/books/algebra-and-trigonometry-2e</a:t>
            </a:r>
          </a:p>
        </p:txBody>
      </p:sp>
    </p:spTree>
    <p:extLst>
      <p:ext uri="{BB962C8B-B14F-4D97-AF65-F5344CB8AC3E}">
        <p14:creationId xmlns:p14="http://schemas.microsoft.com/office/powerpoint/2010/main" val="41191558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5" name="Picture 4">
            <a:extLst>
              <a:ext uri="{FF2B5EF4-FFF2-40B4-BE49-F238E27FC236}">
                <a16:creationId xmlns:a16="http://schemas.microsoft.com/office/drawing/2014/main" id="{3B6A4096-D859-73FB-2B2A-549E11D1AAE4}"/>
              </a:ext>
            </a:extLst>
          </p:cNvPr>
          <p:cNvPicPr>
            <a:picLocks noChangeAspect="1"/>
          </p:cNvPicPr>
          <p:nvPr/>
        </p:nvPicPr>
        <p:blipFill>
          <a:blip r:embed="rId2"/>
          <a:stretch>
            <a:fillRect/>
          </a:stretch>
        </p:blipFill>
        <p:spPr>
          <a:xfrm>
            <a:off x="475834" y="370853"/>
            <a:ext cx="10894529" cy="1600554"/>
          </a:xfrm>
          <a:prstGeom prst="rect">
            <a:avLst/>
          </a:prstGeom>
        </p:spPr>
      </p:pic>
    </p:spTree>
    <p:extLst>
      <p:ext uri="{BB962C8B-B14F-4D97-AF65-F5344CB8AC3E}">
        <p14:creationId xmlns:p14="http://schemas.microsoft.com/office/powerpoint/2010/main" val="23959009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sp>
        <p:nvSpPr>
          <p:cNvPr id="5" name="TextBox 4">
            <a:extLst>
              <a:ext uri="{FF2B5EF4-FFF2-40B4-BE49-F238E27FC236}">
                <a16:creationId xmlns:a16="http://schemas.microsoft.com/office/drawing/2014/main" id="{6544BBC8-78B0-88E5-BFD9-B50F762E13A3}"/>
              </a:ext>
            </a:extLst>
          </p:cNvPr>
          <p:cNvSpPr txBox="1"/>
          <p:nvPr/>
        </p:nvSpPr>
        <p:spPr>
          <a:xfrm>
            <a:off x="1126433" y="781969"/>
            <a:ext cx="9886123" cy="5109091"/>
          </a:xfrm>
          <a:prstGeom prst="rect">
            <a:avLst/>
          </a:prstGeom>
          <a:noFill/>
        </p:spPr>
        <p:txBody>
          <a:bodyPr wrap="square" rtlCol="0">
            <a:spAutoFit/>
          </a:bodyPr>
          <a:lstStyle/>
          <a:p>
            <a:pPr algn="l"/>
            <a:r>
              <a:rPr lang="en-US" sz="2800" b="1" i="0" dirty="0">
                <a:solidFill>
                  <a:srgbClr val="333333"/>
                </a:solidFill>
                <a:effectLst/>
                <a:latin typeface="Neue Helvetica W01"/>
              </a:rPr>
              <a:t>Solving a Rational Equation</a:t>
            </a:r>
          </a:p>
          <a:p>
            <a:pPr algn="l"/>
            <a:endParaRPr lang="en-US" sz="2800" b="1" i="0" dirty="0">
              <a:solidFill>
                <a:srgbClr val="333333"/>
              </a:solidFill>
              <a:effectLst/>
              <a:latin typeface="Neue Helvetica W01"/>
            </a:endParaRPr>
          </a:p>
          <a:p>
            <a:pPr algn="l"/>
            <a:r>
              <a:rPr lang="en-US" b="0" i="0" dirty="0">
                <a:solidFill>
                  <a:srgbClr val="424242"/>
                </a:solidFill>
                <a:effectLst/>
                <a:latin typeface="Neue Helvetica W01"/>
              </a:rPr>
              <a:t>In this section, we look at rational equations that, after some manipulation, result in a linear equation. </a:t>
            </a:r>
          </a:p>
          <a:p>
            <a:pPr algn="l"/>
            <a:endParaRPr lang="en-US" dirty="0">
              <a:solidFill>
                <a:srgbClr val="424242"/>
              </a:solidFill>
              <a:latin typeface="Neue Helvetica W01"/>
            </a:endParaRPr>
          </a:p>
          <a:p>
            <a:pPr algn="l"/>
            <a:r>
              <a:rPr lang="en-US" b="0" i="0" dirty="0">
                <a:solidFill>
                  <a:srgbClr val="424242"/>
                </a:solidFill>
                <a:effectLst/>
                <a:latin typeface="Neue Helvetica W01"/>
              </a:rPr>
              <a:t>If an equation contains at least one rational expression, it is a considered a </a:t>
            </a:r>
            <a:r>
              <a:rPr lang="en-US" b="1" i="0" dirty="0">
                <a:solidFill>
                  <a:srgbClr val="424242"/>
                </a:solidFill>
                <a:effectLst/>
                <a:latin typeface="Neue Helvetica W01"/>
              </a:rPr>
              <a:t>rational equation</a:t>
            </a:r>
            <a:r>
              <a:rPr lang="en-US" i="0" dirty="0">
                <a:solidFill>
                  <a:srgbClr val="424242"/>
                </a:solidFill>
                <a:effectLst/>
                <a:latin typeface="Neue Helvetica W01"/>
              </a:rPr>
              <a:t>.</a:t>
            </a:r>
          </a:p>
          <a:p>
            <a:pPr algn="l"/>
            <a:endParaRPr lang="en-US" b="0" dirty="0">
              <a:solidFill>
                <a:srgbClr val="424242"/>
              </a:solidFill>
              <a:latin typeface="Neue Helvetica W01"/>
            </a:endParaRPr>
          </a:p>
          <a:p>
            <a:pPr algn="l"/>
            <a:r>
              <a:rPr lang="en-US" b="0" i="0" dirty="0">
                <a:solidFill>
                  <a:srgbClr val="424242"/>
                </a:solidFill>
                <a:effectLst/>
                <a:latin typeface="Neue Helvetica W01"/>
              </a:rPr>
              <a:t>A </a:t>
            </a:r>
            <a:r>
              <a:rPr lang="en-US" b="1" i="0" dirty="0">
                <a:solidFill>
                  <a:srgbClr val="424242"/>
                </a:solidFill>
                <a:effectLst/>
                <a:latin typeface="Neue Helvetica W01"/>
              </a:rPr>
              <a:t>rational expression </a:t>
            </a:r>
            <a:r>
              <a:rPr lang="en-US" b="0" i="0" dirty="0">
                <a:solidFill>
                  <a:srgbClr val="424242"/>
                </a:solidFill>
                <a:effectLst/>
                <a:latin typeface="Neue Helvetica W01"/>
              </a:rPr>
              <a:t>is the ratio, or quotient, of two polynomials.</a:t>
            </a:r>
          </a:p>
          <a:p>
            <a:pPr algn="l"/>
            <a:endParaRPr lang="en-US" dirty="0">
              <a:solidFill>
                <a:srgbClr val="424242"/>
              </a:solidFill>
              <a:latin typeface="Neue Helvetica W01"/>
            </a:endParaRPr>
          </a:p>
          <a:p>
            <a:pPr algn="l"/>
            <a:r>
              <a:rPr lang="en-US" b="0" i="0" dirty="0">
                <a:solidFill>
                  <a:srgbClr val="424242"/>
                </a:solidFill>
                <a:effectLst/>
                <a:latin typeface="Neue Helvetica W01"/>
              </a:rPr>
              <a:t>Rational equations have a variable in the denominator in at least one of the terms. Our goal is to perform algebraic operations so that the variables appear in the numerator. In fact, we will eliminate all denominators by multiplying both sides of the equation by the </a:t>
            </a:r>
            <a:r>
              <a:rPr lang="en-US" b="1" i="0" dirty="0">
                <a:solidFill>
                  <a:srgbClr val="424242"/>
                </a:solidFill>
                <a:effectLst/>
                <a:latin typeface="Neue Helvetica W01"/>
              </a:rPr>
              <a:t>least common denominator </a:t>
            </a:r>
            <a:r>
              <a:rPr lang="en-US" b="0" i="0" dirty="0">
                <a:solidFill>
                  <a:srgbClr val="424242"/>
                </a:solidFill>
                <a:effectLst/>
                <a:latin typeface="Neue Helvetica W01"/>
              </a:rPr>
              <a:t>(LCD).</a:t>
            </a:r>
          </a:p>
          <a:p>
            <a:pPr algn="l"/>
            <a:endParaRPr lang="en-US" b="0" i="0" dirty="0">
              <a:solidFill>
                <a:srgbClr val="424242"/>
              </a:solidFill>
              <a:effectLst/>
              <a:latin typeface="Neue Helvetica W01"/>
            </a:endParaRPr>
          </a:p>
          <a:p>
            <a:pPr algn="l"/>
            <a:r>
              <a:rPr lang="en-US" b="0" i="0" dirty="0">
                <a:solidFill>
                  <a:srgbClr val="424242"/>
                </a:solidFill>
                <a:effectLst/>
                <a:latin typeface="Neue Helvetica W01"/>
              </a:rPr>
              <a:t>Finding the LCD is identifying an expression that contains the highest power of all of the factors in all of the denominators. We do this because when the equation is multiplied by the LCD, the common factors in the LCD and in each denominator will equal one and will cancel out.</a:t>
            </a:r>
          </a:p>
          <a:p>
            <a:pPr algn="l"/>
            <a:endParaRPr lang="en-US" b="0" i="0" dirty="0">
              <a:solidFill>
                <a:srgbClr val="424242"/>
              </a:solidFill>
              <a:effectLst/>
              <a:latin typeface="Neue Helvetica W01"/>
            </a:endParaRPr>
          </a:p>
          <a:p>
            <a:endParaRPr lang="en-US" dirty="0"/>
          </a:p>
        </p:txBody>
      </p:sp>
    </p:spTree>
    <p:extLst>
      <p:ext uri="{BB962C8B-B14F-4D97-AF65-F5344CB8AC3E}">
        <p14:creationId xmlns:p14="http://schemas.microsoft.com/office/powerpoint/2010/main" val="10165901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6" name="Picture 5">
            <a:extLst>
              <a:ext uri="{FF2B5EF4-FFF2-40B4-BE49-F238E27FC236}">
                <a16:creationId xmlns:a16="http://schemas.microsoft.com/office/drawing/2014/main" id="{6CE34D04-6683-111F-FDC5-046268123922}"/>
              </a:ext>
            </a:extLst>
          </p:cNvPr>
          <p:cNvPicPr>
            <a:picLocks noChangeAspect="1"/>
          </p:cNvPicPr>
          <p:nvPr/>
        </p:nvPicPr>
        <p:blipFill>
          <a:blip r:embed="rId2"/>
          <a:stretch>
            <a:fillRect/>
          </a:stretch>
        </p:blipFill>
        <p:spPr>
          <a:xfrm>
            <a:off x="351181" y="304386"/>
            <a:ext cx="10608365" cy="2095152"/>
          </a:xfrm>
          <a:prstGeom prst="rect">
            <a:avLst/>
          </a:prstGeom>
        </p:spPr>
      </p:pic>
    </p:spTree>
    <p:extLst>
      <p:ext uri="{BB962C8B-B14F-4D97-AF65-F5344CB8AC3E}">
        <p14:creationId xmlns:p14="http://schemas.microsoft.com/office/powerpoint/2010/main" val="16486785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6" name="Picture 5">
            <a:extLst>
              <a:ext uri="{FF2B5EF4-FFF2-40B4-BE49-F238E27FC236}">
                <a16:creationId xmlns:a16="http://schemas.microsoft.com/office/drawing/2014/main" id="{C194F171-D652-8171-52D7-757560BDFDBD}"/>
              </a:ext>
            </a:extLst>
          </p:cNvPr>
          <p:cNvPicPr>
            <a:picLocks noChangeAspect="1"/>
          </p:cNvPicPr>
          <p:nvPr/>
        </p:nvPicPr>
        <p:blipFill>
          <a:blip r:embed="rId2"/>
          <a:stretch>
            <a:fillRect/>
          </a:stretch>
        </p:blipFill>
        <p:spPr>
          <a:xfrm>
            <a:off x="946288" y="441048"/>
            <a:ext cx="10299424" cy="5633253"/>
          </a:xfrm>
          <a:prstGeom prst="rect">
            <a:avLst/>
          </a:prstGeom>
        </p:spPr>
      </p:pic>
    </p:spTree>
    <p:extLst>
      <p:ext uri="{BB962C8B-B14F-4D97-AF65-F5344CB8AC3E}">
        <p14:creationId xmlns:p14="http://schemas.microsoft.com/office/powerpoint/2010/main" val="37871265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6" name="Picture 5">
            <a:extLst>
              <a:ext uri="{FF2B5EF4-FFF2-40B4-BE49-F238E27FC236}">
                <a16:creationId xmlns:a16="http://schemas.microsoft.com/office/drawing/2014/main" id="{1373B325-D8ED-9836-6ED4-7C31135F2814}"/>
              </a:ext>
            </a:extLst>
          </p:cNvPr>
          <p:cNvPicPr>
            <a:picLocks noChangeAspect="1"/>
          </p:cNvPicPr>
          <p:nvPr/>
        </p:nvPicPr>
        <p:blipFill>
          <a:blip r:embed="rId2"/>
          <a:stretch>
            <a:fillRect/>
          </a:stretch>
        </p:blipFill>
        <p:spPr>
          <a:xfrm>
            <a:off x="369817" y="451195"/>
            <a:ext cx="9224755" cy="2494100"/>
          </a:xfrm>
          <a:prstGeom prst="rect">
            <a:avLst/>
          </a:prstGeom>
        </p:spPr>
      </p:pic>
    </p:spTree>
    <p:extLst>
      <p:ext uri="{BB962C8B-B14F-4D97-AF65-F5344CB8AC3E}">
        <p14:creationId xmlns:p14="http://schemas.microsoft.com/office/powerpoint/2010/main" val="694706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B7EB5B28-2050-E730-D597-1131D800DA72}"/>
              </a:ext>
            </a:extLst>
          </p:cNvPr>
          <p:cNvPicPr>
            <a:picLocks noChangeAspect="1"/>
          </p:cNvPicPr>
          <p:nvPr/>
        </p:nvPicPr>
        <p:blipFill>
          <a:blip r:embed="rId2"/>
          <a:stretch>
            <a:fillRect/>
          </a:stretch>
        </p:blipFill>
        <p:spPr>
          <a:xfrm>
            <a:off x="239256" y="307284"/>
            <a:ext cx="11713488" cy="1786559"/>
          </a:xfrm>
          <a:prstGeom prst="rect">
            <a:avLst/>
          </a:prstGeom>
        </p:spPr>
      </p:pic>
    </p:spTree>
    <p:extLst>
      <p:ext uri="{BB962C8B-B14F-4D97-AF65-F5344CB8AC3E}">
        <p14:creationId xmlns:p14="http://schemas.microsoft.com/office/powerpoint/2010/main" val="37478820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C4C152D8-65F5-7917-2C40-0327AA9FEA8F}"/>
              </a:ext>
            </a:extLst>
          </p:cNvPr>
          <p:cNvPicPr>
            <a:picLocks noChangeAspect="1"/>
          </p:cNvPicPr>
          <p:nvPr/>
        </p:nvPicPr>
        <p:blipFill>
          <a:blip r:embed="rId2"/>
          <a:stretch>
            <a:fillRect/>
          </a:stretch>
        </p:blipFill>
        <p:spPr>
          <a:xfrm>
            <a:off x="289268" y="370646"/>
            <a:ext cx="10352227" cy="2011872"/>
          </a:xfrm>
          <a:prstGeom prst="rect">
            <a:avLst/>
          </a:prstGeom>
        </p:spPr>
      </p:pic>
    </p:spTree>
    <p:extLst>
      <p:ext uri="{BB962C8B-B14F-4D97-AF65-F5344CB8AC3E}">
        <p14:creationId xmlns:p14="http://schemas.microsoft.com/office/powerpoint/2010/main" val="6098503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DF5929CD-282E-82CA-1B9B-806874A8712C}"/>
              </a:ext>
            </a:extLst>
          </p:cNvPr>
          <p:cNvPicPr>
            <a:picLocks noChangeAspect="1"/>
          </p:cNvPicPr>
          <p:nvPr/>
        </p:nvPicPr>
        <p:blipFill>
          <a:blip r:embed="rId2"/>
          <a:stretch>
            <a:fillRect/>
          </a:stretch>
        </p:blipFill>
        <p:spPr>
          <a:xfrm>
            <a:off x="333789" y="290305"/>
            <a:ext cx="11121844" cy="1671016"/>
          </a:xfrm>
          <a:prstGeom prst="rect">
            <a:avLst/>
          </a:prstGeom>
        </p:spPr>
      </p:pic>
    </p:spTree>
    <p:extLst>
      <p:ext uri="{BB962C8B-B14F-4D97-AF65-F5344CB8AC3E}">
        <p14:creationId xmlns:p14="http://schemas.microsoft.com/office/powerpoint/2010/main" val="22788658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CF2DB124-1B01-A547-1AC1-9BA13CB4140C}"/>
              </a:ext>
            </a:extLst>
          </p:cNvPr>
          <p:cNvPicPr>
            <a:picLocks noChangeAspect="1"/>
          </p:cNvPicPr>
          <p:nvPr/>
        </p:nvPicPr>
        <p:blipFill>
          <a:blip r:embed="rId2"/>
          <a:stretch>
            <a:fillRect/>
          </a:stretch>
        </p:blipFill>
        <p:spPr>
          <a:xfrm>
            <a:off x="205251" y="136525"/>
            <a:ext cx="11781498" cy="3636265"/>
          </a:xfrm>
          <a:prstGeom prst="rect">
            <a:avLst/>
          </a:prstGeom>
        </p:spPr>
      </p:pic>
    </p:spTree>
    <p:extLst>
      <p:ext uri="{BB962C8B-B14F-4D97-AF65-F5344CB8AC3E}">
        <p14:creationId xmlns:p14="http://schemas.microsoft.com/office/powerpoint/2010/main" val="14467960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6" name="Picture 5">
            <a:extLst>
              <a:ext uri="{FF2B5EF4-FFF2-40B4-BE49-F238E27FC236}">
                <a16:creationId xmlns:a16="http://schemas.microsoft.com/office/drawing/2014/main" id="{C91894D7-91EB-A10A-CB94-27B3AA0A6641}"/>
              </a:ext>
            </a:extLst>
          </p:cNvPr>
          <p:cNvPicPr>
            <a:picLocks noChangeAspect="1"/>
          </p:cNvPicPr>
          <p:nvPr/>
        </p:nvPicPr>
        <p:blipFill>
          <a:blip r:embed="rId2"/>
          <a:stretch>
            <a:fillRect/>
          </a:stretch>
        </p:blipFill>
        <p:spPr>
          <a:xfrm>
            <a:off x="163303" y="395287"/>
            <a:ext cx="11865394" cy="1831079"/>
          </a:xfrm>
          <a:prstGeom prst="rect">
            <a:avLst/>
          </a:prstGeom>
        </p:spPr>
      </p:pic>
    </p:spTree>
    <p:extLst>
      <p:ext uri="{BB962C8B-B14F-4D97-AF65-F5344CB8AC3E}">
        <p14:creationId xmlns:p14="http://schemas.microsoft.com/office/powerpoint/2010/main" val="36966480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EEEED"/>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A4F41-F633-47E1-4787-1E459C18EEDA}"/>
              </a:ext>
            </a:extLst>
          </p:cNvPr>
          <p:cNvSpPr>
            <a:spLocks noGrp="1"/>
          </p:cNvSpPr>
          <p:nvPr>
            <p:ph type="ctrTitle"/>
          </p:nvPr>
        </p:nvSpPr>
        <p:spPr>
          <a:xfrm>
            <a:off x="1524000" y="1122363"/>
            <a:ext cx="9872870" cy="2306637"/>
          </a:xfrm>
        </p:spPr>
        <p:txBody>
          <a:bodyPr>
            <a:normAutofit/>
          </a:bodyPr>
          <a:lstStyle/>
          <a:p>
            <a:r>
              <a:rPr lang="en-US" dirty="0"/>
              <a:t>Linear Equations </a:t>
            </a:r>
            <a:br>
              <a:rPr lang="en-US" dirty="0"/>
            </a:br>
            <a:r>
              <a:rPr lang="en-US" dirty="0"/>
              <a:t>in One Variable</a:t>
            </a:r>
          </a:p>
        </p:txBody>
      </p:sp>
      <p:sp>
        <p:nvSpPr>
          <p:cNvPr id="3" name="Subtitle 2">
            <a:extLst>
              <a:ext uri="{FF2B5EF4-FFF2-40B4-BE49-F238E27FC236}">
                <a16:creationId xmlns:a16="http://schemas.microsoft.com/office/drawing/2014/main" id="{2BB684C7-8E7C-C707-C5BE-4AA6C0955BA1}"/>
              </a:ext>
            </a:extLst>
          </p:cNvPr>
          <p:cNvSpPr>
            <a:spLocks noGrp="1"/>
          </p:cNvSpPr>
          <p:nvPr>
            <p:ph type="subTitle" idx="1"/>
          </p:nvPr>
        </p:nvSpPr>
        <p:spPr/>
        <p:txBody>
          <a:bodyPr>
            <a:normAutofit/>
          </a:bodyPr>
          <a:lstStyle/>
          <a:p>
            <a:r>
              <a:rPr lang="en-US" sz="3200" dirty="0"/>
              <a:t>Section 2.2</a:t>
            </a:r>
          </a:p>
        </p:txBody>
      </p:sp>
      <p:sp>
        <p:nvSpPr>
          <p:cNvPr id="4" name="Footer Placeholder 3">
            <a:extLst>
              <a:ext uri="{FF2B5EF4-FFF2-40B4-BE49-F238E27FC236}">
                <a16:creationId xmlns:a16="http://schemas.microsoft.com/office/drawing/2014/main" id="{2EC05E09-B1D7-509E-BB93-EF54709A0CDF}"/>
              </a:ext>
            </a:extLst>
          </p:cNvPr>
          <p:cNvSpPr>
            <a:spLocks noGrp="1"/>
          </p:cNvSpPr>
          <p:nvPr>
            <p:ph type="ftr" sz="quarter" idx="11"/>
          </p:nvPr>
        </p:nvSpPr>
        <p:spPr/>
        <p:txBody>
          <a:bodyPr/>
          <a:lstStyle/>
          <a:p>
            <a:r>
              <a:rPr lang="en-US"/>
              <a:t>https://openstax.org/details/books/algebra-and-trigonometry-2e</a:t>
            </a:r>
          </a:p>
        </p:txBody>
      </p:sp>
    </p:spTree>
    <p:extLst>
      <p:ext uri="{BB962C8B-B14F-4D97-AF65-F5344CB8AC3E}">
        <p14:creationId xmlns:p14="http://schemas.microsoft.com/office/powerpoint/2010/main" val="17153766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8" name="Picture 7">
            <a:extLst>
              <a:ext uri="{FF2B5EF4-FFF2-40B4-BE49-F238E27FC236}">
                <a16:creationId xmlns:a16="http://schemas.microsoft.com/office/drawing/2014/main" id="{28FB1775-29CE-D466-399F-88ED6AF82E9C}"/>
              </a:ext>
            </a:extLst>
          </p:cNvPr>
          <p:cNvPicPr>
            <a:picLocks noChangeAspect="1"/>
          </p:cNvPicPr>
          <p:nvPr/>
        </p:nvPicPr>
        <p:blipFill>
          <a:blip r:embed="rId2"/>
          <a:stretch>
            <a:fillRect/>
          </a:stretch>
        </p:blipFill>
        <p:spPr>
          <a:xfrm>
            <a:off x="127552" y="262351"/>
            <a:ext cx="11615183" cy="2918171"/>
          </a:xfrm>
          <a:prstGeom prst="rect">
            <a:avLst/>
          </a:prstGeom>
        </p:spPr>
      </p:pic>
    </p:spTree>
    <p:extLst>
      <p:ext uri="{BB962C8B-B14F-4D97-AF65-F5344CB8AC3E}">
        <p14:creationId xmlns:p14="http://schemas.microsoft.com/office/powerpoint/2010/main" val="21183649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5BC6B768-CEAB-65C6-680A-CF58C02AD333}"/>
              </a:ext>
            </a:extLst>
          </p:cNvPr>
          <p:cNvPicPr>
            <a:picLocks noChangeAspect="1"/>
          </p:cNvPicPr>
          <p:nvPr/>
        </p:nvPicPr>
        <p:blipFill>
          <a:blip r:embed="rId2"/>
          <a:stretch>
            <a:fillRect/>
          </a:stretch>
        </p:blipFill>
        <p:spPr>
          <a:xfrm>
            <a:off x="205795" y="249513"/>
            <a:ext cx="11853683" cy="1897339"/>
          </a:xfrm>
          <a:prstGeom prst="rect">
            <a:avLst/>
          </a:prstGeom>
        </p:spPr>
      </p:pic>
    </p:spTree>
    <p:extLst>
      <p:ext uri="{BB962C8B-B14F-4D97-AF65-F5344CB8AC3E}">
        <p14:creationId xmlns:p14="http://schemas.microsoft.com/office/powerpoint/2010/main" val="21801740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6" name="Picture 5">
            <a:extLst>
              <a:ext uri="{FF2B5EF4-FFF2-40B4-BE49-F238E27FC236}">
                <a16:creationId xmlns:a16="http://schemas.microsoft.com/office/drawing/2014/main" id="{FB3536D5-13DF-5699-BAA3-59E4AE3CC7E2}"/>
              </a:ext>
            </a:extLst>
          </p:cNvPr>
          <p:cNvPicPr>
            <a:picLocks noChangeAspect="1"/>
          </p:cNvPicPr>
          <p:nvPr/>
        </p:nvPicPr>
        <p:blipFill>
          <a:blip r:embed="rId2"/>
          <a:stretch>
            <a:fillRect/>
          </a:stretch>
        </p:blipFill>
        <p:spPr>
          <a:xfrm>
            <a:off x="809447" y="3040407"/>
            <a:ext cx="10573106" cy="2792896"/>
          </a:xfrm>
          <a:prstGeom prst="rect">
            <a:avLst/>
          </a:prstGeom>
        </p:spPr>
      </p:pic>
      <p:pic>
        <p:nvPicPr>
          <p:cNvPr id="8" name="Picture 7">
            <a:extLst>
              <a:ext uri="{FF2B5EF4-FFF2-40B4-BE49-F238E27FC236}">
                <a16:creationId xmlns:a16="http://schemas.microsoft.com/office/drawing/2014/main" id="{FBE125C8-A06F-412C-8B77-F10F9FFD6426}"/>
              </a:ext>
            </a:extLst>
          </p:cNvPr>
          <p:cNvPicPr>
            <a:picLocks noChangeAspect="1"/>
          </p:cNvPicPr>
          <p:nvPr/>
        </p:nvPicPr>
        <p:blipFill>
          <a:blip r:embed="rId3"/>
          <a:stretch>
            <a:fillRect/>
          </a:stretch>
        </p:blipFill>
        <p:spPr>
          <a:xfrm>
            <a:off x="734248" y="840892"/>
            <a:ext cx="10723504" cy="1319213"/>
          </a:xfrm>
          <a:prstGeom prst="rect">
            <a:avLst/>
          </a:prstGeom>
        </p:spPr>
      </p:pic>
    </p:spTree>
    <p:extLst>
      <p:ext uri="{BB962C8B-B14F-4D97-AF65-F5344CB8AC3E}">
        <p14:creationId xmlns:p14="http://schemas.microsoft.com/office/powerpoint/2010/main" val="22502095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0F03CB95-829B-4D51-9D7E-37C178388ED2}"/>
              </a:ext>
            </a:extLst>
          </p:cNvPr>
          <p:cNvPicPr>
            <a:picLocks noChangeAspect="1"/>
          </p:cNvPicPr>
          <p:nvPr/>
        </p:nvPicPr>
        <p:blipFill>
          <a:blip r:embed="rId2"/>
          <a:stretch>
            <a:fillRect/>
          </a:stretch>
        </p:blipFill>
        <p:spPr>
          <a:xfrm>
            <a:off x="528844" y="544996"/>
            <a:ext cx="10099399" cy="1895196"/>
          </a:xfrm>
          <a:prstGeom prst="rect">
            <a:avLst/>
          </a:prstGeom>
        </p:spPr>
      </p:pic>
    </p:spTree>
    <p:extLst>
      <p:ext uri="{BB962C8B-B14F-4D97-AF65-F5344CB8AC3E}">
        <p14:creationId xmlns:p14="http://schemas.microsoft.com/office/powerpoint/2010/main" val="6447827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326752AD-9B11-8051-6971-78359F134699}"/>
              </a:ext>
            </a:extLst>
          </p:cNvPr>
          <p:cNvPicPr>
            <a:picLocks noChangeAspect="1"/>
          </p:cNvPicPr>
          <p:nvPr/>
        </p:nvPicPr>
        <p:blipFill>
          <a:blip r:embed="rId2"/>
          <a:stretch>
            <a:fillRect/>
          </a:stretch>
        </p:blipFill>
        <p:spPr>
          <a:xfrm>
            <a:off x="585581" y="437114"/>
            <a:ext cx="9963150" cy="1460117"/>
          </a:xfrm>
          <a:prstGeom prst="rect">
            <a:avLst/>
          </a:prstGeom>
        </p:spPr>
      </p:pic>
    </p:spTree>
    <p:extLst>
      <p:ext uri="{BB962C8B-B14F-4D97-AF65-F5344CB8AC3E}">
        <p14:creationId xmlns:p14="http://schemas.microsoft.com/office/powerpoint/2010/main" val="19195338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8AEDD5CA-3C34-4798-E830-67C107296763}"/>
              </a:ext>
            </a:extLst>
          </p:cNvPr>
          <p:cNvPicPr>
            <a:picLocks noChangeAspect="1"/>
          </p:cNvPicPr>
          <p:nvPr/>
        </p:nvPicPr>
        <p:blipFill>
          <a:blip r:embed="rId2"/>
          <a:stretch>
            <a:fillRect/>
          </a:stretch>
        </p:blipFill>
        <p:spPr>
          <a:xfrm>
            <a:off x="320549" y="354702"/>
            <a:ext cx="11550902" cy="2176463"/>
          </a:xfrm>
          <a:prstGeom prst="rect">
            <a:avLst/>
          </a:prstGeom>
        </p:spPr>
      </p:pic>
    </p:spTree>
    <p:extLst>
      <p:ext uri="{BB962C8B-B14F-4D97-AF65-F5344CB8AC3E}">
        <p14:creationId xmlns:p14="http://schemas.microsoft.com/office/powerpoint/2010/main" val="40077637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8B77E810-B067-AC7A-4F6B-713295786BB7}"/>
              </a:ext>
            </a:extLst>
          </p:cNvPr>
          <p:cNvPicPr>
            <a:picLocks noChangeAspect="1"/>
          </p:cNvPicPr>
          <p:nvPr/>
        </p:nvPicPr>
        <p:blipFill>
          <a:blip r:embed="rId2"/>
          <a:stretch>
            <a:fillRect/>
          </a:stretch>
        </p:blipFill>
        <p:spPr>
          <a:xfrm>
            <a:off x="983560" y="1844708"/>
            <a:ext cx="10339180" cy="2184334"/>
          </a:xfrm>
          <a:prstGeom prst="rect">
            <a:avLst/>
          </a:prstGeom>
        </p:spPr>
      </p:pic>
    </p:spTree>
    <p:extLst>
      <p:ext uri="{BB962C8B-B14F-4D97-AF65-F5344CB8AC3E}">
        <p14:creationId xmlns:p14="http://schemas.microsoft.com/office/powerpoint/2010/main" val="24503357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FAD9C20F-AD6F-8807-DCEE-9FA8D78F5C4A}"/>
              </a:ext>
            </a:extLst>
          </p:cNvPr>
          <p:cNvPicPr>
            <a:picLocks noChangeAspect="1"/>
          </p:cNvPicPr>
          <p:nvPr/>
        </p:nvPicPr>
        <p:blipFill>
          <a:blip r:embed="rId2"/>
          <a:stretch>
            <a:fillRect/>
          </a:stretch>
        </p:blipFill>
        <p:spPr>
          <a:xfrm>
            <a:off x="560111" y="316188"/>
            <a:ext cx="10239522" cy="2214977"/>
          </a:xfrm>
          <a:prstGeom prst="rect">
            <a:avLst/>
          </a:prstGeom>
        </p:spPr>
      </p:pic>
    </p:spTree>
    <p:extLst>
      <p:ext uri="{BB962C8B-B14F-4D97-AF65-F5344CB8AC3E}">
        <p14:creationId xmlns:p14="http://schemas.microsoft.com/office/powerpoint/2010/main" val="7945118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2D218E13-6970-25BB-7FB8-0B1899F9EFC1}"/>
              </a:ext>
            </a:extLst>
          </p:cNvPr>
          <p:cNvPicPr>
            <a:picLocks noChangeAspect="1"/>
          </p:cNvPicPr>
          <p:nvPr/>
        </p:nvPicPr>
        <p:blipFill>
          <a:blip r:embed="rId2"/>
          <a:stretch>
            <a:fillRect/>
          </a:stretch>
        </p:blipFill>
        <p:spPr>
          <a:xfrm>
            <a:off x="434009" y="383070"/>
            <a:ext cx="10287000" cy="1538007"/>
          </a:xfrm>
          <a:prstGeom prst="rect">
            <a:avLst/>
          </a:prstGeom>
        </p:spPr>
      </p:pic>
    </p:spTree>
    <p:extLst>
      <p:ext uri="{BB962C8B-B14F-4D97-AF65-F5344CB8AC3E}">
        <p14:creationId xmlns:p14="http://schemas.microsoft.com/office/powerpoint/2010/main" val="30046568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6E7CB914-463B-0DD0-20D0-3BA146DF7267}"/>
              </a:ext>
            </a:extLst>
          </p:cNvPr>
          <p:cNvPicPr>
            <a:picLocks noChangeAspect="1"/>
          </p:cNvPicPr>
          <p:nvPr/>
        </p:nvPicPr>
        <p:blipFill>
          <a:blip r:embed="rId2"/>
          <a:stretch>
            <a:fillRect/>
          </a:stretch>
        </p:blipFill>
        <p:spPr>
          <a:xfrm>
            <a:off x="177455" y="463619"/>
            <a:ext cx="11647303" cy="1696486"/>
          </a:xfrm>
          <a:prstGeom prst="rect">
            <a:avLst/>
          </a:prstGeom>
        </p:spPr>
      </p:pic>
    </p:spTree>
    <p:extLst>
      <p:ext uri="{BB962C8B-B14F-4D97-AF65-F5344CB8AC3E}">
        <p14:creationId xmlns:p14="http://schemas.microsoft.com/office/powerpoint/2010/main" val="2725859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r>
              <a:rPr lang="en-US"/>
              <a:t>https://openstax.org/details/books/algebra-and-trigonometry-2e</a:t>
            </a:r>
          </a:p>
        </p:txBody>
      </p:sp>
      <p:pic>
        <p:nvPicPr>
          <p:cNvPr id="6" name="Picture 5">
            <a:extLst>
              <a:ext uri="{FF2B5EF4-FFF2-40B4-BE49-F238E27FC236}">
                <a16:creationId xmlns:a16="http://schemas.microsoft.com/office/drawing/2014/main" id="{4D100915-D9DB-7EA8-8BAB-39BA320C834C}"/>
              </a:ext>
            </a:extLst>
          </p:cNvPr>
          <p:cNvPicPr>
            <a:picLocks noChangeAspect="1"/>
          </p:cNvPicPr>
          <p:nvPr/>
        </p:nvPicPr>
        <p:blipFill>
          <a:blip r:embed="rId3"/>
          <a:stretch>
            <a:fillRect/>
          </a:stretch>
        </p:blipFill>
        <p:spPr>
          <a:xfrm>
            <a:off x="2914650" y="2210214"/>
            <a:ext cx="6362700" cy="3667125"/>
          </a:xfrm>
          <a:prstGeom prst="rect">
            <a:avLst/>
          </a:prstGeom>
        </p:spPr>
      </p:pic>
      <p:sp>
        <p:nvSpPr>
          <p:cNvPr id="9" name="TextBox 8">
            <a:extLst>
              <a:ext uri="{FF2B5EF4-FFF2-40B4-BE49-F238E27FC236}">
                <a16:creationId xmlns:a16="http://schemas.microsoft.com/office/drawing/2014/main" id="{D145E583-6ED4-1C46-3194-B6CC0E3C7A31}"/>
              </a:ext>
            </a:extLst>
          </p:cNvPr>
          <p:cNvSpPr txBox="1"/>
          <p:nvPr/>
        </p:nvSpPr>
        <p:spPr>
          <a:xfrm>
            <a:off x="887896" y="980661"/>
            <a:ext cx="2287806" cy="461665"/>
          </a:xfrm>
          <a:prstGeom prst="rect">
            <a:avLst/>
          </a:prstGeom>
          <a:noFill/>
        </p:spPr>
        <p:txBody>
          <a:bodyPr wrap="none" rtlCol="0">
            <a:spAutoFit/>
          </a:bodyPr>
          <a:lstStyle/>
          <a:p>
            <a:r>
              <a:rPr lang="en-US" sz="2400" b="1" dirty="0"/>
              <a:t>Story Problem</a:t>
            </a:r>
          </a:p>
        </p:txBody>
      </p:sp>
    </p:spTree>
    <p:extLst>
      <p:ext uri="{BB962C8B-B14F-4D97-AF65-F5344CB8AC3E}">
        <p14:creationId xmlns:p14="http://schemas.microsoft.com/office/powerpoint/2010/main" val="25208357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8342AF39-30F9-7BA6-98CE-8E2629BD913B}"/>
              </a:ext>
            </a:extLst>
          </p:cNvPr>
          <p:cNvPicPr>
            <a:picLocks noChangeAspect="1"/>
          </p:cNvPicPr>
          <p:nvPr/>
        </p:nvPicPr>
        <p:blipFill>
          <a:blip r:embed="rId2"/>
          <a:stretch>
            <a:fillRect/>
          </a:stretch>
        </p:blipFill>
        <p:spPr>
          <a:xfrm>
            <a:off x="391560" y="324677"/>
            <a:ext cx="10514979" cy="2281919"/>
          </a:xfrm>
          <a:prstGeom prst="rect">
            <a:avLst/>
          </a:prstGeom>
        </p:spPr>
      </p:pic>
    </p:spTree>
    <p:extLst>
      <p:ext uri="{BB962C8B-B14F-4D97-AF65-F5344CB8AC3E}">
        <p14:creationId xmlns:p14="http://schemas.microsoft.com/office/powerpoint/2010/main" val="10592237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0F2839AF-2CCE-1774-0BCB-C2DB356D786C}"/>
              </a:ext>
            </a:extLst>
          </p:cNvPr>
          <p:cNvPicPr>
            <a:picLocks noChangeAspect="1"/>
          </p:cNvPicPr>
          <p:nvPr/>
        </p:nvPicPr>
        <p:blipFill>
          <a:blip r:embed="rId2"/>
          <a:stretch>
            <a:fillRect/>
          </a:stretch>
        </p:blipFill>
        <p:spPr>
          <a:xfrm>
            <a:off x="152997" y="447882"/>
            <a:ext cx="11886006" cy="2838658"/>
          </a:xfrm>
          <a:prstGeom prst="rect">
            <a:avLst/>
          </a:prstGeom>
        </p:spPr>
      </p:pic>
    </p:spTree>
    <p:extLst>
      <p:ext uri="{BB962C8B-B14F-4D97-AF65-F5344CB8AC3E}">
        <p14:creationId xmlns:p14="http://schemas.microsoft.com/office/powerpoint/2010/main" val="10686459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16745562-DA0A-DCA1-1B49-4225DDF936FF}"/>
              </a:ext>
            </a:extLst>
          </p:cNvPr>
          <p:cNvPicPr>
            <a:picLocks noChangeAspect="1"/>
          </p:cNvPicPr>
          <p:nvPr/>
        </p:nvPicPr>
        <p:blipFill>
          <a:blip r:embed="rId2"/>
          <a:stretch>
            <a:fillRect/>
          </a:stretch>
        </p:blipFill>
        <p:spPr>
          <a:xfrm>
            <a:off x="493850" y="389902"/>
            <a:ext cx="10598220" cy="2344971"/>
          </a:xfrm>
          <a:prstGeom prst="rect">
            <a:avLst/>
          </a:prstGeom>
        </p:spPr>
      </p:pic>
    </p:spTree>
    <p:extLst>
      <p:ext uri="{BB962C8B-B14F-4D97-AF65-F5344CB8AC3E}">
        <p14:creationId xmlns:p14="http://schemas.microsoft.com/office/powerpoint/2010/main" val="10670187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06B9D89E-078E-0A2D-D81D-793AB4A7524A}"/>
              </a:ext>
            </a:extLst>
          </p:cNvPr>
          <p:cNvPicPr>
            <a:picLocks noChangeAspect="1"/>
          </p:cNvPicPr>
          <p:nvPr/>
        </p:nvPicPr>
        <p:blipFill>
          <a:blip r:embed="rId2"/>
          <a:stretch>
            <a:fillRect/>
          </a:stretch>
        </p:blipFill>
        <p:spPr>
          <a:xfrm>
            <a:off x="494886" y="446847"/>
            <a:ext cx="10146610" cy="1787616"/>
          </a:xfrm>
          <a:prstGeom prst="rect">
            <a:avLst/>
          </a:prstGeom>
        </p:spPr>
      </p:pic>
    </p:spTree>
    <p:extLst>
      <p:ext uri="{BB962C8B-B14F-4D97-AF65-F5344CB8AC3E}">
        <p14:creationId xmlns:p14="http://schemas.microsoft.com/office/powerpoint/2010/main" val="41506030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FE2B1D60-DF04-BB97-ABE3-441EB79CEB70}"/>
                  </a:ext>
                </a:extLst>
              </p:cNvPr>
              <p:cNvSpPr txBox="1"/>
              <p:nvPr/>
            </p:nvSpPr>
            <p:spPr>
              <a:xfrm>
                <a:off x="1060175" y="1007165"/>
                <a:ext cx="10310190" cy="3847207"/>
              </a:xfrm>
              <a:prstGeom prst="rect">
                <a:avLst/>
              </a:prstGeom>
              <a:noFill/>
            </p:spPr>
            <p:txBody>
              <a:bodyPr wrap="square" rtlCol="0">
                <a:spAutoFit/>
              </a:bodyPr>
              <a:lstStyle/>
              <a:p>
                <a:pPr algn="l"/>
                <a:r>
                  <a:rPr lang="en-US" sz="2800" b="1" i="0" dirty="0">
                    <a:solidFill>
                      <a:srgbClr val="333333"/>
                    </a:solidFill>
                    <a:effectLst/>
                    <a:latin typeface="Neue Helvetica W01"/>
                  </a:rPr>
                  <a:t>Vertical and Horizontal Lines</a:t>
                </a:r>
              </a:p>
              <a:p>
                <a:pPr algn="l"/>
                <a:endParaRPr lang="en-US" b="1" i="0" dirty="0">
                  <a:solidFill>
                    <a:srgbClr val="333333"/>
                  </a:solidFill>
                  <a:effectLst/>
                  <a:latin typeface="Neue Helvetica W01"/>
                </a:endParaRPr>
              </a:p>
              <a:p>
                <a:pPr algn="l"/>
                <a:r>
                  <a:rPr lang="en-US" b="0" i="0" dirty="0">
                    <a:solidFill>
                      <a:srgbClr val="424242"/>
                    </a:solidFill>
                    <a:effectLst/>
                    <a:latin typeface="Neue Helvetica W01"/>
                  </a:rPr>
                  <a:t>The equations of vertical and horizontal lines do not require any of the preceding formulas, although we can use the formulas to prove that the equations are correct. </a:t>
                </a:r>
              </a:p>
              <a:p>
                <a:pPr algn="l"/>
                <a:endParaRPr lang="en-US" dirty="0">
                  <a:solidFill>
                    <a:srgbClr val="424242"/>
                  </a:solidFill>
                  <a:latin typeface="Neue Helvetica W01"/>
                </a:endParaRPr>
              </a:p>
              <a:p>
                <a:pPr algn="l"/>
                <a:r>
                  <a:rPr lang="en-US" b="0" i="0" dirty="0">
                    <a:solidFill>
                      <a:srgbClr val="424242"/>
                    </a:solidFill>
                    <a:effectLst/>
                    <a:latin typeface="Neue Helvetica W01"/>
                  </a:rPr>
                  <a:t>The equation of a </a:t>
                </a:r>
                <a:r>
                  <a:rPr lang="en-US" b="1" i="0" dirty="0">
                    <a:solidFill>
                      <a:srgbClr val="424242"/>
                    </a:solidFill>
                    <a:effectLst/>
                    <a:latin typeface="Neue Helvetica W01"/>
                  </a:rPr>
                  <a:t>vertical line </a:t>
                </a:r>
                <a:r>
                  <a:rPr lang="en-US" b="0" i="0" dirty="0">
                    <a:solidFill>
                      <a:srgbClr val="424242"/>
                    </a:solidFill>
                    <a:effectLst/>
                    <a:latin typeface="Neue Helvetica W01"/>
                  </a:rPr>
                  <a:t>is given as </a:t>
                </a:r>
                <a14:m>
                  <m:oMath xmlns:m="http://schemas.openxmlformats.org/officeDocument/2006/math">
                    <m:r>
                      <a:rPr lang="en-US" b="0" i="1" u="none" strike="noStrike" dirty="0" smtClean="0">
                        <a:solidFill>
                          <a:srgbClr val="000000"/>
                        </a:solidFill>
                        <a:effectLst/>
                        <a:latin typeface="Cambria Math" panose="02040503050406030204" pitchFamily="18" charset="0"/>
                      </a:rPr>
                      <m:t>𝑥</m:t>
                    </m:r>
                    <m:r>
                      <a:rPr lang="en-US" b="0" i="1" u="none" strike="noStrike" dirty="0" smtClean="0">
                        <a:solidFill>
                          <a:srgbClr val="000000"/>
                        </a:solidFill>
                        <a:effectLst/>
                        <a:latin typeface="Cambria Math" panose="02040503050406030204" pitchFamily="18" charset="0"/>
                      </a:rPr>
                      <m:t>=</m:t>
                    </m:r>
                    <m:r>
                      <a:rPr lang="en-US" b="0" i="1" u="none" strike="noStrike" dirty="0" smtClean="0">
                        <a:solidFill>
                          <a:srgbClr val="000000"/>
                        </a:solidFill>
                        <a:effectLst/>
                        <a:latin typeface="Cambria Math" panose="02040503050406030204" pitchFamily="18" charset="0"/>
                      </a:rPr>
                      <m:t>𝑐</m:t>
                    </m:r>
                  </m:oMath>
                </a14:m>
                <a:r>
                  <a:rPr lang="en-US" b="0" i="0" u="none" strike="noStrike" dirty="0">
                    <a:solidFill>
                      <a:srgbClr val="000000"/>
                    </a:solidFill>
                    <a:effectLst/>
                    <a:latin typeface="MathJax_Math-italic"/>
                  </a:rPr>
                  <a:t>  </a:t>
                </a:r>
                <a:r>
                  <a:rPr lang="en-US" b="0" i="0" dirty="0">
                    <a:solidFill>
                      <a:srgbClr val="424242"/>
                    </a:solidFill>
                    <a:effectLst/>
                    <a:latin typeface="Neue Helvetica W01"/>
                  </a:rPr>
                  <a:t>where </a:t>
                </a:r>
                <a:r>
                  <a:rPr lang="en-US" b="0" i="1" dirty="0">
                    <a:solidFill>
                      <a:srgbClr val="424242"/>
                    </a:solidFill>
                    <a:effectLst/>
                    <a:latin typeface="Neue Helvetica W01"/>
                  </a:rPr>
                  <a:t>c </a:t>
                </a:r>
                <a:r>
                  <a:rPr lang="en-US" b="0" i="0" dirty="0">
                    <a:solidFill>
                      <a:srgbClr val="424242"/>
                    </a:solidFill>
                    <a:effectLst/>
                    <a:latin typeface="Neue Helvetica W01"/>
                  </a:rPr>
                  <a:t>is a constant. The slope of a vertical line is undefined, and regardless of the </a:t>
                </a:r>
                <a:r>
                  <a:rPr lang="en-US" b="0" i="1" dirty="0">
                    <a:solidFill>
                      <a:srgbClr val="424242"/>
                    </a:solidFill>
                    <a:effectLst/>
                    <a:latin typeface="Neue Helvetica W01"/>
                  </a:rPr>
                  <a:t>y-</a:t>
                </a:r>
                <a:r>
                  <a:rPr lang="en-US" b="0" i="0" dirty="0">
                    <a:solidFill>
                      <a:srgbClr val="424242"/>
                    </a:solidFill>
                    <a:effectLst/>
                    <a:latin typeface="Neue Helvetica W01"/>
                  </a:rPr>
                  <a:t>value of any point on the line, the </a:t>
                </a:r>
                <a:r>
                  <a:rPr lang="en-US" b="0" i="1" dirty="0">
                    <a:solidFill>
                      <a:srgbClr val="424242"/>
                    </a:solidFill>
                    <a:effectLst/>
                    <a:latin typeface="Neue Helvetica W01"/>
                  </a:rPr>
                  <a:t>x-</a:t>
                </a:r>
                <a:r>
                  <a:rPr lang="en-US" b="0" i="0" dirty="0">
                    <a:solidFill>
                      <a:srgbClr val="424242"/>
                    </a:solidFill>
                    <a:effectLst/>
                    <a:latin typeface="Neue Helvetica W01"/>
                  </a:rPr>
                  <a:t>coordinate of the point will be </a:t>
                </a:r>
                <a:r>
                  <a:rPr lang="en-US" b="0" i="1" dirty="0">
                    <a:solidFill>
                      <a:srgbClr val="424242"/>
                    </a:solidFill>
                    <a:effectLst/>
                    <a:latin typeface="Neue Helvetica W01"/>
                  </a:rPr>
                  <a:t>c</a:t>
                </a:r>
                <a:r>
                  <a:rPr lang="en-US" b="0" i="0" dirty="0">
                    <a:solidFill>
                      <a:srgbClr val="424242"/>
                    </a:solidFill>
                    <a:effectLst/>
                    <a:latin typeface="Neue Helvetica W01"/>
                  </a:rPr>
                  <a:t>.</a:t>
                </a:r>
              </a:p>
              <a:p>
                <a:pPr algn="l"/>
                <a:endParaRPr lang="en-US" dirty="0">
                  <a:solidFill>
                    <a:srgbClr val="424242"/>
                  </a:solidFill>
                  <a:latin typeface="Neue Helvetica W01"/>
                </a:endParaRPr>
              </a:p>
              <a:p>
                <a:r>
                  <a:rPr lang="en-US" b="0" i="0" dirty="0">
                    <a:solidFill>
                      <a:srgbClr val="424242"/>
                    </a:solidFill>
                    <a:effectLst/>
                    <a:latin typeface="Neue Helvetica W01"/>
                  </a:rPr>
                  <a:t>The equation of a </a:t>
                </a:r>
                <a:r>
                  <a:rPr lang="en-US" b="1" i="0" dirty="0">
                    <a:solidFill>
                      <a:srgbClr val="424242"/>
                    </a:solidFill>
                    <a:effectLst/>
                    <a:latin typeface="Neue Helvetica W01"/>
                  </a:rPr>
                  <a:t>horizontal line </a:t>
                </a:r>
                <a:r>
                  <a:rPr lang="en-US" b="0" i="0" dirty="0">
                    <a:solidFill>
                      <a:srgbClr val="424242"/>
                    </a:solidFill>
                    <a:effectLst/>
                    <a:latin typeface="Neue Helvetica W01"/>
                  </a:rPr>
                  <a:t>is given as </a:t>
                </a:r>
                <a14:m>
                  <m:oMath xmlns:m="http://schemas.openxmlformats.org/officeDocument/2006/math">
                    <m:r>
                      <a:rPr lang="en-US" b="0" i="1" dirty="0" smtClean="0">
                        <a:solidFill>
                          <a:srgbClr val="424242"/>
                        </a:solidFill>
                        <a:effectLst/>
                        <a:latin typeface="Cambria Math" panose="02040503050406030204" pitchFamily="18" charset="0"/>
                      </a:rPr>
                      <m:t> </m:t>
                    </m:r>
                    <m:r>
                      <a:rPr lang="en-US" b="0" i="1" u="none" strike="noStrike" dirty="0" smtClean="0">
                        <a:solidFill>
                          <a:srgbClr val="000000"/>
                        </a:solidFill>
                        <a:effectLst/>
                        <a:latin typeface="Cambria Math" panose="02040503050406030204" pitchFamily="18" charset="0"/>
                      </a:rPr>
                      <m:t>𝑦</m:t>
                    </m:r>
                    <m:r>
                      <a:rPr lang="en-US" b="0" i="1" u="none" strike="noStrike" dirty="0" smtClean="0">
                        <a:solidFill>
                          <a:srgbClr val="000000"/>
                        </a:solidFill>
                        <a:effectLst/>
                        <a:latin typeface="Cambria Math" panose="02040503050406030204" pitchFamily="18" charset="0"/>
                      </a:rPr>
                      <m:t>=</m:t>
                    </m:r>
                    <m:r>
                      <a:rPr lang="en-US" b="0" i="1" u="none" strike="noStrike" dirty="0" smtClean="0">
                        <a:solidFill>
                          <a:srgbClr val="000000"/>
                        </a:solidFill>
                        <a:effectLst/>
                        <a:latin typeface="Cambria Math" panose="02040503050406030204" pitchFamily="18" charset="0"/>
                      </a:rPr>
                      <m:t>𝑐</m:t>
                    </m:r>
                  </m:oMath>
                </a14:m>
                <a:r>
                  <a:rPr lang="en-US" dirty="0"/>
                  <a:t> </a:t>
                </a:r>
                <a:r>
                  <a:rPr lang="en-US" dirty="0">
                    <a:solidFill>
                      <a:srgbClr val="424242"/>
                    </a:solidFill>
                    <a:latin typeface="Neue Helvetica W01"/>
                  </a:rPr>
                  <a:t>where </a:t>
                </a:r>
                <a:r>
                  <a:rPr lang="en-US" i="1" dirty="0">
                    <a:solidFill>
                      <a:srgbClr val="424242"/>
                    </a:solidFill>
                    <a:latin typeface="Neue Helvetica W01"/>
                  </a:rPr>
                  <a:t>c </a:t>
                </a:r>
                <a:r>
                  <a:rPr lang="en-US" dirty="0">
                    <a:solidFill>
                      <a:srgbClr val="424242"/>
                    </a:solidFill>
                    <a:latin typeface="Neue Helvetica W01"/>
                  </a:rPr>
                  <a:t>is a constant. The slope of a horizontal line is zero, and for any </a:t>
                </a:r>
                <a:r>
                  <a:rPr lang="en-US" i="1" dirty="0">
                    <a:solidFill>
                      <a:srgbClr val="424242"/>
                    </a:solidFill>
                    <a:latin typeface="Neue Helvetica W01"/>
                  </a:rPr>
                  <a:t>x-</a:t>
                </a:r>
                <a:r>
                  <a:rPr lang="en-US" dirty="0">
                    <a:solidFill>
                      <a:srgbClr val="424242"/>
                    </a:solidFill>
                    <a:latin typeface="Neue Helvetica W01"/>
                  </a:rPr>
                  <a:t>value of a point on the line, the </a:t>
                </a:r>
                <a:r>
                  <a:rPr lang="en-US" i="1" dirty="0">
                    <a:solidFill>
                      <a:srgbClr val="424242"/>
                    </a:solidFill>
                    <a:latin typeface="Neue Helvetica W01"/>
                  </a:rPr>
                  <a:t>y-</a:t>
                </a:r>
                <a:r>
                  <a:rPr lang="en-US" dirty="0">
                    <a:solidFill>
                      <a:srgbClr val="424242"/>
                    </a:solidFill>
                    <a:latin typeface="Neue Helvetica W01"/>
                  </a:rPr>
                  <a:t>coordinate will be </a:t>
                </a:r>
                <a:r>
                  <a:rPr lang="en-US" i="1" dirty="0">
                    <a:solidFill>
                      <a:srgbClr val="424242"/>
                    </a:solidFill>
                    <a:latin typeface="Neue Helvetica W01"/>
                  </a:rPr>
                  <a:t>c</a:t>
                </a:r>
                <a:r>
                  <a:rPr lang="en-US" dirty="0">
                    <a:solidFill>
                      <a:srgbClr val="424242"/>
                    </a:solidFill>
                    <a:latin typeface="Neue Helvetica W01"/>
                  </a:rPr>
                  <a:t>.</a:t>
                </a:r>
                <a:br>
                  <a:rPr lang="en-US" dirty="0"/>
                </a:br>
                <a:br>
                  <a:rPr lang="en-US" dirty="0"/>
                </a:br>
                <a:endParaRPr lang="en-US" b="0" i="0" dirty="0">
                  <a:solidFill>
                    <a:srgbClr val="424242"/>
                  </a:solidFill>
                  <a:effectLst/>
                  <a:latin typeface="Neue Helvetica W01"/>
                </a:endParaRPr>
              </a:p>
              <a:p>
                <a:endParaRPr lang="en-US" dirty="0"/>
              </a:p>
            </p:txBody>
          </p:sp>
        </mc:Choice>
        <mc:Fallback xmlns="">
          <p:sp>
            <p:nvSpPr>
              <p:cNvPr id="3" name="TextBox 2">
                <a:extLst>
                  <a:ext uri="{FF2B5EF4-FFF2-40B4-BE49-F238E27FC236}">
                    <a16:creationId xmlns:a16="http://schemas.microsoft.com/office/drawing/2014/main" id="{FE2B1D60-DF04-BB97-ABE3-441EB79CEB70}"/>
                  </a:ext>
                </a:extLst>
              </p:cNvPr>
              <p:cNvSpPr txBox="1">
                <a:spLocks noRot="1" noChangeAspect="1" noMove="1" noResize="1" noEditPoints="1" noAdjustHandles="1" noChangeArrowheads="1" noChangeShapeType="1" noTextEdit="1"/>
              </p:cNvSpPr>
              <p:nvPr/>
            </p:nvSpPr>
            <p:spPr>
              <a:xfrm>
                <a:off x="1060175" y="1007165"/>
                <a:ext cx="10310190" cy="3847207"/>
              </a:xfrm>
              <a:prstGeom prst="rect">
                <a:avLst/>
              </a:prstGeom>
              <a:blipFill>
                <a:blip r:embed="rId2"/>
                <a:stretch>
                  <a:fillRect l="-1242" t="-1426" r="-118"/>
                </a:stretch>
              </a:blipFill>
            </p:spPr>
            <p:txBody>
              <a:bodyPr/>
              <a:lstStyle/>
              <a:p>
                <a:r>
                  <a:rPr lang="en-US">
                    <a:noFill/>
                  </a:rPr>
                  <a:t> </a:t>
                </a:r>
              </a:p>
            </p:txBody>
          </p:sp>
        </mc:Fallback>
      </mc:AlternateContent>
    </p:spTree>
    <p:extLst>
      <p:ext uri="{BB962C8B-B14F-4D97-AF65-F5344CB8AC3E}">
        <p14:creationId xmlns:p14="http://schemas.microsoft.com/office/powerpoint/2010/main" val="39188805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F7AAEDA9-94DC-72B6-28B2-F59A91A4AE28}"/>
              </a:ext>
            </a:extLst>
          </p:cNvPr>
          <p:cNvPicPr>
            <a:picLocks noChangeAspect="1"/>
          </p:cNvPicPr>
          <p:nvPr/>
        </p:nvPicPr>
        <p:blipFill>
          <a:blip r:embed="rId2"/>
          <a:stretch>
            <a:fillRect/>
          </a:stretch>
        </p:blipFill>
        <p:spPr>
          <a:xfrm>
            <a:off x="4644163" y="1640370"/>
            <a:ext cx="4758980" cy="4391079"/>
          </a:xfrm>
          <a:prstGeom prst="rect">
            <a:avLst/>
          </a:prstGeom>
        </p:spPr>
      </p:pic>
      <p:sp>
        <p:nvSpPr>
          <p:cNvPr id="5" name="TextBox 4">
            <a:extLst>
              <a:ext uri="{FF2B5EF4-FFF2-40B4-BE49-F238E27FC236}">
                <a16:creationId xmlns:a16="http://schemas.microsoft.com/office/drawing/2014/main" id="{FEB412C7-AE33-0389-9B4A-412D30E8AB5F}"/>
              </a:ext>
            </a:extLst>
          </p:cNvPr>
          <p:cNvSpPr txBox="1"/>
          <p:nvPr/>
        </p:nvSpPr>
        <p:spPr>
          <a:xfrm>
            <a:off x="1033670" y="677700"/>
            <a:ext cx="4419928" cy="800219"/>
          </a:xfrm>
          <a:prstGeom prst="rect">
            <a:avLst/>
          </a:prstGeom>
          <a:noFill/>
        </p:spPr>
        <p:txBody>
          <a:bodyPr wrap="none" rtlCol="0">
            <a:spAutoFit/>
          </a:bodyPr>
          <a:lstStyle/>
          <a:p>
            <a:r>
              <a:rPr lang="en-US" sz="2800" b="1" i="0" dirty="0">
                <a:solidFill>
                  <a:srgbClr val="333333"/>
                </a:solidFill>
                <a:effectLst/>
                <a:latin typeface="Neue Helvetica W01"/>
              </a:rPr>
              <a:t>Vertical and Horizontal Lines</a:t>
            </a:r>
          </a:p>
          <a:p>
            <a:endParaRPr lang="en-US" dirty="0"/>
          </a:p>
        </p:txBody>
      </p:sp>
    </p:spTree>
    <p:extLst>
      <p:ext uri="{BB962C8B-B14F-4D97-AF65-F5344CB8AC3E}">
        <p14:creationId xmlns:p14="http://schemas.microsoft.com/office/powerpoint/2010/main" val="34611948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7E0B0D98-8632-08B5-1EC7-408D51355288}"/>
              </a:ext>
            </a:extLst>
          </p:cNvPr>
          <p:cNvPicPr>
            <a:picLocks noChangeAspect="1"/>
          </p:cNvPicPr>
          <p:nvPr/>
        </p:nvPicPr>
        <p:blipFill>
          <a:blip r:embed="rId2"/>
          <a:stretch>
            <a:fillRect/>
          </a:stretch>
        </p:blipFill>
        <p:spPr>
          <a:xfrm>
            <a:off x="464654" y="301694"/>
            <a:ext cx="9925050" cy="1888722"/>
          </a:xfrm>
          <a:prstGeom prst="rect">
            <a:avLst/>
          </a:prstGeom>
        </p:spPr>
      </p:pic>
    </p:spTree>
    <p:extLst>
      <p:ext uri="{BB962C8B-B14F-4D97-AF65-F5344CB8AC3E}">
        <p14:creationId xmlns:p14="http://schemas.microsoft.com/office/powerpoint/2010/main" val="6615780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147015BA-6FD2-868F-117D-76771D56849C}"/>
              </a:ext>
            </a:extLst>
          </p:cNvPr>
          <p:cNvPicPr>
            <a:picLocks noChangeAspect="1"/>
          </p:cNvPicPr>
          <p:nvPr/>
        </p:nvPicPr>
        <p:blipFill>
          <a:blip r:embed="rId2"/>
          <a:stretch>
            <a:fillRect/>
          </a:stretch>
        </p:blipFill>
        <p:spPr>
          <a:xfrm>
            <a:off x="380379" y="410610"/>
            <a:ext cx="11117639" cy="1643477"/>
          </a:xfrm>
          <a:prstGeom prst="rect">
            <a:avLst/>
          </a:prstGeom>
        </p:spPr>
      </p:pic>
    </p:spTree>
    <p:extLst>
      <p:ext uri="{BB962C8B-B14F-4D97-AF65-F5344CB8AC3E}">
        <p14:creationId xmlns:p14="http://schemas.microsoft.com/office/powerpoint/2010/main" val="28080133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sp>
        <p:nvSpPr>
          <p:cNvPr id="3" name="TextBox 2">
            <a:extLst>
              <a:ext uri="{FF2B5EF4-FFF2-40B4-BE49-F238E27FC236}">
                <a16:creationId xmlns:a16="http://schemas.microsoft.com/office/drawing/2014/main" id="{92DDE426-06C0-C99B-F43E-771B83D5400C}"/>
              </a:ext>
            </a:extLst>
          </p:cNvPr>
          <p:cNvSpPr txBox="1"/>
          <p:nvPr/>
        </p:nvSpPr>
        <p:spPr>
          <a:xfrm>
            <a:off x="795131" y="636104"/>
            <a:ext cx="10190922" cy="3170099"/>
          </a:xfrm>
          <a:prstGeom prst="rect">
            <a:avLst/>
          </a:prstGeom>
          <a:noFill/>
        </p:spPr>
        <p:txBody>
          <a:bodyPr wrap="square" rtlCol="0">
            <a:spAutoFit/>
          </a:bodyPr>
          <a:lstStyle/>
          <a:p>
            <a:pPr algn="l"/>
            <a:r>
              <a:rPr lang="en-US" sz="2800" b="1" i="0" dirty="0">
                <a:solidFill>
                  <a:srgbClr val="333333"/>
                </a:solidFill>
                <a:effectLst/>
                <a:latin typeface="Neue Helvetica W01"/>
              </a:rPr>
              <a:t>Determining Whether Graphs of Lines are Parallel or Perpendicular</a:t>
            </a:r>
          </a:p>
          <a:p>
            <a:pPr algn="l"/>
            <a:endParaRPr lang="en-US" sz="2800" b="1" i="0" dirty="0">
              <a:solidFill>
                <a:srgbClr val="333333"/>
              </a:solidFill>
              <a:effectLst/>
              <a:latin typeface="Neue Helvetica W01"/>
            </a:endParaRPr>
          </a:p>
          <a:p>
            <a:pPr algn="l"/>
            <a:r>
              <a:rPr lang="en-US" b="1" i="0" dirty="0">
                <a:solidFill>
                  <a:srgbClr val="424242"/>
                </a:solidFill>
                <a:effectLst/>
                <a:latin typeface="Neue Helvetica W01"/>
              </a:rPr>
              <a:t>Parallel lines </a:t>
            </a:r>
            <a:r>
              <a:rPr lang="en-US" b="0" i="0" dirty="0">
                <a:solidFill>
                  <a:srgbClr val="424242"/>
                </a:solidFill>
                <a:effectLst/>
                <a:latin typeface="Neue Helvetica W01"/>
              </a:rPr>
              <a:t>have the same slope and different </a:t>
            </a:r>
            <a:r>
              <a:rPr lang="en-US" b="0" i="1" dirty="0">
                <a:solidFill>
                  <a:srgbClr val="424242"/>
                </a:solidFill>
                <a:effectLst/>
                <a:latin typeface="Neue Helvetica W01"/>
              </a:rPr>
              <a:t>y-</a:t>
            </a:r>
            <a:r>
              <a:rPr lang="en-US" b="0" i="0" dirty="0">
                <a:solidFill>
                  <a:srgbClr val="424242"/>
                </a:solidFill>
                <a:effectLst/>
                <a:latin typeface="Neue Helvetica W01"/>
              </a:rPr>
              <a:t>intercepts. Lines that are parallel to each other will never intersect.</a:t>
            </a:r>
          </a:p>
          <a:p>
            <a:pPr algn="l"/>
            <a:endParaRPr lang="en-US" dirty="0">
              <a:solidFill>
                <a:srgbClr val="424242"/>
              </a:solidFill>
              <a:latin typeface="Neue Helvetica W01"/>
            </a:endParaRPr>
          </a:p>
          <a:p>
            <a:pPr algn="l"/>
            <a:endParaRPr lang="en-US" b="0" i="0" dirty="0">
              <a:solidFill>
                <a:srgbClr val="424242"/>
              </a:solidFill>
              <a:effectLst/>
              <a:latin typeface="Neue Helvetica W01"/>
            </a:endParaRPr>
          </a:p>
          <a:p>
            <a:pPr algn="l"/>
            <a:r>
              <a:rPr lang="en-US" b="0" i="0" dirty="0">
                <a:solidFill>
                  <a:srgbClr val="424242"/>
                </a:solidFill>
                <a:effectLst/>
                <a:latin typeface="Neue Helvetica W01"/>
              </a:rPr>
              <a:t>Lines that are </a:t>
            </a:r>
            <a:r>
              <a:rPr lang="en-US" b="1" i="0" dirty="0">
                <a:solidFill>
                  <a:srgbClr val="424242"/>
                </a:solidFill>
                <a:effectLst/>
                <a:latin typeface="Neue Helvetica W01"/>
              </a:rPr>
              <a:t>perpendicular</a:t>
            </a:r>
            <a:r>
              <a:rPr lang="en-US" b="0" i="0" dirty="0">
                <a:solidFill>
                  <a:srgbClr val="424242"/>
                </a:solidFill>
                <a:effectLst/>
                <a:latin typeface="Neue Helvetica W01"/>
              </a:rPr>
              <a:t> intersect to form a 90-degree angle. The slope of one line is the negative reciprocal of the other. We can show that two lines are perpendicular if the product of the two slopes is -1.</a:t>
            </a:r>
          </a:p>
          <a:p>
            <a:endParaRPr lang="en-US" dirty="0"/>
          </a:p>
        </p:txBody>
      </p:sp>
      <p:pic>
        <p:nvPicPr>
          <p:cNvPr id="5" name="Picture 4">
            <a:extLst>
              <a:ext uri="{FF2B5EF4-FFF2-40B4-BE49-F238E27FC236}">
                <a16:creationId xmlns:a16="http://schemas.microsoft.com/office/drawing/2014/main" id="{143A7B72-D2E3-CF0C-2058-D43217D65F2F}"/>
              </a:ext>
            </a:extLst>
          </p:cNvPr>
          <p:cNvPicPr>
            <a:picLocks noChangeAspect="1"/>
          </p:cNvPicPr>
          <p:nvPr/>
        </p:nvPicPr>
        <p:blipFill>
          <a:blip r:embed="rId2"/>
          <a:stretch>
            <a:fillRect/>
          </a:stretch>
        </p:blipFill>
        <p:spPr>
          <a:xfrm>
            <a:off x="2551251" y="3569184"/>
            <a:ext cx="1933630" cy="2652712"/>
          </a:xfrm>
          <a:prstGeom prst="rect">
            <a:avLst/>
          </a:prstGeom>
        </p:spPr>
      </p:pic>
      <p:pic>
        <p:nvPicPr>
          <p:cNvPr id="7" name="Picture 6">
            <a:extLst>
              <a:ext uri="{FF2B5EF4-FFF2-40B4-BE49-F238E27FC236}">
                <a16:creationId xmlns:a16="http://schemas.microsoft.com/office/drawing/2014/main" id="{E01D9342-A959-A16A-CDFD-344DAE2AA5BF}"/>
              </a:ext>
            </a:extLst>
          </p:cNvPr>
          <p:cNvPicPr>
            <a:picLocks noChangeAspect="1"/>
          </p:cNvPicPr>
          <p:nvPr/>
        </p:nvPicPr>
        <p:blipFill>
          <a:blip r:embed="rId3"/>
          <a:stretch>
            <a:fillRect/>
          </a:stretch>
        </p:blipFill>
        <p:spPr>
          <a:xfrm>
            <a:off x="6019944" y="3636410"/>
            <a:ext cx="3548900" cy="2652713"/>
          </a:xfrm>
          <a:prstGeom prst="rect">
            <a:avLst/>
          </a:prstGeom>
        </p:spPr>
      </p:pic>
    </p:spTree>
    <p:extLst>
      <p:ext uri="{BB962C8B-B14F-4D97-AF65-F5344CB8AC3E}">
        <p14:creationId xmlns:p14="http://schemas.microsoft.com/office/powerpoint/2010/main" val="122591353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23244C7C-B196-14B3-AFE0-AD6743E2711F}"/>
              </a:ext>
            </a:extLst>
          </p:cNvPr>
          <p:cNvPicPr>
            <a:picLocks noChangeAspect="1"/>
          </p:cNvPicPr>
          <p:nvPr/>
        </p:nvPicPr>
        <p:blipFill>
          <a:blip r:embed="rId2"/>
          <a:stretch>
            <a:fillRect/>
          </a:stretch>
        </p:blipFill>
        <p:spPr>
          <a:xfrm>
            <a:off x="249513" y="136525"/>
            <a:ext cx="9861896" cy="2426051"/>
          </a:xfrm>
          <a:prstGeom prst="rect">
            <a:avLst/>
          </a:prstGeom>
        </p:spPr>
      </p:pic>
    </p:spTree>
    <p:extLst>
      <p:ext uri="{BB962C8B-B14F-4D97-AF65-F5344CB8AC3E}">
        <p14:creationId xmlns:p14="http://schemas.microsoft.com/office/powerpoint/2010/main" val="10083661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sp>
        <p:nvSpPr>
          <p:cNvPr id="8" name="TextBox 7">
            <a:extLst>
              <a:ext uri="{FF2B5EF4-FFF2-40B4-BE49-F238E27FC236}">
                <a16:creationId xmlns:a16="http://schemas.microsoft.com/office/drawing/2014/main" id="{56EBE929-A471-DDA2-F199-DD37C8AD80DD}"/>
              </a:ext>
            </a:extLst>
          </p:cNvPr>
          <p:cNvSpPr txBox="1"/>
          <p:nvPr/>
        </p:nvSpPr>
        <p:spPr>
          <a:xfrm>
            <a:off x="848139" y="1205948"/>
            <a:ext cx="11251096" cy="4862870"/>
          </a:xfrm>
          <a:prstGeom prst="rect">
            <a:avLst/>
          </a:prstGeom>
          <a:noFill/>
        </p:spPr>
        <p:txBody>
          <a:bodyPr wrap="square" rtlCol="0">
            <a:spAutoFit/>
          </a:bodyPr>
          <a:lstStyle/>
          <a:p>
            <a:pPr algn="l"/>
            <a:r>
              <a:rPr lang="en-US" sz="2800" b="1" i="0" dirty="0">
                <a:solidFill>
                  <a:srgbClr val="333333"/>
                </a:solidFill>
                <a:effectLst/>
                <a:latin typeface="Neue Helvetica W01"/>
              </a:rPr>
              <a:t>Solving Linear Equations in One Variable</a:t>
            </a:r>
          </a:p>
          <a:p>
            <a:pPr algn="l"/>
            <a:endParaRPr lang="en-US" sz="2400" b="1" i="0" dirty="0">
              <a:solidFill>
                <a:srgbClr val="333333"/>
              </a:solidFill>
              <a:effectLst/>
              <a:latin typeface="Neue Helvetica W01"/>
            </a:endParaRPr>
          </a:p>
          <a:p>
            <a:pPr algn="l"/>
            <a:r>
              <a:rPr lang="en-US" sz="2400" b="0" i="0" dirty="0">
                <a:solidFill>
                  <a:srgbClr val="424242"/>
                </a:solidFill>
                <a:effectLst/>
                <a:latin typeface="Neue Helvetica W01"/>
              </a:rPr>
              <a:t>A </a:t>
            </a:r>
            <a:r>
              <a:rPr lang="en-US" sz="2400" b="1" i="0" dirty="0">
                <a:solidFill>
                  <a:srgbClr val="424242"/>
                </a:solidFill>
                <a:effectLst/>
                <a:latin typeface="Neue Helvetica W01"/>
              </a:rPr>
              <a:t>linear equation</a:t>
            </a:r>
            <a:r>
              <a:rPr lang="en-US" sz="2400" b="0" i="0" dirty="0">
                <a:solidFill>
                  <a:srgbClr val="424242"/>
                </a:solidFill>
                <a:effectLst/>
                <a:latin typeface="Neue Helvetica W01"/>
              </a:rPr>
              <a:t> is an equation of a straight line, written in one variable. The only power of the variable is 1. </a:t>
            </a:r>
          </a:p>
          <a:p>
            <a:pPr algn="l"/>
            <a:endParaRPr lang="en-US" sz="2400" dirty="0">
              <a:solidFill>
                <a:srgbClr val="424242"/>
              </a:solidFill>
              <a:latin typeface="Neue Helvetica W01"/>
            </a:endParaRPr>
          </a:p>
          <a:p>
            <a:pPr algn="l"/>
            <a:r>
              <a:rPr lang="en-US" sz="2400" b="0" i="0" dirty="0">
                <a:solidFill>
                  <a:srgbClr val="424242"/>
                </a:solidFill>
                <a:effectLst/>
                <a:latin typeface="Neue Helvetica W01"/>
              </a:rPr>
              <a:t>There are three types of linear equations: identity, conditional, or inconsistent.</a:t>
            </a:r>
          </a:p>
          <a:p>
            <a:pPr algn="l"/>
            <a:endParaRPr lang="en-US" sz="2400" dirty="0">
              <a:solidFill>
                <a:srgbClr val="424242"/>
              </a:solidFill>
              <a:latin typeface="Neue Helvetica W01"/>
            </a:endParaRPr>
          </a:p>
          <a:p>
            <a:pPr lvl="1"/>
            <a:r>
              <a:rPr lang="en-US" sz="2400" b="0" i="0" dirty="0">
                <a:solidFill>
                  <a:srgbClr val="424242"/>
                </a:solidFill>
                <a:effectLst/>
                <a:latin typeface="Neue Helvetica W01"/>
              </a:rPr>
              <a:t>An </a:t>
            </a:r>
            <a:r>
              <a:rPr lang="en-US" sz="2400" b="1" i="0" dirty="0">
                <a:solidFill>
                  <a:srgbClr val="424242"/>
                </a:solidFill>
                <a:effectLst/>
                <a:latin typeface="Neue Helvetica W01"/>
              </a:rPr>
              <a:t>identity equation</a:t>
            </a:r>
            <a:r>
              <a:rPr lang="en-US" sz="2400" b="0" i="0" dirty="0">
                <a:solidFill>
                  <a:srgbClr val="424242"/>
                </a:solidFill>
                <a:effectLst/>
                <a:latin typeface="Neue Helvetica W01"/>
              </a:rPr>
              <a:t> is true for all values of the variable. </a:t>
            </a:r>
          </a:p>
          <a:p>
            <a:pPr lvl="1"/>
            <a:endParaRPr lang="en-US" sz="2400" dirty="0">
              <a:solidFill>
                <a:srgbClr val="424242"/>
              </a:solidFill>
              <a:latin typeface="Neue Helvetica W01"/>
            </a:endParaRPr>
          </a:p>
          <a:p>
            <a:pPr lvl="1"/>
            <a:r>
              <a:rPr lang="en-US" sz="2400" b="0" i="0" dirty="0">
                <a:solidFill>
                  <a:srgbClr val="424242"/>
                </a:solidFill>
                <a:effectLst/>
                <a:latin typeface="Neue Helvetica W01"/>
              </a:rPr>
              <a:t>A </a:t>
            </a:r>
            <a:r>
              <a:rPr lang="en-US" sz="2400" b="1" i="0" dirty="0">
                <a:solidFill>
                  <a:srgbClr val="424242"/>
                </a:solidFill>
                <a:effectLst/>
                <a:latin typeface="Neue Helvetica W01"/>
              </a:rPr>
              <a:t>conditional equation</a:t>
            </a:r>
            <a:r>
              <a:rPr lang="en-US" sz="2400" b="0" i="0" dirty="0">
                <a:solidFill>
                  <a:srgbClr val="424242"/>
                </a:solidFill>
                <a:effectLst/>
                <a:latin typeface="Neue Helvetica W01"/>
              </a:rPr>
              <a:t> is true for only some values of the variable.</a:t>
            </a:r>
          </a:p>
          <a:p>
            <a:pPr lvl="1"/>
            <a:endParaRPr lang="en-US" sz="2400" dirty="0">
              <a:solidFill>
                <a:srgbClr val="424242"/>
              </a:solidFill>
              <a:latin typeface="Neue Helvetica W01"/>
            </a:endParaRPr>
          </a:p>
          <a:p>
            <a:pPr lvl="1"/>
            <a:r>
              <a:rPr lang="en-US" sz="2400" b="0" i="0" dirty="0">
                <a:solidFill>
                  <a:srgbClr val="424242"/>
                </a:solidFill>
                <a:effectLst/>
                <a:latin typeface="Neue Helvetica W01"/>
              </a:rPr>
              <a:t>An </a:t>
            </a:r>
            <a:r>
              <a:rPr lang="en-US" sz="2400" b="1" i="0" dirty="0">
                <a:solidFill>
                  <a:srgbClr val="424242"/>
                </a:solidFill>
                <a:effectLst/>
                <a:latin typeface="Neue Helvetica W01"/>
              </a:rPr>
              <a:t>inconsistent equation</a:t>
            </a:r>
            <a:r>
              <a:rPr lang="en-US" sz="2400" b="0" i="0" dirty="0">
                <a:solidFill>
                  <a:srgbClr val="424242"/>
                </a:solidFill>
                <a:effectLst/>
                <a:latin typeface="Neue Helvetica W01"/>
              </a:rPr>
              <a:t> results in a false statement. </a:t>
            </a:r>
          </a:p>
          <a:p>
            <a:endParaRPr lang="en-US" dirty="0"/>
          </a:p>
        </p:txBody>
      </p:sp>
    </p:spTree>
    <p:extLst>
      <p:ext uri="{BB962C8B-B14F-4D97-AF65-F5344CB8AC3E}">
        <p14:creationId xmlns:p14="http://schemas.microsoft.com/office/powerpoint/2010/main" val="15583052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5" name="Picture 4">
            <a:extLst>
              <a:ext uri="{FF2B5EF4-FFF2-40B4-BE49-F238E27FC236}">
                <a16:creationId xmlns:a16="http://schemas.microsoft.com/office/drawing/2014/main" id="{ACAC4631-E815-FC0C-8DC6-F43F29AF446A}"/>
              </a:ext>
            </a:extLst>
          </p:cNvPr>
          <p:cNvPicPr>
            <a:picLocks noChangeAspect="1"/>
          </p:cNvPicPr>
          <p:nvPr/>
        </p:nvPicPr>
        <p:blipFill>
          <a:blip r:embed="rId2"/>
          <a:stretch>
            <a:fillRect/>
          </a:stretch>
        </p:blipFill>
        <p:spPr>
          <a:xfrm>
            <a:off x="524081" y="404397"/>
            <a:ext cx="9653588" cy="1630754"/>
          </a:xfrm>
          <a:prstGeom prst="rect">
            <a:avLst/>
          </a:prstGeom>
        </p:spPr>
      </p:pic>
    </p:spTree>
    <p:extLst>
      <p:ext uri="{BB962C8B-B14F-4D97-AF65-F5344CB8AC3E}">
        <p14:creationId xmlns:p14="http://schemas.microsoft.com/office/powerpoint/2010/main" val="7040009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sp>
        <p:nvSpPr>
          <p:cNvPr id="3" name="TextBox 2">
            <a:extLst>
              <a:ext uri="{FF2B5EF4-FFF2-40B4-BE49-F238E27FC236}">
                <a16:creationId xmlns:a16="http://schemas.microsoft.com/office/drawing/2014/main" id="{78343663-88D6-BDF4-CA86-B50371D426E4}"/>
              </a:ext>
            </a:extLst>
          </p:cNvPr>
          <p:cNvSpPr txBox="1"/>
          <p:nvPr/>
        </p:nvSpPr>
        <p:spPr>
          <a:xfrm>
            <a:off x="556592" y="887896"/>
            <a:ext cx="10747512" cy="523220"/>
          </a:xfrm>
          <a:prstGeom prst="rect">
            <a:avLst/>
          </a:prstGeom>
          <a:noFill/>
        </p:spPr>
        <p:txBody>
          <a:bodyPr wrap="square" rtlCol="0">
            <a:spAutoFit/>
          </a:bodyPr>
          <a:lstStyle/>
          <a:p>
            <a:pPr algn="l"/>
            <a:r>
              <a:rPr lang="en-US" sz="2800" b="1" i="0" dirty="0">
                <a:solidFill>
                  <a:srgbClr val="333333"/>
                </a:solidFill>
                <a:effectLst/>
                <a:latin typeface="Neue Helvetica W01"/>
              </a:rPr>
              <a:t>Writing the Equations of Lines Parallel or Perpendicular to a Given Line</a:t>
            </a:r>
          </a:p>
        </p:txBody>
      </p:sp>
      <p:pic>
        <p:nvPicPr>
          <p:cNvPr id="5" name="Picture 4">
            <a:extLst>
              <a:ext uri="{FF2B5EF4-FFF2-40B4-BE49-F238E27FC236}">
                <a16:creationId xmlns:a16="http://schemas.microsoft.com/office/drawing/2014/main" id="{87ED96BE-700B-4E59-153E-187E5B4C04AF}"/>
              </a:ext>
            </a:extLst>
          </p:cNvPr>
          <p:cNvPicPr>
            <a:picLocks noChangeAspect="1"/>
          </p:cNvPicPr>
          <p:nvPr/>
        </p:nvPicPr>
        <p:blipFill>
          <a:blip r:embed="rId2"/>
          <a:stretch>
            <a:fillRect/>
          </a:stretch>
        </p:blipFill>
        <p:spPr>
          <a:xfrm>
            <a:off x="556592" y="1916112"/>
            <a:ext cx="10504004" cy="2957319"/>
          </a:xfrm>
          <a:prstGeom prst="rect">
            <a:avLst/>
          </a:prstGeom>
        </p:spPr>
      </p:pic>
    </p:spTree>
    <p:extLst>
      <p:ext uri="{BB962C8B-B14F-4D97-AF65-F5344CB8AC3E}">
        <p14:creationId xmlns:p14="http://schemas.microsoft.com/office/powerpoint/2010/main" val="350614735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9A35019E-925C-CC5F-FC27-F2FD6E38EEB3}"/>
              </a:ext>
            </a:extLst>
          </p:cNvPr>
          <p:cNvPicPr>
            <a:picLocks noChangeAspect="1"/>
          </p:cNvPicPr>
          <p:nvPr/>
        </p:nvPicPr>
        <p:blipFill>
          <a:blip r:embed="rId2"/>
          <a:stretch>
            <a:fillRect/>
          </a:stretch>
        </p:blipFill>
        <p:spPr>
          <a:xfrm>
            <a:off x="475836" y="384934"/>
            <a:ext cx="9701834" cy="1856524"/>
          </a:xfrm>
          <a:prstGeom prst="rect">
            <a:avLst/>
          </a:prstGeom>
        </p:spPr>
      </p:pic>
    </p:spTree>
    <p:extLst>
      <p:ext uri="{BB962C8B-B14F-4D97-AF65-F5344CB8AC3E}">
        <p14:creationId xmlns:p14="http://schemas.microsoft.com/office/powerpoint/2010/main" val="123203231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C080047E-761A-ED59-0CC7-6F3097B871E8}"/>
              </a:ext>
            </a:extLst>
          </p:cNvPr>
          <p:cNvPicPr>
            <a:picLocks noChangeAspect="1"/>
          </p:cNvPicPr>
          <p:nvPr/>
        </p:nvPicPr>
        <p:blipFill>
          <a:blip r:embed="rId2"/>
          <a:stretch>
            <a:fillRect/>
          </a:stretch>
        </p:blipFill>
        <p:spPr>
          <a:xfrm>
            <a:off x="501304" y="399428"/>
            <a:ext cx="10283889" cy="1429372"/>
          </a:xfrm>
          <a:prstGeom prst="rect">
            <a:avLst/>
          </a:prstGeom>
        </p:spPr>
      </p:pic>
    </p:spTree>
    <p:extLst>
      <p:ext uri="{BB962C8B-B14F-4D97-AF65-F5344CB8AC3E}">
        <p14:creationId xmlns:p14="http://schemas.microsoft.com/office/powerpoint/2010/main" val="9991825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25C57DB3-14F5-B261-5FDB-CCAF045EA53B}"/>
              </a:ext>
            </a:extLst>
          </p:cNvPr>
          <p:cNvPicPr>
            <a:picLocks noChangeAspect="1"/>
          </p:cNvPicPr>
          <p:nvPr/>
        </p:nvPicPr>
        <p:blipFill>
          <a:blip r:embed="rId2"/>
          <a:stretch>
            <a:fillRect/>
          </a:stretch>
        </p:blipFill>
        <p:spPr>
          <a:xfrm>
            <a:off x="370853" y="195470"/>
            <a:ext cx="9960271" cy="2443784"/>
          </a:xfrm>
          <a:prstGeom prst="rect">
            <a:avLst/>
          </a:prstGeom>
        </p:spPr>
      </p:pic>
    </p:spTree>
    <p:extLst>
      <p:ext uri="{BB962C8B-B14F-4D97-AF65-F5344CB8AC3E}">
        <p14:creationId xmlns:p14="http://schemas.microsoft.com/office/powerpoint/2010/main" val="97674477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sp>
        <p:nvSpPr>
          <p:cNvPr id="3" name="TextBox 2">
            <a:extLst>
              <a:ext uri="{FF2B5EF4-FFF2-40B4-BE49-F238E27FC236}">
                <a16:creationId xmlns:a16="http://schemas.microsoft.com/office/drawing/2014/main" id="{1B5233B4-B6B7-5F70-7EA0-B1E262ADEA8A}"/>
              </a:ext>
            </a:extLst>
          </p:cNvPr>
          <p:cNvSpPr txBox="1"/>
          <p:nvPr/>
        </p:nvSpPr>
        <p:spPr>
          <a:xfrm>
            <a:off x="2420495" y="1132093"/>
            <a:ext cx="9067800" cy="4832092"/>
          </a:xfrm>
          <a:prstGeom prst="rect">
            <a:avLst/>
          </a:prstGeom>
          <a:noFill/>
        </p:spPr>
        <p:txBody>
          <a:bodyPr wrap="square" rtlCol="0">
            <a:spAutoFit/>
          </a:bodyPr>
          <a:lstStyle/>
          <a:p>
            <a:r>
              <a:rPr lang="en-US" sz="2800" dirty="0"/>
              <a:t>What did you learn in this section?</a:t>
            </a:r>
          </a:p>
          <a:p>
            <a:endParaRPr lang="en-US" sz="2800" dirty="0"/>
          </a:p>
          <a:p>
            <a:endParaRPr lang="en-US" sz="2800" dirty="0"/>
          </a:p>
          <a:p>
            <a:pPr algn="l">
              <a:buFont typeface="Arial" panose="020B0604020202020204" pitchFamily="34" charset="0"/>
              <a:buChar char="•"/>
            </a:pPr>
            <a:r>
              <a:rPr lang="en-US" sz="2800" b="0" i="0" dirty="0">
                <a:solidFill>
                  <a:srgbClr val="424242"/>
                </a:solidFill>
                <a:effectLst/>
                <a:latin typeface="Neue Helvetica W01"/>
              </a:rPr>
              <a:t> Solve equations in one variable algebraically.</a:t>
            </a:r>
          </a:p>
          <a:p>
            <a:pPr algn="l">
              <a:buFont typeface="Arial" panose="020B0604020202020204" pitchFamily="34" charset="0"/>
              <a:buChar char="•"/>
            </a:pPr>
            <a:r>
              <a:rPr lang="en-US" sz="2800" b="0" i="0" dirty="0">
                <a:solidFill>
                  <a:srgbClr val="424242"/>
                </a:solidFill>
                <a:effectLst/>
                <a:latin typeface="Neue Helvetica W01"/>
              </a:rPr>
              <a:t> Solve a rational equation.</a:t>
            </a:r>
          </a:p>
          <a:p>
            <a:pPr algn="l">
              <a:buFont typeface="Arial" panose="020B0604020202020204" pitchFamily="34" charset="0"/>
              <a:buChar char="•"/>
            </a:pPr>
            <a:r>
              <a:rPr lang="en-US" sz="2800" b="0" i="0" dirty="0">
                <a:solidFill>
                  <a:srgbClr val="424242"/>
                </a:solidFill>
                <a:effectLst/>
                <a:latin typeface="Neue Helvetica W01"/>
              </a:rPr>
              <a:t> Find a linear equation.</a:t>
            </a:r>
          </a:p>
          <a:p>
            <a:pPr algn="l">
              <a:buFont typeface="Arial" panose="020B0604020202020204" pitchFamily="34" charset="0"/>
              <a:buChar char="•"/>
            </a:pPr>
            <a:r>
              <a:rPr lang="en-US" sz="2800" b="0" i="0" dirty="0">
                <a:solidFill>
                  <a:srgbClr val="424242"/>
                </a:solidFill>
                <a:effectLst/>
                <a:latin typeface="Neue Helvetica W01"/>
              </a:rPr>
              <a:t> Given the equations of two lines, determine whether their 	graphs are parallel or perpendicular.</a:t>
            </a:r>
          </a:p>
          <a:p>
            <a:pPr algn="l">
              <a:buFont typeface="Arial" panose="020B0604020202020204" pitchFamily="34" charset="0"/>
              <a:buChar char="•"/>
            </a:pPr>
            <a:r>
              <a:rPr lang="en-US" sz="2800" b="0" i="0" dirty="0">
                <a:solidFill>
                  <a:srgbClr val="424242"/>
                </a:solidFill>
                <a:effectLst/>
                <a:latin typeface="Neue Helvetica W01"/>
              </a:rPr>
              <a:t> Write the equation of a line parallel or perpendicular to a 	given line.</a:t>
            </a:r>
          </a:p>
          <a:p>
            <a:endParaRPr lang="en-US" sz="2800" dirty="0"/>
          </a:p>
        </p:txBody>
      </p:sp>
    </p:spTree>
    <p:extLst>
      <p:ext uri="{BB962C8B-B14F-4D97-AF65-F5344CB8AC3E}">
        <p14:creationId xmlns:p14="http://schemas.microsoft.com/office/powerpoint/2010/main" val="303807353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B8E756EE-FD19-51CA-039D-58E2DA631F85}"/>
              </a:ext>
            </a:extLst>
          </p:cNvPr>
          <p:cNvSpPr>
            <a:spLocks noGrp="1"/>
          </p:cNvSpPr>
          <p:nvPr>
            <p:ph type="ftr" sz="quarter" idx="11"/>
          </p:nvPr>
        </p:nvSpPr>
        <p:spPr/>
        <p:txBody>
          <a:bodyPr/>
          <a:lstStyle/>
          <a:p>
            <a:r>
              <a:rPr lang="en-US" sz="1200"/>
              <a:t>https://openstax.org/details/books/algebra-and-trigonometry-2e</a:t>
            </a:r>
          </a:p>
        </p:txBody>
      </p:sp>
      <p:sp>
        <p:nvSpPr>
          <p:cNvPr id="3" name="TextBox 2">
            <a:extLst>
              <a:ext uri="{FF2B5EF4-FFF2-40B4-BE49-F238E27FC236}">
                <a16:creationId xmlns:a16="http://schemas.microsoft.com/office/drawing/2014/main" id="{25A47092-0CAF-6ECD-73EB-47AC66032CA5}"/>
              </a:ext>
            </a:extLst>
          </p:cNvPr>
          <p:cNvSpPr txBox="1"/>
          <p:nvPr/>
        </p:nvSpPr>
        <p:spPr>
          <a:xfrm>
            <a:off x="2631440" y="1747520"/>
            <a:ext cx="5923280" cy="2031325"/>
          </a:xfrm>
          <a:prstGeom prst="rect">
            <a:avLst/>
          </a:prstGeom>
          <a:noFill/>
        </p:spPr>
        <p:txBody>
          <a:bodyPr wrap="square" rtlCol="0">
            <a:spAutoFit/>
          </a:bodyPr>
          <a:lstStyle/>
          <a:p>
            <a:pPr algn="ctr"/>
            <a:r>
              <a:rPr lang="en-US" dirty="0">
                <a:solidFill>
                  <a:prstClr val="black"/>
                </a:solidFill>
                <a:latin typeface="Calibri" panose="020F0502020204030204"/>
              </a:rPr>
              <a:t>This resource is an adaptation of the OpenStax </a:t>
            </a:r>
            <a:r>
              <a:rPr lang="en-US" i="1" dirty="0">
                <a:solidFill>
                  <a:prstClr val="black"/>
                </a:solidFill>
                <a:latin typeface="Calibri" panose="020F0502020204030204"/>
              </a:rPr>
              <a:t>Algebra and Trigonometry 2e</a:t>
            </a:r>
            <a:r>
              <a:rPr lang="en-US" dirty="0">
                <a:solidFill>
                  <a:prstClr val="black"/>
                </a:solidFill>
                <a:latin typeface="Calibri" panose="020F0502020204030204"/>
              </a:rPr>
              <a:t> open textbook and is © Susan Aydelotte under a CC BY-NC-SA 4.0 International license; it may be reproduced or modified for noncommercial purposes only but must be attributed to OpenStax, Rice University and any changes must be noted. Any adaptation must be shared under the same type of license.</a:t>
            </a:r>
          </a:p>
        </p:txBody>
      </p:sp>
    </p:spTree>
    <p:extLst>
      <p:ext uri="{BB962C8B-B14F-4D97-AF65-F5344CB8AC3E}">
        <p14:creationId xmlns:p14="http://schemas.microsoft.com/office/powerpoint/2010/main" val="2351770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6" name="Picture 5">
            <a:extLst>
              <a:ext uri="{FF2B5EF4-FFF2-40B4-BE49-F238E27FC236}">
                <a16:creationId xmlns:a16="http://schemas.microsoft.com/office/drawing/2014/main" id="{CE150F72-FD46-EADE-E3C6-777B758578D3}"/>
              </a:ext>
            </a:extLst>
          </p:cNvPr>
          <p:cNvPicPr>
            <a:picLocks noChangeAspect="1"/>
          </p:cNvPicPr>
          <p:nvPr/>
        </p:nvPicPr>
        <p:blipFill>
          <a:blip r:embed="rId2"/>
          <a:stretch>
            <a:fillRect/>
          </a:stretch>
        </p:blipFill>
        <p:spPr>
          <a:xfrm>
            <a:off x="1094131" y="1493656"/>
            <a:ext cx="10079935" cy="2543535"/>
          </a:xfrm>
          <a:prstGeom prst="rect">
            <a:avLst/>
          </a:prstGeom>
        </p:spPr>
      </p:pic>
    </p:spTree>
    <p:extLst>
      <p:ext uri="{BB962C8B-B14F-4D97-AF65-F5344CB8AC3E}">
        <p14:creationId xmlns:p14="http://schemas.microsoft.com/office/powerpoint/2010/main" val="23189440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6" name="Picture 5">
            <a:extLst>
              <a:ext uri="{FF2B5EF4-FFF2-40B4-BE49-F238E27FC236}">
                <a16:creationId xmlns:a16="http://schemas.microsoft.com/office/drawing/2014/main" id="{398634A5-9E53-96F6-EAA1-1075A558DF03}"/>
              </a:ext>
            </a:extLst>
          </p:cNvPr>
          <p:cNvPicPr>
            <a:picLocks noChangeAspect="1"/>
          </p:cNvPicPr>
          <p:nvPr/>
        </p:nvPicPr>
        <p:blipFill>
          <a:blip r:embed="rId2"/>
          <a:stretch>
            <a:fillRect/>
          </a:stretch>
        </p:blipFill>
        <p:spPr>
          <a:xfrm>
            <a:off x="817493" y="675032"/>
            <a:ext cx="10557013" cy="4489197"/>
          </a:xfrm>
          <a:prstGeom prst="rect">
            <a:avLst/>
          </a:prstGeom>
        </p:spPr>
      </p:pic>
    </p:spTree>
    <p:extLst>
      <p:ext uri="{BB962C8B-B14F-4D97-AF65-F5344CB8AC3E}">
        <p14:creationId xmlns:p14="http://schemas.microsoft.com/office/powerpoint/2010/main" val="34759822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7" name="Picture 6">
            <a:extLst>
              <a:ext uri="{FF2B5EF4-FFF2-40B4-BE49-F238E27FC236}">
                <a16:creationId xmlns:a16="http://schemas.microsoft.com/office/drawing/2014/main" id="{17974392-85DD-E589-B474-845C232FFE42}"/>
              </a:ext>
            </a:extLst>
          </p:cNvPr>
          <p:cNvPicPr>
            <a:picLocks noChangeAspect="1"/>
          </p:cNvPicPr>
          <p:nvPr/>
        </p:nvPicPr>
        <p:blipFill>
          <a:blip r:embed="rId2"/>
          <a:stretch>
            <a:fillRect/>
          </a:stretch>
        </p:blipFill>
        <p:spPr>
          <a:xfrm>
            <a:off x="497578" y="367954"/>
            <a:ext cx="10342508" cy="1951176"/>
          </a:xfrm>
          <a:prstGeom prst="rect">
            <a:avLst/>
          </a:prstGeom>
        </p:spPr>
      </p:pic>
    </p:spTree>
    <p:extLst>
      <p:ext uri="{BB962C8B-B14F-4D97-AF65-F5344CB8AC3E}">
        <p14:creationId xmlns:p14="http://schemas.microsoft.com/office/powerpoint/2010/main" val="26260017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6" name="Picture 5">
            <a:extLst>
              <a:ext uri="{FF2B5EF4-FFF2-40B4-BE49-F238E27FC236}">
                <a16:creationId xmlns:a16="http://schemas.microsoft.com/office/drawing/2014/main" id="{190FE323-9A85-E2EE-66B3-30C1D27DC735}"/>
              </a:ext>
            </a:extLst>
          </p:cNvPr>
          <p:cNvPicPr>
            <a:picLocks noChangeAspect="1"/>
          </p:cNvPicPr>
          <p:nvPr/>
        </p:nvPicPr>
        <p:blipFill>
          <a:blip r:embed="rId2"/>
          <a:stretch>
            <a:fillRect/>
          </a:stretch>
        </p:blipFill>
        <p:spPr>
          <a:xfrm>
            <a:off x="578126" y="452437"/>
            <a:ext cx="10248900" cy="1433324"/>
          </a:xfrm>
          <a:prstGeom prst="rect">
            <a:avLst/>
          </a:prstGeom>
        </p:spPr>
      </p:pic>
    </p:spTree>
    <p:extLst>
      <p:ext uri="{BB962C8B-B14F-4D97-AF65-F5344CB8AC3E}">
        <p14:creationId xmlns:p14="http://schemas.microsoft.com/office/powerpoint/2010/main" val="6812672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6" name="Picture 5">
            <a:extLst>
              <a:ext uri="{FF2B5EF4-FFF2-40B4-BE49-F238E27FC236}">
                <a16:creationId xmlns:a16="http://schemas.microsoft.com/office/drawing/2014/main" id="{C29A0EE9-3DAE-2F5A-802F-C8CE6A3A461C}"/>
              </a:ext>
            </a:extLst>
          </p:cNvPr>
          <p:cNvPicPr>
            <a:picLocks noChangeAspect="1"/>
          </p:cNvPicPr>
          <p:nvPr/>
        </p:nvPicPr>
        <p:blipFill>
          <a:blip r:embed="rId2"/>
          <a:stretch>
            <a:fillRect/>
          </a:stretch>
        </p:blipFill>
        <p:spPr>
          <a:xfrm>
            <a:off x="443532" y="318673"/>
            <a:ext cx="10277475" cy="1957013"/>
          </a:xfrm>
          <a:prstGeom prst="rect">
            <a:avLst/>
          </a:prstGeom>
        </p:spPr>
      </p:pic>
    </p:spTree>
    <p:extLst>
      <p:ext uri="{BB962C8B-B14F-4D97-AF65-F5344CB8AC3E}">
        <p14:creationId xmlns:p14="http://schemas.microsoft.com/office/powerpoint/2010/main" val="4222424571"/>
      </p:ext>
    </p:extLst>
  </p:cSld>
  <p:clrMapOvr>
    <a:masterClrMapping/>
  </p:clrMapOvr>
</p:sld>
</file>

<file path=ppt/theme/theme1.xml><?xml version="1.0" encoding="utf-8"?>
<a:theme xmlns:a="http://schemas.openxmlformats.org/drawingml/2006/main" name="ExploreVTI">
  <a:themeElements>
    <a:clrScheme name="AnalogousFromRegularSeed_2SEEDS">
      <a:dk1>
        <a:srgbClr val="000000"/>
      </a:dk1>
      <a:lt1>
        <a:srgbClr val="FFFFFF"/>
      </a:lt1>
      <a:dk2>
        <a:srgbClr val="3D2229"/>
      </a:dk2>
      <a:lt2>
        <a:srgbClr val="E2E5E8"/>
      </a:lt2>
      <a:accent1>
        <a:srgbClr val="D56A17"/>
      </a:accent1>
      <a:accent2>
        <a:srgbClr val="E72D29"/>
      </a:accent2>
      <a:accent3>
        <a:srgbClr val="B8A221"/>
      </a:accent3>
      <a:accent4>
        <a:srgbClr val="14B4A3"/>
      </a:accent4>
      <a:accent5>
        <a:srgbClr val="29ADE7"/>
      </a:accent5>
      <a:accent6>
        <a:srgbClr val="174CD5"/>
      </a:accent6>
      <a:hlink>
        <a:srgbClr val="3F87BF"/>
      </a:hlink>
      <a:folHlink>
        <a:srgbClr val="7F7F7F"/>
      </a:folHlink>
    </a:clrScheme>
    <a:fontScheme name="Custom 23">
      <a:majorFont>
        <a:latin typeface="Sagona Boo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xploreVTI" id="{157DDAE2-BFCD-43FD-9602-E5EFEAD66DC3}" vid="{04B6EBF8-4645-4305-9753-050B420478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TotalTime>
  <Words>1327</Words>
  <Application>Microsoft Office PowerPoint</Application>
  <PresentationFormat>Widescreen</PresentationFormat>
  <Paragraphs>112</Paragraphs>
  <Slides>46</Slides>
  <Notes>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46</vt:i4>
      </vt:variant>
    </vt:vector>
  </HeadingPairs>
  <TitlesOfParts>
    <vt:vector size="55" baseType="lpstr">
      <vt:lpstr>Arial</vt:lpstr>
      <vt:lpstr>Avenir Next LT Pro</vt:lpstr>
      <vt:lpstr>AvenirNext LT Pro Medium</vt:lpstr>
      <vt:lpstr>Calibri</vt:lpstr>
      <vt:lpstr>Cambria Math</vt:lpstr>
      <vt:lpstr>MathJax_Math-italic</vt:lpstr>
      <vt:lpstr>Neue Helvetica W01</vt:lpstr>
      <vt:lpstr>Sagona Book</vt:lpstr>
      <vt:lpstr>ExploreVTI</vt:lpstr>
      <vt:lpstr>Equations and Inequalities</vt:lpstr>
      <vt:lpstr>Linear Equations  in One Variable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Equations and Inequalities</dc:title>
  <dc:creator>Susan Aydelotte</dc:creator>
  <cp:lastModifiedBy>Susan Aydelotte</cp:lastModifiedBy>
  <cp:revision>8</cp:revision>
  <dcterms:created xsi:type="dcterms:W3CDTF">2023-11-15T19:10:47Z</dcterms:created>
  <dcterms:modified xsi:type="dcterms:W3CDTF">2023-12-08T20:58:58Z</dcterms:modified>
</cp:coreProperties>
</file>