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44" r:id="rId3"/>
  </p:sldMasterIdLst>
  <p:notesMasterIdLst>
    <p:notesMasterId r:id="rId35"/>
  </p:notesMasterIdLst>
  <p:sldIdLst>
    <p:sldId id="257" r:id="rId4"/>
    <p:sldId id="371" r:id="rId5"/>
    <p:sldId id="281" r:id="rId6"/>
    <p:sldId id="282" r:id="rId7"/>
    <p:sldId id="344" r:id="rId8"/>
    <p:sldId id="333" r:id="rId9"/>
    <p:sldId id="372" r:id="rId10"/>
    <p:sldId id="332" r:id="rId11"/>
    <p:sldId id="334" r:id="rId12"/>
    <p:sldId id="335" r:id="rId13"/>
    <p:sldId id="337" r:id="rId14"/>
    <p:sldId id="338" r:id="rId15"/>
    <p:sldId id="373" r:id="rId16"/>
    <p:sldId id="339" r:id="rId17"/>
    <p:sldId id="340" r:id="rId18"/>
    <p:sldId id="341" r:id="rId19"/>
    <p:sldId id="342" r:id="rId20"/>
    <p:sldId id="343" r:id="rId21"/>
    <p:sldId id="346" r:id="rId22"/>
    <p:sldId id="350" r:id="rId23"/>
    <p:sldId id="348" r:id="rId24"/>
    <p:sldId id="349" r:id="rId25"/>
    <p:sldId id="351" r:id="rId26"/>
    <p:sldId id="353" r:id="rId27"/>
    <p:sldId id="345" r:id="rId28"/>
    <p:sldId id="354" r:id="rId29"/>
    <p:sldId id="356" r:id="rId30"/>
    <p:sldId id="355" r:id="rId31"/>
    <p:sldId id="357" r:id="rId32"/>
    <p:sldId id="271" r:id="rId33"/>
    <p:sldId id="32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069" autoAdjust="0"/>
  </p:normalViewPr>
  <p:slideViewPr>
    <p:cSldViewPr snapToGrid="0">
      <p:cViewPr varScale="1">
        <p:scale>
          <a:sx n="98" d="100"/>
          <a:sy n="98" d="100"/>
        </p:scale>
        <p:origin x="4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80E0-2187-467B-ADFB-D69A7F45F692}" type="datetimeFigureOut">
              <a:rPr lang="en-US" smtClean="0"/>
              <a:t>9/6/2024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8CB4D-4FCA-45CA-9E57-054ECA30A29D}" type="slidenum">
              <a:rPr lang="en-US" smtClean="0"/>
              <a:t>‹#›</a:t>
            </a:fld>
            <a:endParaRPr lang="en-US"/>
          </a:p>
        </p:txBody>
      </p:sp>
    </p:spTree>
    <p:extLst>
      <p:ext uri="{BB962C8B-B14F-4D97-AF65-F5344CB8AC3E}">
        <p14:creationId xmlns:p14="http://schemas.microsoft.com/office/powerpoint/2010/main" val="330321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highlight>
                  <a:srgbClr val="FFFFFF"/>
                </a:highlight>
                <a:latin typeface="Neue Helvetica W01"/>
              </a:rPr>
              <a:t>Like the graphs of other equations, the graph of an ellipse can be translated. If an ellipse is translated </a:t>
            </a:r>
            <a:r>
              <a:rPr lang="en-US" b="0" i="0" u="none" strike="noStrike" dirty="0">
                <a:solidFill>
                  <a:srgbClr val="424242"/>
                </a:solidFill>
                <a:effectLst/>
                <a:highlight>
                  <a:srgbClr val="FFFFFF"/>
                </a:highlight>
                <a:latin typeface="MathJax_Math-italic"/>
              </a:rPr>
              <a:t>h</a:t>
            </a:r>
            <a:r>
              <a:rPr lang="en-US" b="0" i="0" dirty="0">
                <a:solidFill>
                  <a:srgbClr val="424242"/>
                </a:solidFill>
                <a:effectLst/>
                <a:highlight>
                  <a:srgbClr val="FFFFFF"/>
                </a:highlight>
                <a:latin typeface="Neue Helvetica W01"/>
              </a:rPr>
              <a:t> units horizontally and </a:t>
            </a:r>
            <a:r>
              <a:rPr lang="en-US" b="0" i="0" u="none" strike="noStrike" dirty="0">
                <a:solidFill>
                  <a:srgbClr val="424242"/>
                </a:solidFill>
                <a:effectLst/>
                <a:highlight>
                  <a:srgbClr val="FFFFFF"/>
                </a:highlight>
                <a:latin typeface="MathJax_Math-italic"/>
              </a:rPr>
              <a:t>k</a:t>
            </a:r>
            <a:r>
              <a:rPr lang="en-US" b="0" i="0" dirty="0">
                <a:solidFill>
                  <a:srgbClr val="424242"/>
                </a:solidFill>
                <a:effectLst/>
                <a:highlight>
                  <a:srgbClr val="FFFFFF"/>
                </a:highlight>
                <a:latin typeface="Neue Helvetica W01"/>
              </a:rPr>
              <a:t> units vertically, the center of the ellipse will be </a:t>
            </a:r>
            <a:r>
              <a:rPr lang="en-US" b="0" i="0" u="none" strike="noStrike" dirty="0">
                <a:solidFill>
                  <a:srgbClr val="424242"/>
                </a:solidFill>
                <a:effectLst/>
                <a:highlight>
                  <a:srgbClr val="FFFFFF"/>
                </a:highlight>
                <a:latin typeface="Neue Helvetica W01"/>
              </a:rPr>
              <a:t>(</a:t>
            </a:r>
            <a:r>
              <a:rPr lang="en-US" b="0" i="0" u="none" strike="noStrike" dirty="0" err="1">
                <a:solidFill>
                  <a:srgbClr val="424242"/>
                </a:solidFill>
                <a:effectLst/>
                <a:highlight>
                  <a:srgbClr val="FFFFFF"/>
                </a:highlight>
                <a:latin typeface="Neue Helvetica W01"/>
              </a:rPr>
              <a:t>h,k</a:t>
            </a:r>
            <a:r>
              <a:rPr lang="en-US" b="0" i="0" u="none" strike="noStrike" dirty="0">
                <a:solidFill>
                  <a:srgbClr val="424242"/>
                </a:solidFill>
                <a:effectLst/>
                <a:highlight>
                  <a:srgbClr val="FFFFFF"/>
                </a:highlight>
                <a:latin typeface="Neue Helvetica W01"/>
              </a:rPr>
              <a:t>).</a:t>
            </a:r>
            <a:r>
              <a:rPr lang="en-US" b="0" i="0" dirty="0">
                <a:solidFill>
                  <a:srgbClr val="424242"/>
                </a:solidFill>
                <a:effectLst/>
                <a:highlight>
                  <a:srgbClr val="FFFFFF"/>
                </a:highlight>
                <a:latin typeface="Neue Helvetica W01"/>
              </a:rPr>
              <a:t> This translation results in the standard form of the equation we saw previously, with </a:t>
            </a:r>
            <a:r>
              <a:rPr lang="en-US" b="0" i="0" u="none" strike="noStrike" dirty="0">
                <a:solidFill>
                  <a:srgbClr val="424242"/>
                </a:solidFill>
                <a:effectLst/>
                <a:highlight>
                  <a:srgbClr val="FFFFFF"/>
                </a:highlight>
                <a:latin typeface="MathJax_Math-italic"/>
              </a:rPr>
              <a:t>x</a:t>
            </a:r>
            <a:r>
              <a:rPr lang="en-US" b="0" i="0" dirty="0">
                <a:solidFill>
                  <a:srgbClr val="424242"/>
                </a:solidFill>
                <a:effectLst/>
                <a:highlight>
                  <a:srgbClr val="FFFFFF"/>
                </a:highlight>
                <a:latin typeface="Neue Helvetica W01"/>
              </a:rPr>
              <a:t> replaced by </a:t>
            </a:r>
            <a:r>
              <a:rPr lang="en-US" b="0" i="0" u="none" strike="noStrike" dirty="0">
                <a:solidFill>
                  <a:srgbClr val="424242"/>
                </a:solidFill>
                <a:effectLst/>
                <a:highlight>
                  <a:srgbClr val="FFFFFF"/>
                </a:highlight>
                <a:latin typeface="MathJax_Main"/>
              </a:rPr>
              <a:t>(</a:t>
            </a:r>
            <a:r>
              <a:rPr lang="en-US" b="0" i="0" u="none" strike="noStrike" dirty="0">
                <a:solidFill>
                  <a:srgbClr val="424242"/>
                </a:solidFill>
                <a:effectLst/>
                <a:highlight>
                  <a:srgbClr val="FFFFFF"/>
                </a:highlight>
                <a:latin typeface="MathJax_Math-italic"/>
              </a:rPr>
              <a:t>x</a:t>
            </a:r>
            <a:r>
              <a:rPr lang="en-US" b="0" i="0" u="none" strike="noStrike" dirty="0">
                <a:solidFill>
                  <a:srgbClr val="424242"/>
                </a:solidFill>
                <a:effectLst/>
                <a:highlight>
                  <a:srgbClr val="FFFFFF"/>
                </a:highlight>
                <a:latin typeface="MathJax_Main"/>
              </a:rPr>
              <a:t>−</a:t>
            </a:r>
            <a:r>
              <a:rPr lang="en-US" b="0" i="0" u="none" strike="noStrike" dirty="0">
                <a:solidFill>
                  <a:srgbClr val="424242"/>
                </a:solidFill>
                <a:effectLst/>
                <a:highlight>
                  <a:srgbClr val="FFFFFF"/>
                </a:highlight>
                <a:latin typeface="MathJax_Math-italic"/>
              </a:rPr>
              <a:t>h</a:t>
            </a:r>
            <a:r>
              <a:rPr lang="en-US" b="0" i="0" u="none" strike="noStrike" dirty="0">
                <a:solidFill>
                  <a:srgbClr val="424242"/>
                </a:solidFill>
                <a:effectLst/>
                <a:highlight>
                  <a:srgbClr val="FFFFFF"/>
                </a:highlight>
                <a:latin typeface="MathJax_Main"/>
              </a:rPr>
              <a:t>)</a:t>
            </a:r>
            <a:r>
              <a:rPr lang="en-US" b="0" i="0" dirty="0">
                <a:solidFill>
                  <a:srgbClr val="424242"/>
                </a:solidFill>
                <a:effectLst/>
                <a:highlight>
                  <a:srgbClr val="FFFFFF"/>
                </a:highlight>
                <a:latin typeface="Neue Helvetica W01"/>
              </a:rPr>
              <a:t> and </a:t>
            </a:r>
            <a:r>
              <a:rPr lang="en-US" b="0" i="1" dirty="0">
                <a:solidFill>
                  <a:srgbClr val="424242"/>
                </a:solidFill>
                <a:effectLst/>
                <a:highlight>
                  <a:srgbClr val="FFFFFF"/>
                </a:highlight>
                <a:latin typeface="Neue Helvetica W01"/>
              </a:rPr>
              <a:t>y</a:t>
            </a:r>
            <a:r>
              <a:rPr lang="en-US" b="0" i="0" dirty="0">
                <a:solidFill>
                  <a:srgbClr val="424242"/>
                </a:solidFill>
                <a:effectLst/>
                <a:highlight>
                  <a:srgbClr val="FFFFFF"/>
                </a:highlight>
                <a:latin typeface="Neue Helvetica W01"/>
              </a:rPr>
              <a:t> replaced by </a:t>
            </a:r>
            <a:r>
              <a:rPr lang="en-US" b="0" i="0" u="none" strike="noStrike" dirty="0">
                <a:solidFill>
                  <a:srgbClr val="424242"/>
                </a:solidFill>
                <a:effectLst/>
                <a:highlight>
                  <a:srgbClr val="FFFFFF"/>
                </a:highlight>
                <a:latin typeface="MathJax_Main"/>
              </a:rPr>
              <a:t>(</a:t>
            </a:r>
            <a:r>
              <a:rPr lang="en-US" b="0" i="0" u="none" strike="noStrike" dirty="0">
                <a:solidFill>
                  <a:srgbClr val="424242"/>
                </a:solidFill>
                <a:effectLst/>
                <a:highlight>
                  <a:srgbClr val="FFFFFF"/>
                </a:highlight>
                <a:latin typeface="MathJax_Math-italic"/>
              </a:rPr>
              <a:t>y</a:t>
            </a:r>
            <a:r>
              <a:rPr lang="en-US" b="0" i="0" u="none" strike="noStrike" dirty="0">
                <a:solidFill>
                  <a:srgbClr val="424242"/>
                </a:solidFill>
                <a:effectLst/>
                <a:highlight>
                  <a:srgbClr val="FFFFFF"/>
                </a:highlight>
                <a:latin typeface="MathJax_Main"/>
              </a:rPr>
              <a:t>−</a:t>
            </a:r>
            <a:r>
              <a:rPr lang="en-US" b="0" i="0" u="none" strike="noStrike" dirty="0">
                <a:solidFill>
                  <a:srgbClr val="424242"/>
                </a:solidFill>
                <a:effectLst/>
                <a:highlight>
                  <a:srgbClr val="FFFFFF"/>
                </a:highlight>
                <a:latin typeface="MathJax_Math-italic"/>
              </a:rPr>
              <a:t>k</a:t>
            </a:r>
            <a:r>
              <a:rPr lang="en-US" b="0" i="0" u="none" strike="noStrike" dirty="0">
                <a:solidFill>
                  <a:srgbClr val="424242"/>
                </a:solidFill>
                <a:effectLst/>
                <a:highlight>
                  <a:srgbClr val="FFFFFF"/>
                </a:highlight>
                <a:latin typeface="MathJax_Main"/>
              </a:rPr>
              <a:t>).</a:t>
            </a:r>
            <a:br>
              <a:rPr lang="en-US" dirty="0"/>
            </a:b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13</a:t>
            </a:fld>
            <a:endParaRPr lang="en-US"/>
          </a:p>
        </p:txBody>
      </p:sp>
    </p:spTree>
    <p:extLst>
      <p:ext uri="{BB962C8B-B14F-4D97-AF65-F5344CB8AC3E}">
        <p14:creationId xmlns:p14="http://schemas.microsoft.com/office/powerpoint/2010/main" val="4275591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9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538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4</a:t>
            </a:fld>
            <a:endParaRPr lang="en-US"/>
          </a:p>
        </p:txBody>
      </p:sp>
    </p:spTree>
    <p:extLst>
      <p:ext uri="{BB962C8B-B14F-4D97-AF65-F5344CB8AC3E}">
        <p14:creationId xmlns:p14="http://schemas.microsoft.com/office/powerpoint/2010/main" val="372357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highlight>
                  <a:srgbClr val="FFFFFF"/>
                </a:highlight>
                <a:latin typeface="Neue Helvetica W01"/>
              </a:rPr>
              <a:t>We can draw an ellipse using a piece of cardboard, two thumbtacks, a pencil, and string. Place the thumbtacks in the cardboard to form the foci of the ellipse. Cut a piece of string longer than the distance between the two thumbtacks (the length of the string represents the constant in the definition). Tack each end of the string to the cardboard, and trace a curve with a pencil held taut against the string. The result is an ellipse. See</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5</a:t>
            </a:fld>
            <a:endParaRPr lang="en-US"/>
          </a:p>
        </p:txBody>
      </p:sp>
    </p:spTree>
    <p:extLst>
      <p:ext uri="{BB962C8B-B14F-4D97-AF65-F5344CB8AC3E}">
        <p14:creationId xmlns:p14="http://schemas.microsoft.com/office/powerpoint/2010/main" val="682077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6</a:t>
            </a:fld>
            <a:endParaRPr lang="en-US"/>
          </a:p>
        </p:txBody>
      </p:sp>
    </p:spTree>
    <p:extLst>
      <p:ext uri="{BB962C8B-B14F-4D97-AF65-F5344CB8AC3E}">
        <p14:creationId xmlns:p14="http://schemas.microsoft.com/office/powerpoint/2010/main" val="2602703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7</a:t>
            </a:fld>
            <a:endParaRPr lang="en-US"/>
          </a:p>
        </p:txBody>
      </p:sp>
    </p:spTree>
    <p:extLst>
      <p:ext uri="{BB962C8B-B14F-4D97-AF65-F5344CB8AC3E}">
        <p14:creationId xmlns:p14="http://schemas.microsoft.com/office/powerpoint/2010/main" val="876727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8</a:t>
            </a:fld>
            <a:endParaRPr lang="en-US"/>
          </a:p>
        </p:txBody>
      </p:sp>
    </p:spTree>
    <p:extLst>
      <p:ext uri="{BB962C8B-B14F-4D97-AF65-F5344CB8AC3E}">
        <p14:creationId xmlns:p14="http://schemas.microsoft.com/office/powerpoint/2010/main" val="3857547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424242"/>
                </a:solidFill>
                <a:effectLst/>
                <a:highlight>
                  <a:srgbClr val="EDEDED"/>
                </a:highlight>
                <a:latin typeface="Neue Helvetica W01"/>
              </a:rPr>
              <a:t>Yes. Ellipses are symmetrical, so the coordinates of the vertices of an ellipse centered around the origin will always have the form </a:t>
            </a:r>
            <a:r>
              <a:rPr lang="en-US" b="0" i="0" u="none" strike="noStrike" dirty="0">
                <a:solidFill>
                  <a:srgbClr val="424242"/>
                </a:solidFill>
                <a:effectLst/>
                <a:highlight>
                  <a:srgbClr val="EDEDED"/>
                </a:highlight>
                <a:latin typeface="MathJax_Main"/>
              </a:rPr>
              <a:t>(±</a:t>
            </a:r>
            <a:r>
              <a:rPr lang="en-US" b="0" i="0" u="none" strike="noStrike" dirty="0">
                <a:solidFill>
                  <a:srgbClr val="424242"/>
                </a:solidFill>
                <a:effectLst/>
                <a:highlight>
                  <a:srgbClr val="EDEDED"/>
                </a:highlight>
                <a:latin typeface="MathJax_Math-italic"/>
              </a:rPr>
              <a:t>a</a:t>
            </a:r>
            <a:r>
              <a:rPr lang="en-US" b="0" i="0" u="none" strike="noStrike" dirty="0">
                <a:solidFill>
                  <a:srgbClr val="424242"/>
                </a:solidFill>
                <a:effectLst/>
                <a:highlight>
                  <a:srgbClr val="EDEDED"/>
                </a:highlight>
                <a:latin typeface="MathJax_Main"/>
              </a:rPr>
              <a:t>,0)</a:t>
            </a:r>
            <a:r>
              <a:rPr lang="en-US" b="0" i="0" u="none" strike="noStrike" dirty="0">
                <a:solidFill>
                  <a:srgbClr val="424242"/>
                </a:solidFill>
                <a:effectLst/>
                <a:highlight>
                  <a:srgbClr val="EDEDED"/>
                </a:highlight>
                <a:latin typeface="Neue Helvetica W01"/>
              </a:rPr>
              <a:t> </a:t>
            </a:r>
            <a:r>
              <a:rPr lang="en-US" b="0" i="1" dirty="0">
                <a:solidFill>
                  <a:srgbClr val="424242"/>
                </a:solidFill>
                <a:effectLst/>
                <a:highlight>
                  <a:srgbClr val="EDEDED"/>
                </a:highlight>
                <a:latin typeface="Neue Helvetica W01"/>
              </a:rPr>
              <a:t>or </a:t>
            </a:r>
            <a:r>
              <a:rPr lang="en-US" b="0" i="0" u="none" strike="noStrike" dirty="0">
                <a:solidFill>
                  <a:srgbClr val="424242"/>
                </a:solidFill>
                <a:effectLst/>
                <a:highlight>
                  <a:srgbClr val="EDEDED"/>
                </a:highlight>
                <a:latin typeface="MathJax_Main"/>
              </a:rPr>
              <a:t>(0,±</a:t>
            </a:r>
            <a:r>
              <a:rPr lang="en-US" b="0" i="0" u="none" strike="noStrike" dirty="0">
                <a:solidFill>
                  <a:srgbClr val="424242"/>
                </a:solidFill>
                <a:effectLst/>
                <a:highlight>
                  <a:srgbClr val="EDEDED"/>
                </a:highlight>
                <a:latin typeface="MathJax_Math-italic"/>
              </a:rPr>
              <a:t>a</a:t>
            </a:r>
            <a:r>
              <a:rPr lang="en-US" b="0" i="0" u="none" strike="noStrike" dirty="0">
                <a:solidFill>
                  <a:srgbClr val="424242"/>
                </a:solidFill>
                <a:effectLst/>
                <a:highlight>
                  <a:srgbClr val="EDEDED"/>
                </a:highlight>
                <a:latin typeface="Neue Helvetica W01"/>
              </a:rPr>
              <a:t>).</a:t>
            </a:r>
            <a:r>
              <a:rPr lang="en-US" b="0" i="1" dirty="0">
                <a:solidFill>
                  <a:srgbClr val="424242"/>
                </a:solidFill>
                <a:effectLst/>
                <a:highlight>
                  <a:srgbClr val="EDEDED"/>
                </a:highlight>
                <a:latin typeface="Neue Helvetica W01"/>
              </a:rPr>
              <a:t> Similarly, the coordinates of the foci will always have the form </a:t>
            </a:r>
            <a:r>
              <a:rPr lang="en-US" b="0" i="0" u="none" strike="noStrike" dirty="0">
                <a:solidFill>
                  <a:srgbClr val="424242"/>
                </a:solidFill>
                <a:effectLst/>
                <a:highlight>
                  <a:srgbClr val="EDEDED"/>
                </a:highlight>
                <a:latin typeface="MathJax_Main"/>
              </a:rPr>
              <a:t>(±</a:t>
            </a:r>
            <a:r>
              <a:rPr lang="en-US" b="0" i="0" u="none" strike="noStrike" dirty="0">
                <a:solidFill>
                  <a:srgbClr val="424242"/>
                </a:solidFill>
                <a:effectLst/>
                <a:highlight>
                  <a:srgbClr val="EDEDED"/>
                </a:highlight>
                <a:latin typeface="MathJax_Math-italic"/>
              </a:rPr>
              <a:t>c</a:t>
            </a:r>
            <a:r>
              <a:rPr lang="en-US" b="0" i="0" u="none" strike="noStrike" dirty="0">
                <a:solidFill>
                  <a:srgbClr val="424242"/>
                </a:solidFill>
                <a:effectLst/>
                <a:highlight>
                  <a:srgbClr val="EDEDED"/>
                </a:highlight>
                <a:latin typeface="MathJax_Main"/>
              </a:rPr>
              <a:t>,0)</a:t>
            </a:r>
            <a:r>
              <a:rPr lang="en-US" b="0" i="1" dirty="0">
                <a:solidFill>
                  <a:srgbClr val="424242"/>
                </a:solidFill>
                <a:effectLst/>
                <a:highlight>
                  <a:srgbClr val="EDEDED"/>
                </a:highlight>
                <a:latin typeface="Neue Helvetica W01"/>
              </a:rPr>
              <a:t> or </a:t>
            </a:r>
            <a:r>
              <a:rPr lang="en-US" b="0" i="0" u="none" strike="noStrike" dirty="0">
                <a:solidFill>
                  <a:srgbClr val="424242"/>
                </a:solidFill>
                <a:effectLst/>
                <a:highlight>
                  <a:srgbClr val="EDEDED"/>
                </a:highlight>
                <a:latin typeface="MathJax_Main"/>
              </a:rPr>
              <a:t>(0,±</a:t>
            </a:r>
            <a:r>
              <a:rPr lang="en-US" b="0" i="0" u="none" strike="noStrike" dirty="0">
                <a:solidFill>
                  <a:srgbClr val="424242"/>
                </a:solidFill>
                <a:effectLst/>
                <a:highlight>
                  <a:srgbClr val="EDEDED"/>
                </a:highlight>
                <a:latin typeface="MathJax_Math-italic"/>
              </a:rPr>
              <a:t>c</a:t>
            </a:r>
            <a:r>
              <a:rPr lang="en-US" b="0" i="0" u="none" strike="noStrike" dirty="0">
                <a:solidFill>
                  <a:srgbClr val="424242"/>
                </a:solidFill>
                <a:effectLst/>
                <a:highlight>
                  <a:srgbClr val="EDEDED"/>
                </a:highlight>
                <a:latin typeface="MathJax_Main"/>
              </a:rPr>
              <a:t>).</a:t>
            </a:r>
            <a:r>
              <a:rPr lang="en-US" b="0" i="0" u="none" strike="noStrike" dirty="0">
                <a:solidFill>
                  <a:srgbClr val="424242"/>
                </a:solidFill>
                <a:effectLst/>
                <a:highlight>
                  <a:srgbClr val="EDEDED"/>
                </a:highlight>
                <a:latin typeface="Neue Helvetica W01"/>
              </a:rPr>
              <a:t> </a:t>
            </a:r>
            <a:r>
              <a:rPr lang="en-US" b="0" i="1" dirty="0">
                <a:solidFill>
                  <a:srgbClr val="424242"/>
                </a:solidFill>
                <a:effectLst/>
                <a:highlight>
                  <a:srgbClr val="EDEDED"/>
                </a:highlight>
                <a:latin typeface="Neue Helvetica W01"/>
              </a:rPr>
              <a:t>Knowing this, we can use </a:t>
            </a:r>
            <a:r>
              <a:rPr lang="en-US" b="0" i="0" u="none" strike="noStrike" dirty="0">
                <a:solidFill>
                  <a:srgbClr val="424242"/>
                </a:solidFill>
                <a:effectLst/>
                <a:highlight>
                  <a:srgbClr val="EDEDED"/>
                </a:highlight>
                <a:latin typeface="MathJax_Math-italic"/>
              </a:rPr>
              <a:t>a</a:t>
            </a:r>
            <a:r>
              <a:rPr lang="en-US" b="0" i="1" dirty="0">
                <a:solidFill>
                  <a:srgbClr val="424242"/>
                </a:solidFill>
                <a:effectLst/>
                <a:highlight>
                  <a:srgbClr val="EDEDED"/>
                </a:highlight>
                <a:latin typeface="Neue Helvetica W01"/>
              </a:rPr>
              <a:t> and </a:t>
            </a:r>
            <a:r>
              <a:rPr lang="en-US" b="0" i="0" u="none" strike="noStrike" dirty="0">
                <a:solidFill>
                  <a:srgbClr val="424242"/>
                </a:solidFill>
                <a:effectLst/>
                <a:highlight>
                  <a:srgbClr val="EDEDED"/>
                </a:highlight>
                <a:latin typeface="MathJax_Math-italic"/>
              </a:rPr>
              <a:t>c</a:t>
            </a:r>
            <a:r>
              <a:rPr lang="en-US" b="0" i="1" dirty="0">
                <a:solidFill>
                  <a:srgbClr val="424242"/>
                </a:solidFill>
                <a:effectLst/>
                <a:highlight>
                  <a:srgbClr val="EDEDED"/>
                </a:highlight>
                <a:latin typeface="Neue Helvetica W01"/>
              </a:rPr>
              <a:t> from the given points, along with the equation </a:t>
            </a:r>
            <a:r>
              <a:rPr lang="en-US" b="0" i="0" u="none" strike="noStrike" dirty="0">
                <a:solidFill>
                  <a:srgbClr val="424242"/>
                </a:solidFill>
                <a:effectLst/>
                <a:highlight>
                  <a:srgbClr val="EDEDED"/>
                </a:highlight>
                <a:latin typeface="MathJax_Math-italic"/>
              </a:rPr>
              <a:t>c^</a:t>
            </a:r>
            <a:r>
              <a:rPr lang="en-US" b="0" i="0" u="none" strike="noStrike" dirty="0">
                <a:solidFill>
                  <a:srgbClr val="424242"/>
                </a:solidFill>
                <a:effectLst/>
                <a:highlight>
                  <a:srgbClr val="EDEDED"/>
                </a:highlight>
                <a:latin typeface="MathJax_Main"/>
              </a:rPr>
              <a:t>2=</a:t>
            </a:r>
            <a:r>
              <a:rPr lang="en-US" b="0" i="0" u="none" strike="noStrike" dirty="0">
                <a:solidFill>
                  <a:srgbClr val="424242"/>
                </a:solidFill>
                <a:effectLst/>
                <a:highlight>
                  <a:srgbClr val="EDEDED"/>
                </a:highlight>
                <a:latin typeface="MathJax_Math-italic"/>
              </a:rPr>
              <a:t>a^</a:t>
            </a:r>
            <a:r>
              <a:rPr lang="en-US" b="0" i="0" u="none" strike="noStrike" dirty="0">
                <a:solidFill>
                  <a:srgbClr val="424242"/>
                </a:solidFill>
                <a:effectLst/>
                <a:highlight>
                  <a:srgbClr val="EDEDED"/>
                </a:highlight>
                <a:latin typeface="MathJax_Main"/>
              </a:rPr>
              <a:t>2−</a:t>
            </a:r>
            <a:r>
              <a:rPr lang="en-US" b="0" i="0" u="none" strike="noStrike" dirty="0">
                <a:solidFill>
                  <a:srgbClr val="424242"/>
                </a:solidFill>
                <a:effectLst/>
                <a:highlight>
                  <a:srgbClr val="EDEDED"/>
                </a:highlight>
                <a:latin typeface="MathJax_Math-italic"/>
              </a:rPr>
              <a:t>b^</a:t>
            </a:r>
            <a:r>
              <a:rPr lang="en-US" b="0" i="0" u="none" strike="noStrike" dirty="0">
                <a:solidFill>
                  <a:srgbClr val="424242"/>
                </a:solidFill>
                <a:effectLst/>
                <a:highlight>
                  <a:srgbClr val="EDEDED"/>
                </a:highlight>
                <a:latin typeface="MathJax_Main"/>
              </a:rPr>
              <a:t>2,</a:t>
            </a:r>
            <a:r>
              <a:rPr lang="en-US" b="0" i="1" dirty="0">
                <a:solidFill>
                  <a:srgbClr val="424242"/>
                </a:solidFill>
                <a:effectLst/>
                <a:highlight>
                  <a:srgbClr val="EDEDED"/>
                </a:highlight>
                <a:latin typeface="Neue Helvetica W01"/>
              </a:rPr>
              <a:t> to find </a:t>
            </a:r>
            <a:r>
              <a:rPr lang="en-US" b="0" i="0" u="none" strike="noStrike" dirty="0">
                <a:solidFill>
                  <a:srgbClr val="424242"/>
                </a:solidFill>
                <a:effectLst/>
                <a:highlight>
                  <a:srgbClr val="EDEDED"/>
                </a:highlight>
                <a:latin typeface="MathJax_Math-italic"/>
              </a:rPr>
              <a:t>b^</a:t>
            </a:r>
            <a:r>
              <a:rPr lang="en-US" b="0" i="0" u="none" strike="noStrike" dirty="0">
                <a:solidFill>
                  <a:srgbClr val="424242"/>
                </a:solidFill>
                <a:effectLst/>
                <a:highlight>
                  <a:srgbClr val="EDEDED"/>
                </a:highlight>
                <a:latin typeface="MathJax_Main"/>
              </a:rPr>
              <a:t>2.</a:t>
            </a:r>
            <a:br>
              <a:rPr lang="en-US" dirty="0"/>
            </a:b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11</a:t>
            </a:fld>
            <a:endParaRPr lang="en-US"/>
          </a:p>
        </p:txBody>
      </p:sp>
    </p:spTree>
    <p:extLst>
      <p:ext uri="{BB962C8B-B14F-4D97-AF65-F5344CB8AC3E}">
        <p14:creationId xmlns:p14="http://schemas.microsoft.com/office/powerpoint/2010/main" val="2683595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highlight>
                  <a:srgbClr val="FFFFFF"/>
                </a:highlight>
                <a:latin typeface="Neue Helvetica W01"/>
              </a:rPr>
              <a:t>Like the graphs of other equations, the graph of an ellipse can be translated. If an ellipse is translated </a:t>
            </a:r>
            <a:r>
              <a:rPr lang="en-US" b="0" i="0" u="none" strike="noStrike" dirty="0">
                <a:solidFill>
                  <a:srgbClr val="424242"/>
                </a:solidFill>
                <a:effectLst/>
                <a:highlight>
                  <a:srgbClr val="FFFFFF"/>
                </a:highlight>
                <a:latin typeface="MathJax_Math-italic"/>
              </a:rPr>
              <a:t>h</a:t>
            </a:r>
            <a:r>
              <a:rPr lang="en-US" b="0" i="0" dirty="0">
                <a:solidFill>
                  <a:srgbClr val="424242"/>
                </a:solidFill>
                <a:effectLst/>
                <a:highlight>
                  <a:srgbClr val="FFFFFF"/>
                </a:highlight>
                <a:latin typeface="Neue Helvetica W01"/>
              </a:rPr>
              <a:t> units horizontally and </a:t>
            </a:r>
            <a:r>
              <a:rPr lang="en-US" b="0" i="0" u="none" strike="noStrike" dirty="0">
                <a:solidFill>
                  <a:srgbClr val="424242"/>
                </a:solidFill>
                <a:effectLst/>
                <a:highlight>
                  <a:srgbClr val="FFFFFF"/>
                </a:highlight>
                <a:latin typeface="MathJax_Math-italic"/>
              </a:rPr>
              <a:t>k</a:t>
            </a:r>
            <a:r>
              <a:rPr lang="en-US" b="0" i="0" dirty="0">
                <a:solidFill>
                  <a:srgbClr val="424242"/>
                </a:solidFill>
                <a:effectLst/>
                <a:highlight>
                  <a:srgbClr val="FFFFFF"/>
                </a:highlight>
                <a:latin typeface="Neue Helvetica W01"/>
              </a:rPr>
              <a:t> units vertically, the center of the ellipse will be </a:t>
            </a:r>
            <a:r>
              <a:rPr lang="en-US" b="0" i="0" u="none" strike="noStrike" dirty="0">
                <a:solidFill>
                  <a:srgbClr val="424242"/>
                </a:solidFill>
                <a:effectLst/>
                <a:highlight>
                  <a:srgbClr val="FFFFFF"/>
                </a:highlight>
                <a:latin typeface="Neue Helvetica W01"/>
              </a:rPr>
              <a:t>(</a:t>
            </a:r>
            <a:r>
              <a:rPr lang="en-US" b="0" i="0" u="none" strike="noStrike" dirty="0" err="1">
                <a:solidFill>
                  <a:srgbClr val="424242"/>
                </a:solidFill>
                <a:effectLst/>
                <a:highlight>
                  <a:srgbClr val="FFFFFF"/>
                </a:highlight>
                <a:latin typeface="Neue Helvetica W01"/>
              </a:rPr>
              <a:t>h,k</a:t>
            </a:r>
            <a:r>
              <a:rPr lang="en-US" b="0" i="0" u="none" strike="noStrike" dirty="0">
                <a:solidFill>
                  <a:srgbClr val="424242"/>
                </a:solidFill>
                <a:effectLst/>
                <a:highlight>
                  <a:srgbClr val="FFFFFF"/>
                </a:highlight>
                <a:latin typeface="Neue Helvetica W01"/>
              </a:rPr>
              <a:t>).</a:t>
            </a:r>
            <a:r>
              <a:rPr lang="en-US" b="0" i="0" dirty="0">
                <a:solidFill>
                  <a:srgbClr val="424242"/>
                </a:solidFill>
                <a:effectLst/>
                <a:highlight>
                  <a:srgbClr val="FFFFFF"/>
                </a:highlight>
                <a:latin typeface="Neue Helvetica W01"/>
              </a:rPr>
              <a:t> This translation results in the standard form of the equation we saw previously, with </a:t>
            </a:r>
            <a:r>
              <a:rPr lang="en-US" b="0" i="0" u="none" strike="noStrike" dirty="0">
                <a:solidFill>
                  <a:srgbClr val="424242"/>
                </a:solidFill>
                <a:effectLst/>
                <a:highlight>
                  <a:srgbClr val="FFFFFF"/>
                </a:highlight>
                <a:latin typeface="MathJax_Math-italic"/>
              </a:rPr>
              <a:t>x</a:t>
            </a:r>
            <a:r>
              <a:rPr lang="en-US" b="0" i="0" dirty="0">
                <a:solidFill>
                  <a:srgbClr val="424242"/>
                </a:solidFill>
                <a:effectLst/>
                <a:highlight>
                  <a:srgbClr val="FFFFFF"/>
                </a:highlight>
                <a:latin typeface="Neue Helvetica W01"/>
              </a:rPr>
              <a:t> replaced by </a:t>
            </a:r>
            <a:r>
              <a:rPr lang="en-US" b="0" i="0" u="none" strike="noStrike" dirty="0">
                <a:solidFill>
                  <a:srgbClr val="424242"/>
                </a:solidFill>
                <a:effectLst/>
                <a:highlight>
                  <a:srgbClr val="FFFFFF"/>
                </a:highlight>
                <a:latin typeface="MathJax_Main"/>
              </a:rPr>
              <a:t>(</a:t>
            </a:r>
            <a:r>
              <a:rPr lang="en-US" b="0" i="0" u="none" strike="noStrike" dirty="0">
                <a:solidFill>
                  <a:srgbClr val="424242"/>
                </a:solidFill>
                <a:effectLst/>
                <a:highlight>
                  <a:srgbClr val="FFFFFF"/>
                </a:highlight>
                <a:latin typeface="MathJax_Math-italic"/>
              </a:rPr>
              <a:t>x</a:t>
            </a:r>
            <a:r>
              <a:rPr lang="en-US" b="0" i="0" u="none" strike="noStrike" dirty="0">
                <a:solidFill>
                  <a:srgbClr val="424242"/>
                </a:solidFill>
                <a:effectLst/>
                <a:highlight>
                  <a:srgbClr val="FFFFFF"/>
                </a:highlight>
                <a:latin typeface="MathJax_Main"/>
              </a:rPr>
              <a:t>−</a:t>
            </a:r>
            <a:r>
              <a:rPr lang="en-US" b="0" i="0" u="none" strike="noStrike" dirty="0">
                <a:solidFill>
                  <a:srgbClr val="424242"/>
                </a:solidFill>
                <a:effectLst/>
                <a:highlight>
                  <a:srgbClr val="FFFFFF"/>
                </a:highlight>
                <a:latin typeface="MathJax_Math-italic"/>
              </a:rPr>
              <a:t>h</a:t>
            </a:r>
            <a:r>
              <a:rPr lang="en-US" b="0" i="0" u="none" strike="noStrike" dirty="0">
                <a:solidFill>
                  <a:srgbClr val="424242"/>
                </a:solidFill>
                <a:effectLst/>
                <a:highlight>
                  <a:srgbClr val="FFFFFF"/>
                </a:highlight>
                <a:latin typeface="MathJax_Main"/>
              </a:rPr>
              <a:t>)</a:t>
            </a:r>
            <a:r>
              <a:rPr lang="en-US" b="0" i="0" dirty="0">
                <a:solidFill>
                  <a:srgbClr val="424242"/>
                </a:solidFill>
                <a:effectLst/>
                <a:highlight>
                  <a:srgbClr val="FFFFFF"/>
                </a:highlight>
                <a:latin typeface="Neue Helvetica W01"/>
              </a:rPr>
              <a:t> and </a:t>
            </a:r>
            <a:r>
              <a:rPr lang="en-US" b="0" i="1" dirty="0">
                <a:solidFill>
                  <a:srgbClr val="424242"/>
                </a:solidFill>
                <a:effectLst/>
                <a:highlight>
                  <a:srgbClr val="FFFFFF"/>
                </a:highlight>
                <a:latin typeface="Neue Helvetica W01"/>
              </a:rPr>
              <a:t>y</a:t>
            </a:r>
            <a:r>
              <a:rPr lang="en-US" b="0" i="0" dirty="0">
                <a:solidFill>
                  <a:srgbClr val="424242"/>
                </a:solidFill>
                <a:effectLst/>
                <a:highlight>
                  <a:srgbClr val="FFFFFF"/>
                </a:highlight>
                <a:latin typeface="Neue Helvetica W01"/>
              </a:rPr>
              <a:t> replaced by </a:t>
            </a:r>
            <a:r>
              <a:rPr lang="en-US" b="0" i="0" u="none" strike="noStrike" dirty="0">
                <a:solidFill>
                  <a:srgbClr val="424242"/>
                </a:solidFill>
                <a:effectLst/>
                <a:highlight>
                  <a:srgbClr val="FFFFFF"/>
                </a:highlight>
                <a:latin typeface="MathJax_Main"/>
              </a:rPr>
              <a:t>(</a:t>
            </a:r>
            <a:r>
              <a:rPr lang="en-US" b="0" i="0" u="none" strike="noStrike" dirty="0">
                <a:solidFill>
                  <a:srgbClr val="424242"/>
                </a:solidFill>
                <a:effectLst/>
                <a:highlight>
                  <a:srgbClr val="FFFFFF"/>
                </a:highlight>
                <a:latin typeface="MathJax_Math-italic"/>
              </a:rPr>
              <a:t>y</a:t>
            </a:r>
            <a:r>
              <a:rPr lang="en-US" b="0" i="0" u="none" strike="noStrike" dirty="0">
                <a:solidFill>
                  <a:srgbClr val="424242"/>
                </a:solidFill>
                <a:effectLst/>
                <a:highlight>
                  <a:srgbClr val="FFFFFF"/>
                </a:highlight>
                <a:latin typeface="MathJax_Main"/>
              </a:rPr>
              <a:t>−</a:t>
            </a:r>
            <a:r>
              <a:rPr lang="en-US" b="0" i="0" u="none" strike="noStrike" dirty="0">
                <a:solidFill>
                  <a:srgbClr val="424242"/>
                </a:solidFill>
                <a:effectLst/>
                <a:highlight>
                  <a:srgbClr val="FFFFFF"/>
                </a:highlight>
                <a:latin typeface="MathJax_Math-italic"/>
              </a:rPr>
              <a:t>k</a:t>
            </a:r>
            <a:r>
              <a:rPr lang="en-US" b="0" i="0" u="none" strike="noStrike" dirty="0">
                <a:solidFill>
                  <a:srgbClr val="424242"/>
                </a:solidFill>
                <a:effectLst/>
                <a:highlight>
                  <a:srgbClr val="FFFFFF"/>
                </a:highlight>
                <a:latin typeface="MathJax_Main"/>
              </a:rPr>
              <a:t>).</a:t>
            </a:r>
            <a:br>
              <a:rPr lang="en-US" dirty="0"/>
            </a:b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12</a:t>
            </a:fld>
            <a:endParaRPr lang="en-US"/>
          </a:p>
        </p:txBody>
      </p:sp>
    </p:spTree>
    <p:extLst>
      <p:ext uri="{BB962C8B-B14F-4D97-AF65-F5344CB8AC3E}">
        <p14:creationId xmlns:p14="http://schemas.microsoft.com/office/powerpoint/2010/main" val="31700231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9/6/2024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131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9/6/2024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625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9/6/2024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078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BCF62C1-A170-4751-8D1C-F5EC793D12DB}"/>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3FFC9545-8C13-47EC-8C48-576FE966247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93F450E-3AD9-4347-B8C2-09AD77029984}"/>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ED6FC33F-42C6-4724-AECB-5BA932A53C48}"/>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AA0A9E8-2E83-46F0-962D-D668CD88A6DC}"/>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9034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88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674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346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62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923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173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10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9/6/2024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135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6845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823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5774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9/6/2024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6908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9/6/2024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1450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9/6/2024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9332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9/6/2024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57868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9/6/2024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8997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9/6/2024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1823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9/6/2024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200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9/6/2024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44697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9/6/2024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2258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9/6/2024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4231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9/6/2024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9081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9/6/2024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4583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9/6/2024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7729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9/6/2024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873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9/6/2024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3255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9/6/2024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4617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9/6/2024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170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9/6/2024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000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9/6/2024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011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9/6/2024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A57B0538-6345-4355-B5D9-EBC7E6DAE309}"/>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B50AA53F-14B5-4F69-86DE-1A25A479B484}"/>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1833F29-278E-40C2-B5BF-5F1CFDBC0000}"/>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B524B414-2CE4-4650-8189-7EAC2D1FD162}"/>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6758B69F-709F-4A28-879C-1FB9C7F01604}"/>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44546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9/6/2024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295591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9.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9.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0" y="0"/>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t>Analytic Geometry</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3075976"/>
            <a:ext cx="9781327" cy="3037115"/>
          </a:xfrm>
        </p:spPr>
        <p:txBody>
          <a:bodyPr anchor="t">
            <a:normAutofit lnSpcReduction="10000"/>
          </a:bodyPr>
          <a:lstStyle/>
          <a:p>
            <a:r>
              <a:rPr lang="en-US" sz="3600" dirty="0"/>
              <a:t>Chapter 12</a:t>
            </a:r>
          </a:p>
          <a:p>
            <a:endParaRPr lang="en-US" sz="2800" dirty="0"/>
          </a:p>
          <a:p>
            <a:endParaRPr lang="en-US" sz="2800" dirty="0"/>
          </a:p>
          <a:p>
            <a:endParaRPr lang="en-US" sz="2800" dirty="0"/>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411915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6" name="Picture 5">
            <a:extLst>
              <a:ext uri="{FF2B5EF4-FFF2-40B4-BE49-F238E27FC236}">
                <a16:creationId xmlns:a16="http://schemas.microsoft.com/office/drawing/2014/main" id="{D7BD80E4-097C-03BB-20A2-D678983316C0}"/>
              </a:ext>
            </a:extLst>
          </p:cNvPr>
          <p:cNvPicPr>
            <a:picLocks noChangeAspect="1"/>
          </p:cNvPicPr>
          <p:nvPr/>
        </p:nvPicPr>
        <p:blipFill>
          <a:blip r:embed="rId2"/>
          <a:stretch>
            <a:fillRect/>
          </a:stretch>
        </p:blipFill>
        <p:spPr>
          <a:xfrm>
            <a:off x="117702" y="136525"/>
            <a:ext cx="10868025" cy="1724025"/>
          </a:xfrm>
          <a:prstGeom prst="rect">
            <a:avLst/>
          </a:prstGeom>
        </p:spPr>
      </p:pic>
    </p:spTree>
    <p:extLst>
      <p:ext uri="{BB962C8B-B14F-4D97-AF65-F5344CB8AC3E}">
        <p14:creationId xmlns:p14="http://schemas.microsoft.com/office/powerpoint/2010/main" val="3732481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8456AD2-9C5C-21BE-75D5-E78791073BF7}"/>
              </a:ext>
            </a:extLst>
          </p:cNvPr>
          <p:cNvPicPr>
            <a:picLocks noChangeAspect="1"/>
          </p:cNvPicPr>
          <p:nvPr/>
        </p:nvPicPr>
        <p:blipFill>
          <a:blip r:embed="rId3"/>
          <a:stretch>
            <a:fillRect/>
          </a:stretch>
        </p:blipFill>
        <p:spPr>
          <a:xfrm>
            <a:off x="704850" y="1312409"/>
            <a:ext cx="10782300" cy="1533525"/>
          </a:xfrm>
          <a:prstGeom prst="rect">
            <a:avLst/>
          </a:prstGeom>
        </p:spPr>
      </p:pic>
    </p:spTree>
    <p:extLst>
      <p:ext uri="{BB962C8B-B14F-4D97-AF65-F5344CB8AC3E}">
        <p14:creationId xmlns:p14="http://schemas.microsoft.com/office/powerpoint/2010/main" val="4287012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C6A491-6DAF-272A-F546-3B501A998610}"/>
              </a:ext>
            </a:extLst>
          </p:cNvPr>
          <p:cNvPicPr>
            <a:picLocks noChangeAspect="1"/>
          </p:cNvPicPr>
          <p:nvPr/>
        </p:nvPicPr>
        <p:blipFill>
          <a:blip r:embed="rId3"/>
          <a:stretch>
            <a:fillRect/>
          </a:stretch>
        </p:blipFill>
        <p:spPr>
          <a:xfrm>
            <a:off x="512839" y="169501"/>
            <a:ext cx="9879390" cy="4445724"/>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pic>
        <p:nvPicPr>
          <p:cNvPr id="6" name="Picture 5">
            <a:extLst>
              <a:ext uri="{FF2B5EF4-FFF2-40B4-BE49-F238E27FC236}">
                <a16:creationId xmlns:a16="http://schemas.microsoft.com/office/drawing/2014/main" id="{389C47E6-EDA2-C2DD-8BD5-72FBB49A7C33}"/>
              </a:ext>
            </a:extLst>
          </p:cNvPr>
          <p:cNvPicPr>
            <a:picLocks noChangeAspect="1"/>
          </p:cNvPicPr>
          <p:nvPr/>
        </p:nvPicPr>
        <p:blipFill>
          <a:blip r:embed="rId4"/>
          <a:stretch>
            <a:fillRect/>
          </a:stretch>
        </p:blipFill>
        <p:spPr>
          <a:xfrm>
            <a:off x="6886575" y="2789532"/>
            <a:ext cx="4414523" cy="2696255"/>
          </a:xfrm>
          <a:prstGeom prst="rect">
            <a:avLst/>
          </a:prstGeom>
        </p:spPr>
      </p:pic>
      <p:pic>
        <p:nvPicPr>
          <p:cNvPr id="8" name="Picture 7">
            <a:extLst>
              <a:ext uri="{FF2B5EF4-FFF2-40B4-BE49-F238E27FC236}">
                <a16:creationId xmlns:a16="http://schemas.microsoft.com/office/drawing/2014/main" id="{4A50ADE6-5DC2-A907-9114-FCFD9BDFAE75}"/>
              </a:ext>
            </a:extLst>
          </p:cNvPr>
          <p:cNvPicPr>
            <a:picLocks noChangeAspect="1"/>
          </p:cNvPicPr>
          <p:nvPr/>
        </p:nvPicPr>
        <p:blipFill>
          <a:blip r:embed="rId5"/>
          <a:stretch>
            <a:fillRect/>
          </a:stretch>
        </p:blipFill>
        <p:spPr>
          <a:xfrm>
            <a:off x="11072498" y="4231821"/>
            <a:ext cx="457200" cy="266700"/>
          </a:xfrm>
          <a:prstGeom prst="rect">
            <a:avLst/>
          </a:prstGeom>
        </p:spPr>
      </p:pic>
    </p:spTree>
    <p:extLst>
      <p:ext uri="{BB962C8B-B14F-4D97-AF65-F5344CB8AC3E}">
        <p14:creationId xmlns:p14="http://schemas.microsoft.com/office/powerpoint/2010/main" val="2663773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C6A491-6DAF-272A-F546-3B501A998610}"/>
              </a:ext>
            </a:extLst>
          </p:cNvPr>
          <p:cNvPicPr>
            <a:picLocks noChangeAspect="1"/>
          </p:cNvPicPr>
          <p:nvPr/>
        </p:nvPicPr>
        <p:blipFill>
          <a:blip r:embed="rId3"/>
          <a:stretch>
            <a:fillRect/>
          </a:stretch>
        </p:blipFill>
        <p:spPr>
          <a:xfrm>
            <a:off x="512839" y="169501"/>
            <a:ext cx="9879390" cy="4445724"/>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pic>
        <p:nvPicPr>
          <p:cNvPr id="8" name="Picture 7">
            <a:extLst>
              <a:ext uri="{FF2B5EF4-FFF2-40B4-BE49-F238E27FC236}">
                <a16:creationId xmlns:a16="http://schemas.microsoft.com/office/drawing/2014/main" id="{4A50ADE6-5DC2-A907-9114-FCFD9BDFAE75}"/>
              </a:ext>
            </a:extLst>
          </p:cNvPr>
          <p:cNvPicPr>
            <a:picLocks noChangeAspect="1"/>
          </p:cNvPicPr>
          <p:nvPr/>
        </p:nvPicPr>
        <p:blipFill>
          <a:blip r:embed="rId4"/>
          <a:stretch>
            <a:fillRect/>
          </a:stretch>
        </p:blipFill>
        <p:spPr>
          <a:xfrm>
            <a:off x="11072498" y="4231821"/>
            <a:ext cx="457200" cy="266700"/>
          </a:xfrm>
          <a:prstGeom prst="rect">
            <a:avLst/>
          </a:prstGeom>
        </p:spPr>
      </p:pic>
      <p:pic>
        <p:nvPicPr>
          <p:cNvPr id="5" name="Picture 4">
            <a:extLst>
              <a:ext uri="{FF2B5EF4-FFF2-40B4-BE49-F238E27FC236}">
                <a16:creationId xmlns:a16="http://schemas.microsoft.com/office/drawing/2014/main" id="{BB17DB7D-36A4-EF76-5D1C-9D7B27A90635}"/>
              </a:ext>
            </a:extLst>
          </p:cNvPr>
          <p:cNvPicPr>
            <a:picLocks noChangeAspect="1"/>
          </p:cNvPicPr>
          <p:nvPr/>
        </p:nvPicPr>
        <p:blipFill>
          <a:blip r:embed="rId5"/>
          <a:stretch>
            <a:fillRect/>
          </a:stretch>
        </p:blipFill>
        <p:spPr>
          <a:xfrm>
            <a:off x="649691" y="1083492"/>
            <a:ext cx="9622826" cy="3531733"/>
          </a:xfrm>
          <a:prstGeom prst="rect">
            <a:avLst/>
          </a:prstGeom>
        </p:spPr>
      </p:pic>
      <p:pic>
        <p:nvPicPr>
          <p:cNvPr id="9" name="Picture 8">
            <a:extLst>
              <a:ext uri="{FF2B5EF4-FFF2-40B4-BE49-F238E27FC236}">
                <a16:creationId xmlns:a16="http://schemas.microsoft.com/office/drawing/2014/main" id="{D9199BA7-6ABE-8E19-6E70-D7333EBD3C35}"/>
              </a:ext>
            </a:extLst>
          </p:cNvPr>
          <p:cNvPicPr>
            <a:picLocks noChangeAspect="1"/>
          </p:cNvPicPr>
          <p:nvPr/>
        </p:nvPicPr>
        <p:blipFill>
          <a:blip r:embed="rId6"/>
          <a:stretch>
            <a:fillRect/>
          </a:stretch>
        </p:blipFill>
        <p:spPr>
          <a:xfrm>
            <a:off x="6955971" y="1850208"/>
            <a:ext cx="3657600" cy="3924300"/>
          </a:xfrm>
          <a:prstGeom prst="rect">
            <a:avLst/>
          </a:prstGeom>
        </p:spPr>
      </p:pic>
      <p:pic>
        <p:nvPicPr>
          <p:cNvPr id="11" name="Picture 10">
            <a:extLst>
              <a:ext uri="{FF2B5EF4-FFF2-40B4-BE49-F238E27FC236}">
                <a16:creationId xmlns:a16="http://schemas.microsoft.com/office/drawing/2014/main" id="{116C100B-5110-7C96-3470-00A84AC4F607}"/>
              </a:ext>
            </a:extLst>
          </p:cNvPr>
          <p:cNvPicPr>
            <a:picLocks noChangeAspect="1"/>
          </p:cNvPicPr>
          <p:nvPr/>
        </p:nvPicPr>
        <p:blipFill>
          <a:blip r:embed="rId7"/>
          <a:stretch>
            <a:fillRect/>
          </a:stretch>
        </p:blipFill>
        <p:spPr>
          <a:xfrm>
            <a:off x="6966857" y="3429000"/>
            <a:ext cx="485775" cy="419100"/>
          </a:xfrm>
          <a:prstGeom prst="rect">
            <a:avLst/>
          </a:prstGeom>
        </p:spPr>
      </p:pic>
    </p:spTree>
    <p:extLst>
      <p:ext uri="{BB962C8B-B14F-4D97-AF65-F5344CB8AC3E}">
        <p14:creationId xmlns:p14="http://schemas.microsoft.com/office/powerpoint/2010/main" val="2808009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BEA630-0493-03D9-7F98-D8069EBEF0E2}"/>
              </a:ext>
            </a:extLst>
          </p:cNvPr>
          <p:cNvPicPr>
            <a:picLocks noChangeAspect="1"/>
          </p:cNvPicPr>
          <p:nvPr/>
        </p:nvPicPr>
        <p:blipFill>
          <a:blip r:embed="rId2"/>
          <a:stretch>
            <a:fillRect/>
          </a:stretch>
        </p:blipFill>
        <p:spPr>
          <a:xfrm>
            <a:off x="1004307" y="136525"/>
            <a:ext cx="10183385" cy="6110031"/>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090798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27EBD1B3-4E3B-238B-96CC-51779458894D}"/>
              </a:ext>
            </a:extLst>
          </p:cNvPr>
          <p:cNvPicPr>
            <a:picLocks noChangeAspect="1"/>
          </p:cNvPicPr>
          <p:nvPr/>
        </p:nvPicPr>
        <p:blipFill>
          <a:blip r:embed="rId2"/>
          <a:stretch>
            <a:fillRect/>
          </a:stretch>
        </p:blipFill>
        <p:spPr>
          <a:xfrm>
            <a:off x="234043" y="136525"/>
            <a:ext cx="10608128" cy="2721822"/>
          </a:xfrm>
          <a:prstGeom prst="rect">
            <a:avLst/>
          </a:prstGeom>
        </p:spPr>
      </p:pic>
    </p:spTree>
    <p:extLst>
      <p:ext uri="{BB962C8B-B14F-4D97-AF65-F5344CB8AC3E}">
        <p14:creationId xmlns:p14="http://schemas.microsoft.com/office/powerpoint/2010/main" val="1490427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3C1ED142-59E4-6FF1-A2A1-379D9D0A1D1D}"/>
              </a:ext>
            </a:extLst>
          </p:cNvPr>
          <p:cNvPicPr>
            <a:picLocks noChangeAspect="1"/>
          </p:cNvPicPr>
          <p:nvPr/>
        </p:nvPicPr>
        <p:blipFill>
          <a:blip r:embed="rId2"/>
          <a:stretch>
            <a:fillRect/>
          </a:stretch>
        </p:blipFill>
        <p:spPr>
          <a:xfrm>
            <a:off x="211590" y="136525"/>
            <a:ext cx="10810875" cy="1847850"/>
          </a:xfrm>
          <a:prstGeom prst="rect">
            <a:avLst/>
          </a:prstGeom>
        </p:spPr>
      </p:pic>
    </p:spTree>
    <p:extLst>
      <p:ext uri="{BB962C8B-B14F-4D97-AF65-F5344CB8AC3E}">
        <p14:creationId xmlns:p14="http://schemas.microsoft.com/office/powerpoint/2010/main" val="3641103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2FA440-D74D-72C9-069E-DF8A665CE897}"/>
              </a:ext>
            </a:extLst>
          </p:cNvPr>
          <p:cNvPicPr>
            <a:picLocks noChangeAspect="1"/>
          </p:cNvPicPr>
          <p:nvPr/>
        </p:nvPicPr>
        <p:blipFill>
          <a:blip r:embed="rId2"/>
          <a:stretch>
            <a:fillRect/>
          </a:stretch>
        </p:blipFill>
        <p:spPr>
          <a:xfrm>
            <a:off x="1174535" y="136525"/>
            <a:ext cx="9842929" cy="6078008"/>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3486096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A683915A-94D8-4D21-22D4-BD9365C31EDD}"/>
              </a:ext>
            </a:extLst>
          </p:cNvPr>
          <p:cNvPicPr>
            <a:picLocks noChangeAspect="1"/>
          </p:cNvPicPr>
          <p:nvPr/>
        </p:nvPicPr>
        <p:blipFill>
          <a:blip r:embed="rId2"/>
          <a:stretch>
            <a:fillRect/>
          </a:stretch>
        </p:blipFill>
        <p:spPr>
          <a:xfrm>
            <a:off x="146957" y="136525"/>
            <a:ext cx="10896600" cy="2400300"/>
          </a:xfrm>
          <a:prstGeom prst="rect">
            <a:avLst/>
          </a:prstGeom>
        </p:spPr>
      </p:pic>
    </p:spTree>
    <p:extLst>
      <p:ext uri="{BB962C8B-B14F-4D97-AF65-F5344CB8AC3E}">
        <p14:creationId xmlns:p14="http://schemas.microsoft.com/office/powerpoint/2010/main" val="3381956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38B399B9-A4AA-CA48-B0FA-7244C8BE50D5}"/>
              </a:ext>
            </a:extLst>
          </p:cNvPr>
          <p:cNvPicPr>
            <a:picLocks noChangeAspect="1"/>
          </p:cNvPicPr>
          <p:nvPr/>
        </p:nvPicPr>
        <p:blipFill>
          <a:blip r:embed="rId2"/>
          <a:stretch>
            <a:fillRect/>
          </a:stretch>
        </p:blipFill>
        <p:spPr>
          <a:xfrm>
            <a:off x="232682" y="136525"/>
            <a:ext cx="10725150" cy="1981200"/>
          </a:xfrm>
          <a:prstGeom prst="rect">
            <a:avLst/>
          </a:prstGeom>
        </p:spPr>
      </p:pic>
    </p:spTree>
    <p:extLst>
      <p:ext uri="{BB962C8B-B14F-4D97-AF65-F5344CB8AC3E}">
        <p14:creationId xmlns:p14="http://schemas.microsoft.com/office/powerpoint/2010/main" val="1437352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6367461" y="2149531"/>
            <a:ext cx="4984813" cy="2057289"/>
          </a:xfrm>
          <a:noFill/>
        </p:spPr>
        <p:txBody>
          <a:bodyPr>
            <a:normAutofit fontScale="92500" lnSpcReduction="10000"/>
          </a:bodyPr>
          <a:lstStyle/>
          <a:p>
            <a:pPr algn="l"/>
            <a:r>
              <a:rPr lang="en-US" sz="3600" dirty="0"/>
              <a:t>12.1 The Ellipse</a:t>
            </a:r>
          </a:p>
          <a:p>
            <a:pPr algn="l"/>
            <a:endParaRPr lang="en-US" sz="1500" dirty="0"/>
          </a:p>
          <a:p>
            <a:pPr algn="l"/>
            <a:endParaRPr lang="en-US" sz="1500" dirty="0"/>
          </a:p>
          <a:p>
            <a:pPr algn="l"/>
            <a:endParaRPr lang="en-US" sz="1500" dirty="0"/>
          </a:p>
          <a:p>
            <a:pPr algn="l"/>
            <a:endParaRPr lang="en-US" sz="1500" dirty="0"/>
          </a:p>
          <a:p>
            <a:pPr algn="l"/>
            <a:r>
              <a:rPr lang="en-US" sz="1500" dirty="0"/>
              <a:t>Algebra and Trigonometry 2e, OpenStax, Jay Abramson</a:t>
            </a:r>
          </a:p>
        </p:txBody>
      </p:sp>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srcRect l="20774" r="20773" b="-1"/>
          <a:stretch/>
        </p:blipFill>
        <p:spPr>
          <a:xfrm>
            <a:off x="1" y="10"/>
            <a:ext cx="6005512" cy="6857990"/>
          </a:xfrm>
          <a:prstGeom prst="rect">
            <a:avLst/>
          </a:prstGeom>
        </p:spPr>
      </p:pic>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6367461" y="6356350"/>
            <a:ext cx="3626919" cy="365125"/>
          </a:xfrm>
        </p:spPr>
        <p:txBody>
          <a:bodyP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3269313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30D177D1-5E47-2783-2650-F1E1C79C21FD}"/>
              </a:ext>
            </a:extLst>
          </p:cNvPr>
          <p:cNvPicPr>
            <a:picLocks noChangeAspect="1"/>
          </p:cNvPicPr>
          <p:nvPr/>
        </p:nvPicPr>
        <p:blipFill>
          <a:blip r:embed="rId2"/>
          <a:stretch>
            <a:fillRect/>
          </a:stretch>
        </p:blipFill>
        <p:spPr>
          <a:xfrm>
            <a:off x="103415" y="136525"/>
            <a:ext cx="10744200" cy="2552700"/>
          </a:xfrm>
          <a:prstGeom prst="rect">
            <a:avLst/>
          </a:prstGeom>
        </p:spPr>
      </p:pic>
    </p:spTree>
    <p:extLst>
      <p:ext uri="{BB962C8B-B14F-4D97-AF65-F5344CB8AC3E}">
        <p14:creationId xmlns:p14="http://schemas.microsoft.com/office/powerpoint/2010/main" val="1677728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36403F49-D636-2750-CB6D-D8D704BF16B5}"/>
              </a:ext>
            </a:extLst>
          </p:cNvPr>
          <p:cNvPicPr>
            <a:picLocks noChangeAspect="1"/>
          </p:cNvPicPr>
          <p:nvPr/>
        </p:nvPicPr>
        <p:blipFill>
          <a:blip r:embed="rId2"/>
          <a:stretch>
            <a:fillRect/>
          </a:stretch>
        </p:blipFill>
        <p:spPr>
          <a:xfrm>
            <a:off x="123144" y="136525"/>
            <a:ext cx="10791825" cy="1838325"/>
          </a:xfrm>
          <a:prstGeom prst="rect">
            <a:avLst/>
          </a:prstGeom>
        </p:spPr>
      </p:pic>
    </p:spTree>
    <p:extLst>
      <p:ext uri="{BB962C8B-B14F-4D97-AF65-F5344CB8AC3E}">
        <p14:creationId xmlns:p14="http://schemas.microsoft.com/office/powerpoint/2010/main" val="707031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4D8214-9E88-8149-E831-E3D1C6F2696D}"/>
              </a:ext>
            </a:extLst>
          </p:cNvPr>
          <p:cNvPicPr>
            <a:picLocks noChangeAspect="1"/>
          </p:cNvPicPr>
          <p:nvPr/>
        </p:nvPicPr>
        <p:blipFill>
          <a:blip r:embed="rId2"/>
          <a:stretch>
            <a:fillRect/>
          </a:stretch>
        </p:blipFill>
        <p:spPr>
          <a:xfrm>
            <a:off x="1639955" y="136525"/>
            <a:ext cx="8912089" cy="6037940"/>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593093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B5E59904-D4D0-9001-AC8D-B26803A8B006}"/>
              </a:ext>
            </a:extLst>
          </p:cNvPr>
          <p:cNvPicPr>
            <a:picLocks noChangeAspect="1"/>
          </p:cNvPicPr>
          <p:nvPr/>
        </p:nvPicPr>
        <p:blipFill>
          <a:blip r:embed="rId2"/>
          <a:stretch>
            <a:fillRect/>
          </a:stretch>
        </p:blipFill>
        <p:spPr>
          <a:xfrm>
            <a:off x="179615" y="136525"/>
            <a:ext cx="10744200" cy="2352675"/>
          </a:xfrm>
          <a:prstGeom prst="rect">
            <a:avLst/>
          </a:prstGeom>
        </p:spPr>
      </p:pic>
    </p:spTree>
    <p:extLst>
      <p:ext uri="{BB962C8B-B14F-4D97-AF65-F5344CB8AC3E}">
        <p14:creationId xmlns:p14="http://schemas.microsoft.com/office/powerpoint/2010/main" val="3510173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FBB2DE5E-4D43-2D63-AE40-F1DAF9CEF4A7}"/>
              </a:ext>
            </a:extLst>
          </p:cNvPr>
          <p:cNvPicPr>
            <a:picLocks noChangeAspect="1"/>
          </p:cNvPicPr>
          <p:nvPr/>
        </p:nvPicPr>
        <p:blipFill>
          <a:blip r:embed="rId2"/>
          <a:stretch>
            <a:fillRect/>
          </a:stretch>
        </p:blipFill>
        <p:spPr>
          <a:xfrm>
            <a:off x="302078" y="136525"/>
            <a:ext cx="10782300" cy="2076450"/>
          </a:xfrm>
          <a:prstGeom prst="rect">
            <a:avLst/>
          </a:prstGeom>
        </p:spPr>
      </p:pic>
    </p:spTree>
    <p:extLst>
      <p:ext uri="{BB962C8B-B14F-4D97-AF65-F5344CB8AC3E}">
        <p14:creationId xmlns:p14="http://schemas.microsoft.com/office/powerpoint/2010/main" val="3846902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27C175-B7F8-223C-5E69-F7BF24082D75}"/>
              </a:ext>
            </a:extLst>
          </p:cNvPr>
          <p:cNvPicPr>
            <a:picLocks noChangeAspect="1"/>
          </p:cNvPicPr>
          <p:nvPr/>
        </p:nvPicPr>
        <p:blipFill>
          <a:blip r:embed="rId2"/>
          <a:stretch>
            <a:fillRect/>
          </a:stretch>
        </p:blipFill>
        <p:spPr>
          <a:xfrm>
            <a:off x="643467" y="662419"/>
            <a:ext cx="10905066" cy="4880016"/>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3638608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1D2B838E-AF35-D94A-E0C0-27F33767DBC3}"/>
              </a:ext>
            </a:extLst>
          </p:cNvPr>
          <p:cNvPicPr>
            <a:picLocks noChangeAspect="1"/>
          </p:cNvPicPr>
          <p:nvPr/>
        </p:nvPicPr>
        <p:blipFill>
          <a:blip r:embed="rId2"/>
          <a:stretch>
            <a:fillRect/>
          </a:stretch>
        </p:blipFill>
        <p:spPr>
          <a:xfrm>
            <a:off x="320448" y="136525"/>
            <a:ext cx="10810875" cy="2590800"/>
          </a:xfrm>
          <a:prstGeom prst="rect">
            <a:avLst/>
          </a:prstGeom>
        </p:spPr>
      </p:pic>
    </p:spTree>
    <p:extLst>
      <p:ext uri="{BB962C8B-B14F-4D97-AF65-F5344CB8AC3E}">
        <p14:creationId xmlns:p14="http://schemas.microsoft.com/office/powerpoint/2010/main" val="2432821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F07838DF-A94E-A09A-7190-FDC7A89833AA}"/>
              </a:ext>
            </a:extLst>
          </p:cNvPr>
          <p:cNvPicPr>
            <a:picLocks noChangeAspect="1"/>
          </p:cNvPicPr>
          <p:nvPr/>
        </p:nvPicPr>
        <p:blipFill>
          <a:blip r:embed="rId2"/>
          <a:stretch>
            <a:fillRect/>
          </a:stretch>
        </p:blipFill>
        <p:spPr>
          <a:xfrm>
            <a:off x="227239" y="136525"/>
            <a:ext cx="10801350" cy="2466975"/>
          </a:xfrm>
          <a:prstGeom prst="rect">
            <a:avLst/>
          </a:prstGeom>
        </p:spPr>
      </p:pic>
    </p:spTree>
    <p:extLst>
      <p:ext uri="{BB962C8B-B14F-4D97-AF65-F5344CB8AC3E}">
        <p14:creationId xmlns:p14="http://schemas.microsoft.com/office/powerpoint/2010/main" val="3698468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9663FE8A-AFDD-D434-ED5D-E9C4E3C57EFE}"/>
              </a:ext>
            </a:extLst>
          </p:cNvPr>
          <p:cNvPicPr>
            <a:picLocks noChangeAspect="1"/>
          </p:cNvPicPr>
          <p:nvPr/>
        </p:nvPicPr>
        <p:blipFill>
          <a:blip r:embed="rId2"/>
          <a:stretch>
            <a:fillRect/>
          </a:stretch>
        </p:blipFill>
        <p:spPr>
          <a:xfrm>
            <a:off x="159204" y="0"/>
            <a:ext cx="10763250" cy="3733800"/>
          </a:xfrm>
          <a:prstGeom prst="rect">
            <a:avLst/>
          </a:prstGeom>
        </p:spPr>
      </p:pic>
      <p:pic>
        <p:nvPicPr>
          <p:cNvPr id="6" name="Picture 5">
            <a:extLst>
              <a:ext uri="{FF2B5EF4-FFF2-40B4-BE49-F238E27FC236}">
                <a16:creationId xmlns:a16="http://schemas.microsoft.com/office/drawing/2014/main" id="{72BFBFE2-881A-DC5B-97F9-A80BCEE4AA77}"/>
              </a:ext>
            </a:extLst>
          </p:cNvPr>
          <p:cNvPicPr>
            <a:picLocks noChangeAspect="1"/>
          </p:cNvPicPr>
          <p:nvPr/>
        </p:nvPicPr>
        <p:blipFill>
          <a:blip r:embed="rId3"/>
          <a:stretch>
            <a:fillRect/>
          </a:stretch>
        </p:blipFill>
        <p:spPr>
          <a:xfrm>
            <a:off x="385470" y="3733800"/>
            <a:ext cx="3653130" cy="2741158"/>
          </a:xfrm>
          <a:prstGeom prst="rect">
            <a:avLst/>
          </a:prstGeom>
        </p:spPr>
      </p:pic>
    </p:spTree>
    <p:extLst>
      <p:ext uri="{BB962C8B-B14F-4D97-AF65-F5344CB8AC3E}">
        <p14:creationId xmlns:p14="http://schemas.microsoft.com/office/powerpoint/2010/main" val="593579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1161C6F5-DF85-919C-8F34-CE2A9C73B953}"/>
              </a:ext>
            </a:extLst>
          </p:cNvPr>
          <p:cNvPicPr>
            <a:picLocks noChangeAspect="1"/>
          </p:cNvPicPr>
          <p:nvPr/>
        </p:nvPicPr>
        <p:blipFill>
          <a:blip r:embed="rId2"/>
          <a:stretch>
            <a:fillRect/>
          </a:stretch>
        </p:blipFill>
        <p:spPr>
          <a:xfrm>
            <a:off x="244248" y="136525"/>
            <a:ext cx="10810875" cy="3105150"/>
          </a:xfrm>
          <a:prstGeom prst="rect">
            <a:avLst/>
          </a:prstGeom>
        </p:spPr>
      </p:pic>
    </p:spTree>
    <p:extLst>
      <p:ext uri="{BB962C8B-B14F-4D97-AF65-F5344CB8AC3E}">
        <p14:creationId xmlns:p14="http://schemas.microsoft.com/office/powerpoint/2010/main" val="3831498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4F4F4C16-4219-DB71-772E-1A032417EE9C}"/>
              </a:ext>
            </a:extLst>
          </p:cNvPr>
          <p:cNvSpPr txBox="1"/>
          <p:nvPr/>
        </p:nvSpPr>
        <p:spPr>
          <a:xfrm>
            <a:off x="1496291" y="1230708"/>
            <a:ext cx="8692738" cy="2739211"/>
          </a:xfrm>
          <a:prstGeom prst="rect">
            <a:avLst/>
          </a:prstGeom>
          <a:noFill/>
        </p:spPr>
        <p:txBody>
          <a:bodyPr wrap="square">
            <a:spAutoFit/>
          </a:bodyPr>
          <a:lstStyle/>
          <a:p>
            <a:r>
              <a:rPr lang="en-US" sz="3200" dirty="0"/>
              <a:t>What are the learning objectives for this section?</a:t>
            </a:r>
          </a:p>
          <a:p>
            <a:endParaRPr lang="en-US" sz="2800" dirty="0"/>
          </a:p>
          <a:p>
            <a:pPr marL="457200" indent="-457200">
              <a:buFont typeface="Arial" panose="020B0604020202020204" pitchFamily="34" charset="0"/>
              <a:buChar char="•"/>
            </a:pPr>
            <a:r>
              <a:rPr lang="en-US" sz="2800" dirty="0"/>
              <a:t>Write equations of ellipses in standard form.</a:t>
            </a:r>
          </a:p>
          <a:p>
            <a:pPr marL="457200" indent="-457200">
              <a:buFont typeface="Arial" panose="020B0604020202020204" pitchFamily="34" charset="0"/>
              <a:buChar char="•"/>
            </a:pPr>
            <a:r>
              <a:rPr lang="en-US" sz="2800" dirty="0"/>
              <a:t>Graph ellipses centered at the origin.</a:t>
            </a:r>
          </a:p>
          <a:p>
            <a:pPr marL="457200" indent="-457200">
              <a:buFont typeface="Arial" panose="020B0604020202020204" pitchFamily="34" charset="0"/>
              <a:buChar char="•"/>
            </a:pPr>
            <a:r>
              <a:rPr lang="en-US" sz="2800" dirty="0"/>
              <a:t>Graph ellipses not centered at the origin.</a:t>
            </a:r>
          </a:p>
          <a:p>
            <a:pPr marL="457200" indent="-457200">
              <a:buFont typeface="Arial" panose="020B0604020202020204" pitchFamily="34" charset="0"/>
              <a:buChar char="•"/>
            </a:pPr>
            <a:r>
              <a:rPr lang="en-US" sz="2800" dirty="0"/>
              <a:t>Solve applied problems involving ellipses.</a:t>
            </a:r>
          </a:p>
        </p:txBody>
      </p:sp>
    </p:spTree>
    <p:extLst>
      <p:ext uri="{BB962C8B-B14F-4D97-AF65-F5344CB8AC3E}">
        <p14:creationId xmlns:p14="http://schemas.microsoft.com/office/powerpoint/2010/main" val="1450522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1B5233B4-B6B7-5F70-7EA0-B1E262ADEA8A}"/>
              </a:ext>
            </a:extLst>
          </p:cNvPr>
          <p:cNvSpPr txBox="1"/>
          <p:nvPr/>
        </p:nvSpPr>
        <p:spPr>
          <a:xfrm>
            <a:off x="1604136" y="1347850"/>
            <a:ext cx="7109382" cy="36009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457200" indent="-457200">
              <a:buFont typeface="Arial" panose="020B0604020202020204" pitchFamily="34" charset="0"/>
              <a:buChar char="•"/>
            </a:pPr>
            <a:r>
              <a:rPr lang="en-US" sz="2800" dirty="0"/>
              <a:t>Write equations of ellipses in standard form.</a:t>
            </a:r>
          </a:p>
          <a:p>
            <a:pPr marL="457200" indent="-457200">
              <a:buFont typeface="Arial" panose="020B0604020202020204" pitchFamily="34" charset="0"/>
              <a:buChar char="•"/>
            </a:pPr>
            <a:r>
              <a:rPr lang="en-US" sz="2800" dirty="0"/>
              <a:t>Graph ellipses centered at the origin.</a:t>
            </a:r>
          </a:p>
          <a:p>
            <a:pPr marL="457200" indent="-457200">
              <a:buFont typeface="Arial" panose="020B0604020202020204" pitchFamily="34" charset="0"/>
              <a:buChar char="•"/>
            </a:pPr>
            <a:r>
              <a:rPr lang="en-US" sz="2800" dirty="0"/>
              <a:t>Graph ellipses not centered at the origin.</a:t>
            </a:r>
          </a:p>
          <a:p>
            <a:pPr marL="457200" indent="-457200">
              <a:buFont typeface="Arial" panose="020B0604020202020204" pitchFamily="34" charset="0"/>
              <a:buChar char="•"/>
            </a:pPr>
            <a:r>
              <a:rPr lang="en-US" sz="2800" dirty="0"/>
              <a:t>Solve applied problems involving ellipses.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algn="l">
              <a:buFont typeface="Arial" panose="020B0604020202020204" pitchFamily="34" charset="0"/>
              <a:buChar cha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8073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D3D207BB-478F-2644-D599-FB62A81A031A}"/>
              </a:ext>
            </a:extLst>
          </p:cNvPr>
          <p:cNvSpPr txBox="1"/>
          <p:nvPr/>
        </p:nvSpPr>
        <p:spPr>
          <a:xfrm>
            <a:off x="894133" y="506238"/>
            <a:ext cx="10039755" cy="1969770"/>
          </a:xfrm>
          <a:prstGeom prst="rect">
            <a:avLst/>
          </a:prstGeom>
          <a:noFill/>
        </p:spPr>
        <p:txBody>
          <a:bodyPr wrap="square">
            <a:spAutoFit/>
          </a:bodyPr>
          <a:lstStyle/>
          <a:p>
            <a:r>
              <a:rPr lang="en-US" sz="3200" b="1" dirty="0"/>
              <a:t>Conic Section</a:t>
            </a:r>
          </a:p>
          <a:p>
            <a:endParaRPr lang="en-US" dirty="0"/>
          </a:p>
          <a:p>
            <a:r>
              <a:rPr lang="en-US" sz="2400" dirty="0"/>
              <a:t>A </a:t>
            </a:r>
            <a:r>
              <a:rPr lang="en-US" sz="2400" b="1" dirty="0"/>
              <a:t>conic section</a:t>
            </a:r>
            <a:r>
              <a:rPr lang="en-US" sz="2400" dirty="0"/>
              <a:t>, or conic, is a shape resulting from intersecting a right circular cone with a plane. The angle at which the plane intersects the cone determines the shape.</a:t>
            </a:r>
          </a:p>
        </p:txBody>
      </p:sp>
      <p:pic>
        <p:nvPicPr>
          <p:cNvPr id="6" name="Picture 5">
            <a:extLst>
              <a:ext uri="{FF2B5EF4-FFF2-40B4-BE49-F238E27FC236}">
                <a16:creationId xmlns:a16="http://schemas.microsoft.com/office/drawing/2014/main" id="{E61E1A0C-8BC5-E60B-5873-987E857ADE43}"/>
              </a:ext>
            </a:extLst>
          </p:cNvPr>
          <p:cNvPicPr>
            <a:picLocks noChangeAspect="1"/>
          </p:cNvPicPr>
          <p:nvPr/>
        </p:nvPicPr>
        <p:blipFill>
          <a:blip r:embed="rId3"/>
          <a:stretch>
            <a:fillRect/>
          </a:stretch>
        </p:blipFill>
        <p:spPr>
          <a:xfrm>
            <a:off x="2487391" y="2269255"/>
            <a:ext cx="6853238" cy="3681829"/>
          </a:xfrm>
          <a:prstGeom prst="rect">
            <a:avLst/>
          </a:prstGeom>
        </p:spPr>
      </p:pic>
    </p:spTree>
    <p:extLst>
      <p:ext uri="{BB962C8B-B14F-4D97-AF65-F5344CB8AC3E}">
        <p14:creationId xmlns:p14="http://schemas.microsoft.com/office/powerpoint/2010/main" val="19746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B68F76E-A473-1E16-ED54-AD135BEEA92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
        <p:nvSpPr>
          <p:cNvPr id="4" name="TextBox 3">
            <a:extLst>
              <a:ext uri="{FF2B5EF4-FFF2-40B4-BE49-F238E27FC236}">
                <a16:creationId xmlns:a16="http://schemas.microsoft.com/office/drawing/2014/main" id="{EA617401-892B-D7C8-B50F-2F06DAFA4598}"/>
              </a:ext>
            </a:extLst>
          </p:cNvPr>
          <p:cNvSpPr txBox="1"/>
          <p:nvPr/>
        </p:nvSpPr>
        <p:spPr>
          <a:xfrm>
            <a:off x="780643" y="484470"/>
            <a:ext cx="10746633" cy="2154436"/>
          </a:xfrm>
          <a:prstGeom prst="rect">
            <a:avLst/>
          </a:prstGeom>
          <a:noFill/>
        </p:spPr>
        <p:txBody>
          <a:bodyPr wrap="square">
            <a:spAutoFit/>
          </a:bodyPr>
          <a:lstStyle/>
          <a:p>
            <a:r>
              <a:rPr lang="en-US" sz="3200" b="1" dirty="0"/>
              <a:t>Ellipse</a:t>
            </a:r>
          </a:p>
          <a:p>
            <a:endParaRPr lang="en-US" dirty="0"/>
          </a:p>
          <a:p>
            <a:r>
              <a:rPr lang="en-US" sz="2800" dirty="0"/>
              <a:t>An </a:t>
            </a:r>
            <a:r>
              <a:rPr lang="en-US" sz="2800" b="1" dirty="0"/>
              <a:t>ellipse</a:t>
            </a:r>
            <a:r>
              <a:rPr lang="en-US" sz="2800" dirty="0"/>
              <a:t> is the set of all points  (</a:t>
            </a:r>
            <a:r>
              <a:rPr lang="en-US" sz="2800" dirty="0" err="1"/>
              <a:t>x,y</a:t>
            </a:r>
            <a:r>
              <a:rPr lang="en-US" sz="2800" dirty="0"/>
              <a:t>) in a plane such that the sum of their distances from two fixed points is a constant. Each fixed point is called a </a:t>
            </a:r>
            <a:r>
              <a:rPr lang="en-US" sz="2800" b="1" dirty="0"/>
              <a:t>focus</a:t>
            </a:r>
            <a:r>
              <a:rPr lang="en-US" sz="2800" dirty="0"/>
              <a:t> (plural: </a:t>
            </a:r>
            <a:r>
              <a:rPr lang="en-US" sz="2800" b="1" dirty="0"/>
              <a:t>foci</a:t>
            </a:r>
            <a:r>
              <a:rPr lang="en-US" sz="2800" dirty="0"/>
              <a:t>).</a:t>
            </a:r>
          </a:p>
        </p:txBody>
      </p:sp>
      <p:pic>
        <p:nvPicPr>
          <p:cNvPr id="6" name="Picture 5">
            <a:extLst>
              <a:ext uri="{FF2B5EF4-FFF2-40B4-BE49-F238E27FC236}">
                <a16:creationId xmlns:a16="http://schemas.microsoft.com/office/drawing/2014/main" id="{4F65324D-7762-96A5-95A6-F3A5E9FC3BB8}"/>
              </a:ext>
            </a:extLst>
          </p:cNvPr>
          <p:cNvPicPr>
            <a:picLocks noChangeAspect="1"/>
          </p:cNvPicPr>
          <p:nvPr/>
        </p:nvPicPr>
        <p:blipFill>
          <a:blip r:embed="rId3"/>
          <a:stretch>
            <a:fillRect/>
          </a:stretch>
        </p:blipFill>
        <p:spPr>
          <a:xfrm>
            <a:off x="5441494" y="2519842"/>
            <a:ext cx="4834619" cy="3398505"/>
          </a:xfrm>
          <a:prstGeom prst="rect">
            <a:avLst/>
          </a:prstGeom>
        </p:spPr>
      </p:pic>
    </p:spTree>
    <p:extLst>
      <p:ext uri="{BB962C8B-B14F-4D97-AF65-F5344CB8AC3E}">
        <p14:creationId xmlns:p14="http://schemas.microsoft.com/office/powerpoint/2010/main" val="2952749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E09E5C-094F-9065-C4C7-E47FDFBC2024}"/>
              </a:ext>
            </a:extLst>
          </p:cNvPr>
          <p:cNvPicPr>
            <a:picLocks noChangeAspect="1"/>
          </p:cNvPicPr>
          <p:nvPr/>
        </p:nvPicPr>
        <p:blipFill>
          <a:blip r:embed="rId3"/>
          <a:stretch>
            <a:fillRect/>
          </a:stretch>
        </p:blipFill>
        <p:spPr>
          <a:xfrm>
            <a:off x="643467" y="273376"/>
            <a:ext cx="10905066" cy="4743702"/>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pic>
        <p:nvPicPr>
          <p:cNvPr id="6" name="Picture 5">
            <a:extLst>
              <a:ext uri="{FF2B5EF4-FFF2-40B4-BE49-F238E27FC236}">
                <a16:creationId xmlns:a16="http://schemas.microsoft.com/office/drawing/2014/main" id="{E9237D6A-6BDA-CAA6-309A-BE54A01FF4EB}"/>
              </a:ext>
            </a:extLst>
          </p:cNvPr>
          <p:cNvPicPr>
            <a:picLocks noChangeAspect="1"/>
          </p:cNvPicPr>
          <p:nvPr/>
        </p:nvPicPr>
        <p:blipFill>
          <a:blip r:embed="rId4"/>
          <a:stretch>
            <a:fillRect/>
          </a:stretch>
        </p:blipFill>
        <p:spPr>
          <a:xfrm>
            <a:off x="7394121" y="2719677"/>
            <a:ext cx="3873416" cy="2967037"/>
          </a:xfrm>
          <a:prstGeom prst="rect">
            <a:avLst/>
          </a:prstGeom>
        </p:spPr>
      </p:pic>
    </p:spTree>
    <p:extLst>
      <p:ext uri="{BB962C8B-B14F-4D97-AF65-F5344CB8AC3E}">
        <p14:creationId xmlns:p14="http://schemas.microsoft.com/office/powerpoint/2010/main" val="429372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E09E5C-094F-9065-C4C7-E47FDFBC2024}"/>
              </a:ext>
            </a:extLst>
          </p:cNvPr>
          <p:cNvPicPr>
            <a:picLocks noChangeAspect="1"/>
          </p:cNvPicPr>
          <p:nvPr/>
        </p:nvPicPr>
        <p:blipFill>
          <a:blip r:embed="rId3"/>
          <a:stretch>
            <a:fillRect/>
          </a:stretch>
        </p:blipFill>
        <p:spPr>
          <a:xfrm>
            <a:off x="643467" y="273376"/>
            <a:ext cx="10905066" cy="4743702"/>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pic>
        <p:nvPicPr>
          <p:cNvPr id="8" name="Picture 7">
            <a:extLst>
              <a:ext uri="{FF2B5EF4-FFF2-40B4-BE49-F238E27FC236}">
                <a16:creationId xmlns:a16="http://schemas.microsoft.com/office/drawing/2014/main" id="{0F1F673F-4D1D-6379-2786-7AEAFB11015C}"/>
              </a:ext>
            </a:extLst>
          </p:cNvPr>
          <p:cNvPicPr>
            <a:picLocks noChangeAspect="1"/>
          </p:cNvPicPr>
          <p:nvPr/>
        </p:nvPicPr>
        <p:blipFill>
          <a:blip r:embed="rId4"/>
          <a:stretch>
            <a:fillRect/>
          </a:stretch>
        </p:blipFill>
        <p:spPr>
          <a:xfrm>
            <a:off x="1047749" y="1333499"/>
            <a:ext cx="9816193" cy="3686431"/>
          </a:xfrm>
          <a:prstGeom prst="rect">
            <a:avLst/>
          </a:prstGeom>
        </p:spPr>
      </p:pic>
      <p:pic>
        <p:nvPicPr>
          <p:cNvPr id="10" name="Picture 9">
            <a:extLst>
              <a:ext uri="{FF2B5EF4-FFF2-40B4-BE49-F238E27FC236}">
                <a16:creationId xmlns:a16="http://schemas.microsoft.com/office/drawing/2014/main" id="{6FE521ED-5265-8AA9-30BC-19DC946E340E}"/>
              </a:ext>
            </a:extLst>
          </p:cNvPr>
          <p:cNvPicPr>
            <a:picLocks noChangeAspect="1"/>
          </p:cNvPicPr>
          <p:nvPr/>
        </p:nvPicPr>
        <p:blipFill>
          <a:blip r:embed="rId5"/>
          <a:stretch>
            <a:fillRect/>
          </a:stretch>
        </p:blipFill>
        <p:spPr>
          <a:xfrm>
            <a:off x="7383916" y="1970087"/>
            <a:ext cx="3019425" cy="3648075"/>
          </a:xfrm>
          <a:prstGeom prst="rect">
            <a:avLst/>
          </a:prstGeom>
        </p:spPr>
      </p:pic>
    </p:spTree>
    <p:extLst>
      <p:ext uri="{BB962C8B-B14F-4D97-AF65-F5344CB8AC3E}">
        <p14:creationId xmlns:p14="http://schemas.microsoft.com/office/powerpoint/2010/main" val="2739134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049578-F54D-8C2C-AEEA-432AEC25B698}"/>
              </a:ext>
            </a:extLst>
          </p:cNvPr>
          <p:cNvPicPr>
            <a:picLocks noChangeAspect="1"/>
          </p:cNvPicPr>
          <p:nvPr/>
        </p:nvPicPr>
        <p:blipFill>
          <a:blip r:embed="rId3"/>
          <a:stretch>
            <a:fillRect/>
          </a:stretch>
        </p:blipFill>
        <p:spPr>
          <a:xfrm>
            <a:off x="643467" y="1166198"/>
            <a:ext cx="10905066" cy="4525603"/>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2232977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6" name="Picture 5">
            <a:extLst>
              <a:ext uri="{FF2B5EF4-FFF2-40B4-BE49-F238E27FC236}">
                <a16:creationId xmlns:a16="http://schemas.microsoft.com/office/drawing/2014/main" id="{6F5DEBD5-6CF6-21C3-94CF-B136D66885F7}"/>
              </a:ext>
            </a:extLst>
          </p:cNvPr>
          <p:cNvPicPr>
            <a:picLocks noChangeAspect="1"/>
          </p:cNvPicPr>
          <p:nvPr/>
        </p:nvPicPr>
        <p:blipFill>
          <a:blip r:embed="rId2"/>
          <a:stretch>
            <a:fillRect/>
          </a:stretch>
        </p:blipFill>
        <p:spPr>
          <a:xfrm>
            <a:off x="295955" y="136525"/>
            <a:ext cx="10772775" cy="2238375"/>
          </a:xfrm>
          <a:prstGeom prst="rect">
            <a:avLst/>
          </a:prstGeom>
        </p:spPr>
      </p:pic>
    </p:spTree>
    <p:extLst>
      <p:ext uri="{BB962C8B-B14F-4D97-AF65-F5344CB8AC3E}">
        <p14:creationId xmlns:p14="http://schemas.microsoft.com/office/powerpoint/2010/main" val="3881583470"/>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FE45A68-4A21-4808-ABD7-9537C0317F24}" vid="{E754BD4C-C4D4-41DA-95E6-DE98A38083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303</TotalTime>
  <Words>966</Words>
  <Application>Microsoft Office PowerPoint</Application>
  <PresentationFormat>Widescreen</PresentationFormat>
  <Paragraphs>81</Paragraphs>
  <Slides>31</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31</vt:i4>
      </vt:variant>
    </vt:vector>
  </HeadingPairs>
  <TitlesOfParts>
    <vt:vector size="41" baseType="lpstr">
      <vt:lpstr>Arial</vt:lpstr>
      <vt:lpstr>Calibri</vt:lpstr>
      <vt:lpstr>Calibri Light</vt:lpstr>
      <vt:lpstr>MathJax_Main</vt:lpstr>
      <vt:lpstr>MathJax_Math-italic</vt:lpstr>
      <vt:lpstr>Neue Helvetica W01</vt:lpstr>
      <vt:lpstr>Times New Roman</vt:lpstr>
      <vt:lpstr>Theme1</vt:lpstr>
      <vt:lpstr>1_Office Theme</vt:lpstr>
      <vt:lpstr>Office Theme</vt:lpstr>
      <vt:lpstr>Analytic Geometry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30</cp:revision>
  <dcterms:created xsi:type="dcterms:W3CDTF">2023-11-15T21:12:55Z</dcterms:created>
  <dcterms:modified xsi:type="dcterms:W3CDTF">2024-09-06T20:00:28Z</dcterms:modified>
</cp:coreProperties>
</file>