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27"/>
  </p:notesMasterIdLst>
  <p:sldIdLst>
    <p:sldId id="257" r:id="rId4"/>
    <p:sldId id="371" r:id="rId5"/>
    <p:sldId id="281" r:id="rId6"/>
    <p:sldId id="282" r:id="rId7"/>
    <p:sldId id="344" r:id="rId8"/>
    <p:sldId id="333" r:id="rId9"/>
    <p:sldId id="332" r:id="rId10"/>
    <p:sldId id="334" r:id="rId11"/>
    <p:sldId id="335" r:id="rId12"/>
    <p:sldId id="336" r:id="rId13"/>
    <p:sldId id="337" r:id="rId14"/>
    <p:sldId id="338" r:id="rId15"/>
    <p:sldId id="339" r:id="rId16"/>
    <p:sldId id="340" r:id="rId17"/>
    <p:sldId id="341" r:id="rId18"/>
    <p:sldId id="342" r:id="rId19"/>
    <p:sldId id="343" r:id="rId20"/>
    <p:sldId id="346" r:id="rId21"/>
    <p:sldId id="347" r:id="rId22"/>
    <p:sldId id="350" r:id="rId23"/>
    <p:sldId id="348" r:id="rId24"/>
    <p:sldId id="271" r:id="rId25"/>
    <p:sldId id="32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3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will investigate rational expressions with linear factors and quadratic factors in the denominator where the degree of the numerator is less than the degree of the denominator. Regardless of the type of expression we are decomposing, the first and most important thing to do is factor the denominator.</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denominators for the partial fractions are factors of Q(x). The numerators of the partial fractions are unknown values that we are trying to find.</a:t>
            </a:r>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148439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424242"/>
                </a:solidFill>
                <a:effectLst/>
                <a:highlight>
                  <a:srgbClr val="EDEDED"/>
                </a:highlight>
                <a:latin typeface="Neue Helvetica W01"/>
              </a:rPr>
              <a:t>Yes, we could have solved it by setting up a system of equations without solving for </a:t>
            </a:r>
            <a:r>
              <a:rPr lang="en-US" b="0" i="0" u="none" strike="noStrike" dirty="0">
                <a:solidFill>
                  <a:srgbClr val="424242"/>
                </a:solidFill>
                <a:effectLst/>
                <a:highlight>
                  <a:srgbClr val="EDEDED"/>
                </a:highlight>
                <a:latin typeface="MathJax_Math-italic"/>
              </a:rPr>
              <a:t>A</a:t>
            </a:r>
            <a:r>
              <a:rPr lang="en-US" b="0" i="1" dirty="0">
                <a:solidFill>
                  <a:srgbClr val="424242"/>
                </a:solidFill>
                <a:effectLst/>
                <a:highlight>
                  <a:srgbClr val="EDEDED"/>
                </a:highlight>
                <a:latin typeface="Neue Helvetica W01"/>
              </a:rPr>
              <a:t> first.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16</a:t>
            </a:fld>
            <a:endParaRPr lang="en-US"/>
          </a:p>
        </p:txBody>
      </p:sp>
    </p:spTree>
    <p:extLst>
      <p:ext uri="{BB962C8B-B14F-4D97-AF65-F5344CB8AC3E}">
        <p14:creationId xmlns:p14="http://schemas.microsoft.com/office/powerpoint/2010/main" val="335135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9/6/2024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9/6/2024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9/6/2024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9/6/2024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9/6/2024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9/6/2024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9/6/2024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Systems of Equations </a:t>
            </a:r>
            <a:br>
              <a:rPr lang="en-US" sz="5400" dirty="0"/>
            </a:br>
            <a:r>
              <a:rPr lang="en-US" sz="5400" dirty="0"/>
              <a:t>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11</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06525-B62D-E6AC-CF43-572545AA0B5D}"/>
              </a:ext>
            </a:extLst>
          </p:cNvPr>
          <p:cNvPicPr>
            <a:picLocks noChangeAspect="1"/>
          </p:cNvPicPr>
          <p:nvPr/>
        </p:nvPicPr>
        <p:blipFill>
          <a:blip r:embed="rId2"/>
          <a:stretch>
            <a:fillRect/>
          </a:stretch>
        </p:blipFill>
        <p:spPr>
          <a:xfrm>
            <a:off x="643467" y="1016254"/>
            <a:ext cx="10905066" cy="482549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458C8E3-F028-E2EF-5CA9-65E6EBCCA29A}"/>
              </a:ext>
            </a:extLst>
          </p:cNvPr>
          <p:cNvPicPr>
            <a:picLocks noChangeAspect="1"/>
          </p:cNvPicPr>
          <p:nvPr/>
        </p:nvPicPr>
        <p:blipFill>
          <a:blip r:embed="rId2"/>
          <a:stretch>
            <a:fillRect/>
          </a:stretch>
        </p:blipFill>
        <p:spPr>
          <a:xfrm>
            <a:off x="138793" y="136525"/>
            <a:ext cx="10782300" cy="292417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11C0A01-5AC9-43B9-7E86-5E48F1DEF948}"/>
              </a:ext>
            </a:extLst>
          </p:cNvPr>
          <p:cNvPicPr>
            <a:picLocks noChangeAspect="1"/>
          </p:cNvPicPr>
          <p:nvPr/>
        </p:nvPicPr>
        <p:blipFill>
          <a:blip r:embed="rId2"/>
          <a:stretch>
            <a:fillRect/>
          </a:stretch>
        </p:blipFill>
        <p:spPr>
          <a:xfrm>
            <a:off x="165326" y="136525"/>
            <a:ext cx="10772775" cy="24955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11D40E-2A14-1317-5634-920BD935B015}"/>
              </a:ext>
            </a:extLst>
          </p:cNvPr>
          <p:cNvPicPr>
            <a:picLocks noChangeAspect="1"/>
          </p:cNvPicPr>
          <p:nvPr/>
        </p:nvPicPr>
        <p:blipFill>
          <a:blip r:embed="rId2"/>
          <a:stretch>
            <a:fillRect/>
          </a:stretch>
        </p:blipFill>
        <p:spPr>
          <a:xfrm>
            <a:off x="643467" y="1207092"/>
            <a:ext cx="10905066" cy="444381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6EF07-DE04-53BD-434A-7C99CA750B53}"/>
              </a:ext>
            </a:extLst>
          </p:cNvPr>
          <p:cNvPicPr>
            <a:picLocks noChangeAspect="1"/>
          </p:cNvPicPr>
          <p:nvPr/>
        </p:nvPicPr>
        <p:blipFill>
          <a:blip r:embed="rId2"/>
          <a:stretch>
            <a:fillRect/>
          </a:stretch>
        </p:blipFill>
        <p:spPr>
          <a:xfrm>
            <a:off x="643467" y="757258"/>
            <a:ext cx="10905066" cy="5343483"/>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4447D59-9DC2-33EB-6EB4-91970FBDC20C}"/>
              </a:ext>
            </a:extLst>
          </p:cNvPr>
          <p:cNvPicPr>
            <a:picLocks noChangeAspect="1"/>
          </p:cNvPicPr>
          <p:nvPr/>
        </p:nvPicPr>
        <p:blipFill>
          <a:blip r:embed="rId2"/>
          <a:stretch>
            <a:fillRect/>
          </a:stretch>
        </p:blipFill>
        <p:spPr>
          <a:xfrm>
            <a:off x="119062" y="0"/>
            <a:ext cx="10734675" cy="3552825"/>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95DD6DF-3620-6B60-0EE7-39F0018050E8}"/>
              </a:ext>
            </a:extLst>
          </p:cNvPr>
          <p:cNvPicPr>
            <a:picLocks noChangeAspect="1"/>
          </p:cNvPicPr>
          <p:nvPr/>
        </p:nvPicPr>
        <p:blipFill>
          <a:blip r:embed="rId3"/>
          <a:stretch>
            <a:fillRect/>
          </a:stretch>
        </p:blipFill>
        <p:spPr>
          <a:xfrm>
            <a:off x="579664" y="646339"/>
            <a:ext cx="10858500" cy="1247775"/>
          </a:xfrm>
          <a:prstGeom prst="rect">
            <a:avLst/>
          </a:prstGeom>
        </p:spPr>
      </p:pic>
      <p:pic>
        <p:nvPicPr>
          <p:cNvPr id="6" name="Picture 5">
            <a:extLst>
              <a:ext uri="{FF2B5EF4-FFF2-40B4-BE49-F238E27FC236}">
                <a16:creationId xmlns:a16="http://schemas.microsoft.com/office/drawing/2014/main" id="{B308EE21-0859-B6C0-5E24-7F04A9192821}"/>
              </a:ext>
            </a:extLst>
          </p:cNvPr>
          <p:cNvPicPr>
            <a:picLocks noChangeAspect="1"/>
          </p:cNvPicPr>
          <p:nvPr/>
        </p:nvPicPr>
        <p:blipFill>
          <a:blip r:embed="rId4"/>
          <a:stretch>
            <a:fillRect/>
          </a:stretch>
        </p:blipFill>
        <p:spPr>
          <a:xfrm>
            <a:off x="677636" y="2639332"/>
            <a:ext cx="10029825" cy="29718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645582E-E636-5D9A-07C2-E0727961D40F}"/>
              </a:ext>
            </a:extLst>
          </p:cNvPr>
          <p:cNvPicPr>
            <a:picLocks noChangeAspect="1"/>
          </p:cNvPicPr>
          <p:nvPr/>
        </p:nvPicPr>
        <p:blipFill>
          <a:blip r:embed="rId2"/>
          <a:stretch>
            <a:fillRect/>
          </a:stretch>
        </p:blipFill>
        <p:spPr>
          <a:xfrm>
            <a:off x="189139" y="136525"/>
            <a:ext cx="10725150" cy="28194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890785-C311-EA6A-9E94-2FF13C20761B}"/>
              </a:ext>
            </a:extLst>
          </p:cNvPr>
          <p:cNvPicPr>
            <a:picLocks noChangeAspect="1"/>
          </p:cNvPicPr>
          <p:nvPr/>
        </p:nvPicPr>
        <p:blipFill>
          <a:blip r:embed="rId2"/>
          <a:stretch>
            <a:fillRect/>
          </a:stretch>
        </p:blipFill>
        <p:spPr>
          <a:xfrm>
            <a:off x="643467" y="1220724"/>
            <a:ext cx="10905066" cy="441655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859676-97B2-22C6-DED9-FC03BB7F0BEF}"/>
              </a:ext>
            </a:extLst>
          </p:cNvPr>
          <p:cNvPicPr>
            <a:picLocks noChangeAspect="1"/>
          </p:cNvPicPr>
          <p:nvPr/>
        </p:nvPicPr>
        <p:blipFill>
          <a:blip r:embed="rId2"/>
          <a:stretch>
            <a:fillRect/>
          </a:stretch>
        </p:blipFill>
        <p:spPr>
          <a:xfrm>
            <a:off x="643467" y="852678"/>
            <a:ext cx="10905066" cy="515264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1386"/>
            <a:ext cx="12188932" cy="6856614"/>
          </a:xfrm>
          <a:prstGeom prst="rect">
            <a:avLst/>
          </a:prstGeom>
        </p:spPr>
      </p:pic>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5336" y="2859932"/>
            <a:ext cx="9781327" cy="3087789"/>
          </a:xfrm>
        </p:spPr>
        <p:txBody>
          <a:bodyPr anchor="t">
            <a:normAutofit/>
          </a:bodyPr>
          <a:lstStyle/>
          <a:p>
            <a:r>
              <a:rPr lang="en-US" sz="3600" dirty="0"/>
              <a:t>11.4 Partial Fractions</a:t>
            </a:r>
          </a:p>
          <a:p>
            <a:endParaRPr lang="en-US" sz="2800" dirty="0"/>
          </a:p>
          <a:p>
            <a:endParaRPr lang="en-US" sz="2800" dirty="0"/>
          </a:p>
          <a:p>
            <a:endParaRPr lang="en-US" sz="2800" dirty="0">
              <a:solidFill>
                <a:schemeClr val="bg1"/>
              </a:solidFill>
            </a:endParaRPr>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326931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50ECDF0-6EE0-2410-E858-9B8F900E41F2}"/>
              </a:ext>
            </a:extLst>
          </p:cNvPr>
          <p:cNvPicPr>
            <a:picLocks noChangeAspect="1"/>
          </p:cNvPicPr>
          <p:nvPr/>
        </p:nvPicPr>
        <p:blipFill>
          <a:blip r:embed="rId2"/>
          <a:stretch>
            <a:fillRect/>
          </a:stretch>
        </p:blipFill>
        <p:spPr>
          <a:xfrm>
            <a:off x="247650" y="136525"/>
            <a:ext cx="10782300" cy="324802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68D0AE4-5881-C3FB-3B37-4858F49DA926}"/>
              </a:ext>
            </a:extLst>
          </p:cNvPr>
          <p:cNvPicPr>
            <a:picLocks noChangeAspect="1"/>
          </p:cNvPicPr>
          <p:nvPr/>
        </p:nvPicPr>
        <p:blipFill>
          <a:blip r:embed="rId2"/>
          <a:stretch>
            <a:fillRect/>
          </a:stretch>
        </p:blipFill>
        <p:spPr>
          <a:xfrm>
            <a:off x="184376" y="136525"/>
            <a:ext cx="10734675" cy="24955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9376669" cy="44627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r>
                  <a:rPr lang="en-US" sz="2800" dirty="0"/>
                  <a:t>Decompose   </a:t>
                </a:r>
                <a14:m>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for the following four cases:</a:t>
                </a:r>
              </a:p>
              <a:p>
                <a:endParaRPr lang="en-US" sz="2800" dirty="0"/>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only </a:t>
                </a:r>
                <a:r>
                  <a:rPr lang="en-US" sz="2800" dirty="0" err="1"/>
                  <a:t>nonrepeated</a:t>
                </a:r>
                <a:r>
                  <a:rPr lang="en-US" sz="2800" dirty="0"/>
                  <a:t> linear factors.</a:t>
                </a:r>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repeated linear factors.</a:t>
                </a:r>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a </a:t>
                </a:r>
                <a:r>
                  <a:rPr lang="en-US" sz="2800" dirty="0" err="1"/>
                  <a:t>nonrepeated</a:t>
                </a:r>
                <a:r>
                  <a:rPr lang="en-US" sz="2800" dirty="0"/>
                  <a:t> irreducible quadratic factor.</a:t>
                </a:r>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a repeated irreducible quadratic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1604136" y="1347850"/>
                <a:ext cx="9376669" cy="4462760"/>
              </a:xfrm>
              <a:prstGeom prst="rect">
                <a:avLst/>
              </a:prstGeom>
              <a:blipFill>
                <a:blip r:embed="rId3"/>
                <a:stretch>
                  <a:fillRect l="-1625" t="-1776" r="-390"/>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4F4C16-4219-DB71-772E-1A032417EE9C}"/>
                  </a:ext>
                </a:extLst>
              </p:cNvPr>
              <p:cNvSpPr txBox="1"/>
              <p:nvPr/>
            </p:nvSpPr>
            <p:spPr>
              <a:xfrm>
                <a:off x="737532" y="733246"/>
                <a:ext cx="10128263" cy="3970318"/>
              </a:xfrm>
              <a:prstGeom prst="rect">
                <a:avLst/>
              </a:prstGeom>
              <a:noFill/>
            </p:spPr>
            <p:txBody>
              <a:bodyPr wrap="square">
                <a:spAutoFit/>
              </a:bodyPr>
              <a:lstStyle/>
              <a:p>
                <a:r>
                  <a:rPr lang="en-US" sz="3200" dirty="0"/>
                  <a:t>What are the learning objectives for this section?</a:t>
                </a:r>
              </a:p>
              <a:p>
                <a:endParaRPr lang="en-US" sz="2800" dirty="0"/>
              </a:p>
              <a:p>
                <a:r>
                  <a:rPr lang="en-US" sz="2800" dirty="0"/>
                  <a:t>Decompose   </a:t>
                </a:r>
                <a14:m>
                  <m:oMath xmlns:m="http://schemas.openxmlformats.org/officeDocument/2006/math">
                    <m:r>
                      <a:rPr lang="en-US" sz="2800" i="1" dirty="0" smtClean="0">
                        <a:latin typeface="Cambria Math" panose="02040503050406030204" pitchFamily="18" charset="0"/>
                      </a:rPr>
                      <m:t>𝑃</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for the following four cases:</a:t>
                </a:r>
              </a:p>
              <a:p>
                <a:endParaRPr lang="en-US" sz="2800" dirty="0"/>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only </a:t>
                </a:r>
                <a:r>
                  <a:rPr lang="en-US" sz="2800" dirty="0" err="1"/>
                  <a:t>nonrepeated</a:t>
                </a:r>
                <a:r>
                  <a:rPr lang="en-US" sz="2800" dirty="0"/>
                  <a:t> linear factors.</a:t>
                </a:r>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repeated linear factors.</a:t>
                </a:r>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a </a:t>
                </a:r>
                <a:r>
                  <a:rPr lang="en-US" sz="2800" dirty="0" err="1"/>
                  <a:t>nonrepeated</a:t>
                </a:r>
                <a:r>
                  <a:rPr lang="en-US" sz="2800" dirty="0"/>
                  <a:t> irreducible quadratic factor.</a:t>
                </a:r>
              </a:p>
              <a:p>
                <a:pPr marL="457200" indent="-457200">
                  <a:buFont typeface="Arial" panose="020B0604020202020204" pitchFamily="34" charset="0"/>
                  <a:buChar char="•"/>
                </a:pPr>
                <a:r>
                  <a:rPr lang="en-US" sz="2800" dirty="0"/>
                  <a:t>where  </a:t>
                </a:r>
                <a14:m>
                  <m:oMath xmlns:m="http://schemas.openxmlformats.org/officeDocument/2006/math">
                    <m:r>
                      <a:rPr lang="en-US" sz="2800" i="1" dirty="0" smtClean="0">
                        <a:latin typeface="Cambria Math" panose="02040503050406030204" pitchFamily="18" charset="0"/>
                      </a:rPr>
                      <m:t>𝑄</m:t>
                    </m:r>
                    <m:r>
                      <a:rPr lang="en-US" sz="2800" i="1" dirty="0" smtClean="0">
                        <a:latin typeface="Cambria Math" panose="02040503050406030204" pitchFamily="18" charset="0"/>
                      </a:rPr>
                      <m:t>(</m:t>
                    </m:r>
                    <m:r>
                      <a:rPr lang="en-US" sz="2800" i="1" dirty="0" smtClean="0">
                        <a:latin typeface="Cambria Math" panose="02040503050406030204" pitchFamily="18" charset="0"/>
                      </a:rPr>
                      <m:t>𝑥</m:t>
                    </m:r>
                    <m:r>
                      <a:rPr lang="en-US" sz="2800" i="1" dirty="0" smtClean="0">
                        <a:latin typeface="Cambria Math" panose="02040503050406030204" pitchFamily="18" charset="0"/>
                      </a:rPr>
                      <m:t>) </m:t>
                    </m:r>
                  </m:oMath>
                </a14:m>
                <a:r>
                  <a:rPr lang="en-US" sz="2800" dirty="0"/>
                  <a:t>has a repeated irreducible quadratic factor.</a:t>
                </a:r>
              </a:p>
              <a:p>
                <a:r>
                  <a:rPr lang="en-US" sz="2400" dirty="0"/>
                  <a:t>  </a:t>
                </a:r>
              </a:p>
            </p:txBody>
          </p:sp>
        </mc:Choice>
        <mc:Fallback>
          <p:sp>
            <p:nvSpPr>
              <p:cNvPr id="4" name="TextBox 3">
                <a:extLst>
                  <a:ext uri="{FF2B5EF4-FFF2-40B4-BE49-F238E27FC236}">
                    <a16:creationId xmlns:a16="http://schemas.microsoft.com/office/drawing/2014/main" id="{4F4F4C16-4219-DB71-772E-1A032417EE9C}"/>
                  </a:ext>
                </a:extLst>
              </p:cNvPr>
              <p:cNvSpPr txBox="1">
                <a:spLocks noRot="1" noChangeAspect="1" noMove="1" noResize="1" noEditPoints="1" noAdjustHandles="1" noChangeArrowheads="1" noChangeShapeType="1" noTextEdit="1"/>
              </p:cNvSpPr>
              <p:nvPr/>
            </p:nvSpPr>
            <p:spPr>
              <a:xfrm>
                <a:off x="737532" y="733246"/>
                <a:ext cx="10128263" cy="3970318"/>
              </a:xfrm>
              <a:prstGeom prst="rect">
                <a:avLst/>
              </a:prstGeom>
              <a:blipFill>
                <a:blip r:embed="rId2"/>
                <a:stretch>
                  <a:fillRect l="-1565" t="-1994"/>
                </a:stretch>
              </a:blipFill>
            </p:spPr>
            <p:txBody>
              <a:bodyPr/>
              <a:lstStyle/>
              <a:p>
                <a:r>
                  <a:rPr lang="en-US">
                    <a:noFill/>
                  </a:rPr>
                  <a:t> </a:t>
                </a:r>
              </a:p>
            </p:txBody>
          </p:sp>
        </mc:Fallback>
      </mc:AlternateContent>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B983DC6-F782-43CC-70B0-B4D5A89AA39F}"/>
              </a:ext>
            </a:extLst>
          </p:cNvPr>
          <p:cNvPicPr>
            <a:picLocks noChangeAspect="1"/>
          </p:cNvPicPr>
          <p:nvPr/>
        </p:nvPicPr>
        <p:blipFill>
          <a:blip r:embed="rId3"/>
          <a:stretch>
            <a:fillRect/>
          </a:stretch>
        </p:blipFill>
        <p:spPr>
          <a:xfrm>
            <a:off x="2489471" y="1591586"/>
            <a:ext cx="2057400" cy="923925"/>
          </a:xfrm>
          <a:prstGeom prst="rect">
            <a:avLst/>
          </a:prstGeom>
        </p:spPr>
      </p:pic>
      <p:pic>
        <p:nvPicPr>
          <p:cNvPr id="6" name="Picture 5">
            <a:extLst>
              <a:ext uri="{FF2B5EF4-FFF2-40B4-BE49-F238E27FC236}">
                <a16:creationId xmlns:a16="http://schemas.microsoft.com/office/drawing/2014/main" id="{EE996209-5773-D00F-B889-A3CDF1B3F5B7}"/>
              </a:ext>
            </a:extLst>
          </p:cNvPr>
          <p:cNvPicPr>
            <a:picLocks noChangeAspect="1"/>
          </p:cNvPicPr>
          <p:nvPr/>
        </p:nvPicPr>
        <p:blipFill>
          <a:blip r:embed="rId4"/>
          <a:stretch>
            <a:fillRect/>
          </a:stretch>
        </p:blipFill>
        <p:spPr>
          <a:xfrm>
            <a:off x="6182332" y="1515386"/>
            <a:ext cx="1485900" cy="1000125"/>
          </a:xfrm>
          <a:prstGeom prst="rect">
            <a:avLst/>
          </a:prstGeom>
        </p:spPr>
      </p:pic>
      <p:pic>
        <p:nvPicPr>
          <p:cNvPr id="8" name="Picture 7">
            <a:extLst>
              <a:ext uri="{FF2B5EF4-FFF2-40B4-BE49-F238E27FC236}">
                <a16:creationId xmlns:a16="http://schemas.microsoft.com/office/drawing/2014/main" id="{6C1EFE97-CC64-F495-B80E-1E0FAEE203A1}"/>
              </a:ext>
            </a:extLst>
          </p:cNvPr>
          <p:cNvPicPr>
            <a:picLocks noChangeAspect="1"/>
          </p:cNvPicPr>
          <p:nvPr/>
        </p:nvPicPr>
        <p:blipFill>
          <a:blip r:embed="rId5"/>
          <a:stretch>
            <a:fillRect/>
          </a:stretch>
        </p:blipFill>
        <p:spPr>
          <a:xfrm>
            <a:off x="4921689" y="1733548"/>
            <a:ext cx="885825" cy="552450"/>
          </a:xfrm>
          <a:prstGeom prst="rect">
            <a:avLst/>
          </a:prstGeom>
        </p:spPr>
      </p:pic>
      <p:sp>
        <p:nvSpPr>
          <p:cNvPr id="9" name="TextBox 8">
            <a:extLst>
              <a:ext uri="{FF2B5EF4-FFF2-40B4-BE49-F238E27FC236}">
                <a16:creationId xmlns:a16="http://schemas.microsoft.com/office/drawing/2014/main" id="{480B7E61-3AF3-5E92-8AC7-1DD24C4CBDAE}"/>
              </a:ext>
            </a:extLst>
          </p:cNvPr>
          <p:cNvSpPr txBox="1"/>
          <p:nvPr/>
        </p:nvSpPr>
        <p:spPr>
          <a:xfrm>
            <a:off x="730882" y="593387"/>
            <a:ext cx="4881721" cy="584775"/>
          </a:xfrm>
          <a:prstGeom prst="rect">
            <a:avLst/>
          </a:prstGeom>
          <a:noFill/>
        </p:spPr>
        <p:txBody>
          <a:bodyPr wrap="none" rtlCol="0">
            <a:spAutoFit/>
          </a:bodyPr>
          <a:lstStyle/>
          <a:p>
            <a:r>
              <a:rPr lang="en-US" sz="3200" dirty="0"/>
              <a:t>Adding rational expressions:</a:t>
            </a:r>
          </a:p>
        </p:txBody>
      </p:sp>
      <p:pic>
        <p:nvPicPr>
          <p:cNvPr id="10" name="Picture 9">
            <a:extLst>
              <a:ext uri="{FF2B5EF4-FFF2-40B4-BE49-F238E27FC236}">
                <a16:creationId xmlns:a16="http://schemas.microsoft.com/office/drawing/2014/main" id="{A8237C16-C2F6-A360-7839-6693D0EA59A6}"/>
              </a:ext>
            </a:extLst>
          </p:cNvPr>
          <p:cNvPicPr>
            <a:picLocks noChangeAspect="1"/>
          </p:cNvPicPr>
          <p:nvPr/>
        </p:nvPicPr>
        <p:blipFill>
          <a:blip r:embed="rId4"/>
          <a:stretch>
            <a:fillRect/>
          </a:stretch>
        </p:blipFill>
        <p:spPr>
          <a:xfrm>
            <a:off x="2775221" y="4248389"/>
            <a:ext cx="1485900" cy="1000125"/>
          </a:xfrm>
          <a:prstGeom prst="rect">
            <a:avLst/>
          </a:prstGeom>
        </p:spPr>
      </p:pic>
      <p:pic>
        <p:nvPicPr>
          <p:cNvPr id="11" name="Picture 10">
            <a:extLst>
              <a:ext uri="{FF2B5EF4-FFF2-40B4-BE49-F238E27FC236}">
                <a16:creationId xmlns:a16="http://schemas.microsoft.com/office/drawing/2014/main" id="{83122648-B9B2-A022-28BB-9CC9A8A8E8A2}"/>
              </a:ext>
            </a:extLst>
          </p:cNvPr>
          <p:cNvPicPr>
            <a:picLocks noChangeAspect="1"/>
          </p:cNvPicPr>
          <p:nvPr/>
        </p:nvPicPr>
        <p:blipFill>
          <a:blip r:embed="rId5"/>
          <a:stretch>
            <a:fillRect/>
          </a:stretch>
        </p:blipFill>
        <p:spPr>
          <a:xfrm>
            <a:off x="4921688" y="4466551"/>
            <a:ext cx="885825" cy="552450"/>
          </a:xfrm>
          <a:prstGeom prst="rect">
            <a:avLst/>
          </a:prstGeom>
        </p:spPr>
      </p:pic>
      <p:pic>
        <p:nvPicPr>
          <p:cNvPr id="12" name="Picture 11">
            <a:extLst>
              <a:ext uri="{FF2B5EF4-FFF2-40B4-BE49-F238E27FC236}">
                <a16:creationId xmlns:a16="http://schemas.microsoft.com/office/drawing/2014/main" id="{22582038-0EFB-7539-4203-5C24BDFC6CFC}"/>
              </a:ext>
            </a:extLst>
          </p:cNvPr>
          <p:cNvPicPr>
            <a:picLocks noChangeAspect="1"/>
          </p:cNvPicPr>
          <p:nvPr/>
        </p:nvPicPr>
        <p:blipFill>
          <a:blip r:embed="rId3"/>
          <a:stretch>
            <a:fillRect/>
          </a:stretch>
        </p:blipFill>
        <p:spPr>
          <a:xfrm>
            <a:off x="6384489" y="4309619"/>
            <a:ext cx="2057400" cy="923925"/>
          </a:xfrm>
          <a:prstGeom prst="rect">
            <a:avLst/>
          </a:prstGeom>
        </p:spPr>
      </p:pic>
      <p:sp>
        <p:nvSpPr>
          <p:cNvPr id="14" name="TextBox 13">
            <a:extLst>
              <a:ext uri="{FF2B5EF4-FFF2-40B4-BE49-F238E27FC236}">
                <a16:creationId xmlns:a16="http://schemas.microsoft.com/office/drawing/2014/main" id="{A6BB7451-D33D-BEE9-3634-C11C6671FFDA}"/>
              </a:ext>
            </a:extLst>
          </p:cNvPr>
          <p:cNvSpPr txBox="1"/>
          <p:nvPr/>
        </p:nvSpPr>
        <p:spPr>
          <a:xfrm>
            <a:off x="730882" y="3567874"/>
            <a:ext cx="6096000" cy="584775"/>
          </a:xfrm>
          <a:prstGeom prst="rect">
            <a:avLst/>
          </a:prstGeom>
          <a:noFill/>
        </p:spPr>
        <p:txBody>
          <a:bodyPr wrap="square">
            <a:spAutoFit/>
          </a:bodyPr>
          <a:lstStyle/>
          <a:p>
            <a:r>
              <a:rPr lang="en-US" sz="3200" dirty="0"/>
              <a:t>Partial fraction decomposition:</a:t>
            </a:r>
          </a:p>
        </p:txBody>
      </p:sp>
      <p:sp>
        <p:nvSpPr>
          <p:cNvPr id="15" name="TextBox 14">
            <a:extLst>
              <a:ext uri="{FF2B5EF4-FFF2-40B4-BE49-F238E27FC236}">
                <a16:creationId xmlns:a16="http://schemas.microsoft.com/office/drawing/2014/main" id="{16ED3206-63D8-9A0C-C45D-CCEF976783EE}"/>
              </a:ext>
            </a:extLst>
          </p:cNvPr>
          <p:cNvSpPr txBox="1"/>
          <p:nvPr/>
        </p:nvSpPr>
        <p:spPr>
          <a:xfrm>
            <a:off x="6599782" y="5342614"/>
            <a:ext cx="1853456" cy="369332"/>
          </a:xfrm>
          <a:prstGeom prst="rect">
            <a:avLst/>
          </a:prstGeom>
          <a:noFill/>
        </p:spPr>
        <p:txBody>
          <a:bodyPr wrap="none" rtlCol="0">
            <a:spAutoFit/>
          </a:bodyPr>
          <a:lstStyle/>
          <a:p>
            <a:r>
              <a:rPr lang="en-US" dirty="0"/>
              <a:t>“partial fractions”</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E77AB8-0217-B30F-C672-8E6DD6ED5645}"/>
              </a:ext>
            </a:extLst>
          </p:cNvPr>
          <p:cNvPicPr>
            <a:picLocks noChangeAspect="1"/>
          </p:cNvPicPr>
          <p:nvPr/>
        </p:nvPicPr>
        <p:blipFill>
          <a:blip r:embed="rId3"/>
          <a:stretch>
            <a:fillRect/>
          </a:stretch>
        </p:blipFill>
        <p:spPr>
          <a:xfrm>
            <a:off x="643467" y="1616032"/>
            <a:ext cx="10905066" cy="3625934"/>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578A9C-7BF4-79A2-2ADE-AAF58A4BDEBE}"/>
              </a:ext>
            </a:extLst>
          </p:cNvPr>
          <p:cNvPicPr>
            <a:picLocks noChangeAspect="1"/>
          </p:cNvPicPr>
          <p:nvPr/>
        </p:nvPicPr>
        <p:blipFill>
          <a:blip r:embed="rId3"/>
          <a:stretch>
            <a:fillRect/>
          </a:stretch>
        </p:blipFill>
        <p:spPr>
          <a:xfrm>
            <a:off x="643467" y="866309"/>
            <a:ext cx="10905066" cy="512538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9CBA3E4-8178-9664-4FC6-A869E1C6D4E5}"/>
              </a:ext>
            </a:extLst>
          </p:cNvPr>
          <p:cNvPicPr>
            <a:picLocks noChangeAspect="1"/>
          </p:cNvPicPr>
          <p:nvPr/>
        </p:nvPicPr>
        <p:blipFill>
          <a:blip r:embed="rId3"/>
          <a:stretch>
            <a:fillRect/>
          </a:stretch>
        </p:blipFill>
        <p:spPr>
          <a:xfrm>
            <a:off x="206829" y="136525"/>
            <a:ext cx="10820400" cy="280987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9875A46-3352-2D4B-6464-ADE662F22BD9}"/>
              </a:ext>
            </a:extLst>
          </p:cNvPr>
          <p:cNvPicPr>
            <a:picLocks noChangeAspect="1"/>
          </p:cNvPicPr>
          <p:nvPr/>
        </p:nvPicPr>
        <p:blipFill>
          <a:blip r:embed="rId2"/>
          <a:stretch>
            <a:fillRect/>
          </a:stretch>
        </p:blipFill>
        <p:spPr>
          <a:xfrm>
            <a:off x="246290" y="136525"/>
            <a:ext cx="10763250" cy="22860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C2395B-70F8-7799-BF2B-5A9E52EF6B12}"/>
              </a:ext>
            </a:extLst>
          </p:cNvPr>
          <p:cNvPicPr>
            <a:picLocks noChangeAspect="1"/>
          </p:cNvPicPr>
          <p:nvPr/>
        </p:nvPicPr>
        <p:blipFill>
          <a:blip r:embed="rId2"/>
          <a:stretch>
            <a:fillRect/>
          </a:stretch>
        </p:blipFill>
        <p:spPr>
          <a:xfrm>
            <a:off x="643467" y="1343406"/>
            <a:ext cx="10905066" cy="417118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292</TotalTime>
  <Words>644</Words>
  <Application>Microsoft Office PowerPoint</Application>
  <PresentationFormat>Widescreen</PresentationFormat>
  <Paragraphs>71</Paragraphs>
  <Slides>23</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Cambria Math</vt:lpstr>
      <vt:lpstr>MathJax_Math-italic</vt:lpstr>
      <vt:lpstr>Neue Helvetica W01</vt:lpstr>
      <vt:lpstr>Times New Roman</vt:lpstr>
      <vt:lpstr>Theme1</vt:lpstr>
      <vt:lpstr>1_Office Theme</vt:lpstr>
      <vt:lpstr>Office Theme</vt:lpstr>
      <vt:lpstr>Systems of Equations  and Inequalities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29</cp:revision>
  <dcterms:created xsi:type="dcterms:W3CDTF">2023-11-15T21:12:55Z</dcterms:created>
  <dcterms:modified xsi:type="dcterms:W3CDTF">2024-09-06T19:26:19Z</dcterms:modified>
</cp:coreProperties>
</file>