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29"/>
  </p:notesMasterIdLst>
  <p:sldIdLst>
    <p:sldId id="257" r:id="rId4"/>
    <p:sldId id="371" r:id="rId5"/>
    <p:sldId id="281" r:id="rId6"/>
    <p:sldId id="282" r:id="rId7"/>
    <p:sldId id="344" r:id="rId8"/>
    <p:sldId id="333" r:id="rId9"/>
    <p:sldId id="332" r:id="rId10"/>
    <p:sldId id="334" r:id="rId11"/>
    <p:sldId id="335" r:id="rId12"/>
    <p:sldId id="336" r:id="rId13"/>
    <p:sldId id="337" r:id="rId14"/>
    <p:sldId id="338" r:id="rId15"/>
    <p:sldId id="340" r:id="rId16"/>
    <p:sldId id="339" r:id="rId17"/>
    <p:sldId id="341" r:id="rId18"/>
    <p:sldId id="342" r:id="rId19"/>
    <p:sldId id="347" r:id="rId20"/>
    <p:sldId id="343" r:id="rId21"/>
    <p:sldId id="346" r:id="rId22"/>
    <p:sldId id="349" r:id="rId23"/>
    <p:sldId id="350" r:id="rId24"/>
    <p:sldId id="348" r:id="rId25"/>
    <p:sldId id="351" r:id="rId26"/>
    <p:sldId id="271" r:id="rId27"/>
    <p:sldId id="32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The substitution method we used for linear systems is the same method we will use for nonlinear systems. We solve one equation for one variable and then substitute the result into the second equation to solve for another variable, and so on. There is, however, a variation in the possible outcomes.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Yes, but because </a:t>
            </a:r>
            <a:r>
              <a:rPr lang="en-US" b="0" i="0" u="none" strike="noStrike" dirty="0">
                <a:solidFill>
                  <a:srgbClr val="424242"/>
                </a:solidFill>
                <a:effectLst/>
                <a:highlight>
                  <a:srgbClr val="EDEDED"/>
                </a:highlight>
                <a:latin typeface="MathJax_Math-italic"/>
              </a:rPr>
              <a:t>x</a:t>
            </a:r>
            <a:r>
              <a:rPr lang="en-US" b="0" i="1" dirty="0">
                <a:solidFill>
                  <a:srgbClr val="424242"/>
                </a:solidFill>
                <a:effectLst/>
                <a:highlight>
                  <a:srgbClr val="EDEDED"/>
                </a:highlight>
                <a:latin typeface="Neue Helvetica W01"/>
              </a:rPr>
              <a:t> is squared in the second equation this could give us extraneous solutions for </a:t>
            </a:r>
            <a:r>
              <a:rPr lang="en-US" b="0" i="0" u="none" strike="noStrike" dirty="0">
                <a:solidFill>
                  <a:srgbClr val="424242"/>
                </a:solidFill>
                <a:effectLst/>
                <a:highlight>
                  <a:srgbClr val="EDEDED"/>
                </a:highlight>
                <a:latin typeface="MathJax_Math-italic"/>
              </a:rPr>
              <a:t>x</a:t>
            </a:r>
            <a:r>
              <a:rPr lang="en-US" b="0" i="0" u="none" strike="noStrike" dirty="0">
                <a:solidFill>
                  <a:srgbClr val="424242"/>
                </a:solidFill>
                <a:effectLst/>
                <a:highlight>
                  <a:srgbClr val="EDEDED"/>
                </a:highlight>
                <a:latin typeface="MathJax_Main"/>
              </a:rPr>
              <a:t>.</a:t>
            </a:r>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8</a:t>
            </a:fld>
            <a:endParaRPr lang="en-US"/>
          </a:p>
        </p:txBody>
      </p:sp>
    </p:spTree>
    <p:extLst>
      <p:ext uri="{BB962C8B-B14F-4D97-AF65-F5344CB8AC3E}">
        <p14:creationId xmlns:p14="http://schemas.microsoft.com/office/powerpoint/2010/main" val="259929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equations in the systems that we have encountered so far have involved equalities, but we may also encounter systems that involve inequalities. We have already learned to graph linear inequalities by graphing the corresponding equation, and then shading the region represented by the inequality symbol. Now, we will follow similar steps to graph a nonlinear inequality so that we can learn to solve systems of nonlinear inequalities. </a:t>
            </a:r>
            <a:r>
              <a:rPr lang="en-US" b="0" i="0" dirty="0">
                <a:solidFill>
                  <a:srgbClr val="424242"/>
                </a:solidFill>
                <a:effectLst/>
                <a:highlight>
                  <a:srgbClr val="FFFFFF"/>
                </a:highlight>
                <a:latin typeface="Neue Helvetica W01"/>
              </a:rPr>
              <a:t>The graphs will create regions in the plane, and we will test each region for a solution. If one point in the region works, the whole region works. That is the region we shade.</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17</a:t>
            </a:fld>
            <a:endParaRPr lang="en-US"/>
          </a:p>
        </p:txBody>
      </p:sp>
    </p:spTree>
    <p:extLst>
      <p:ext uri="{BB962C8B-B14F-4D97-AF65-F5344CB8AC3E}">
        <p14:creationId xmlns:p14="http://schemas.microsoft.com/office/powerpoint/2010/main" val="174942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learned to graph nonlinear inequalities, we can learn how to graph systems of nonlinear inequalities. Graphing a system of nonlinear inequalities is similar to graphing a system of linear inequalities. The difference is that our graph may result in more shaded regions that represent a solution than we find in a system of linear inequalities. </a:t>
            </a:r>
          </a:p>
        </p:txBody>
      </p:sp>
      <p:sp>
        <p:nvSpPr>
          <p:cNvPr id="4" name="Slide Number Placeholder 3"/>
          <p:cNvSpPr>
            <a:spLocks noGrp="1"/>
          </p:cNvSpPr>
          <p:nvPr>
            <p:ph type="sldNum" sz="quarter" idx="5"/>
          </p:nvPr>
        </p:nvSpPr>
        <p:spPr/>
        <p:txBody>
          <a:bodyPr/>
          <a:lstStyle/>
          <a:p>
            <a:fld id="{0528CB4D-4FCA-45CA-9E57-054ECA30A29D}" type="slidenum">
              <a:rPr lang="en-US" smtClean="0"/>
              <a:t>20</a:t>
            </a:fld>
            <a:endParaRPr lang="en-US"/>
          </a:p>
        </p:txBody>
      </p:sp>
    </p:spTree>
    <p:extLst>
      <p:ext uri="{BB962C8B-B14F-4D97-AF65-F5344CB8AC3E}">
        <p14:creationId xmlns:p14="http://schemas.microsoft.com/office/powerpoint/2010/main" val="140658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Draw the graph </a:t>
            </a:r>
            <a:r>
              <a:rPr lang="en-US" dirty="0"/>
              <a:t>by hand and confirm using desmos.com/calculator.</a:t>
            </a:r>
          </a:p>
        </p:txBody>
      </p:sp>
      <p:sp>
        <p:nvSpPr>
          <p:cNvPr id="4" name="Slide Number Placeholder 3"/>
          <p:cNvSpPr>
            <a:spLocks noGrp="1"/>
          </p:cNvSpPr>
          <p:nvPr>
            <p:ph type="sldNum" sz="quarter" idx="5"/>
          </p:nvPr>
        </p:nvSpPr>
        <p:spPr/>
        <p:txBody>
          <a:bodyPr/>
          <a:lstStyle/>
          <a:p>
            <a:fld id="{0528CB4D-4FCA-45CA-9E57-054ECA30A29D}" type="slidenum">
              <a:rPr lang="en-US" smtClean="0"/>
              <a:t>22</a:t>
            </a:fld>
            <a:endParaRPr lang="en-US"/>
          </a:p>
        </p:txBody>
      </p:sp>
    </p:spTree>
    <p:extLst>
      <p:ext uri="{BB962C8B-B14F-4D97-AF65-F5344CB8AC3E}">
        <p14:creationId xmlns:p14="http://schemas.microsoft.com/office/powerpoint/2010/main" val="51560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9/6/2024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9/6/2024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9/6/2024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9/6/2024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9/6/2024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9/6/2024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9/6/2024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9/6/2024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9/6/2024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9/6/2024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Systems of Equations </a:t>
            </a:r>
            <a:br>
              <a:rPr lang="en-US" sz="5400" dirty="0"/>
            </a:br>
            <a:r>
              <a:rPr lang="en-US" sz="5400" dirty="0"/>
              <a:t>and Inequalities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11</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95A07D-AE80-1026-F38E-397BA85CDAAE}"/>
              </a:ext>
            </a:extLst>
          </p:cNvPr>
          <p:cNvPicPr>
            <a:picLocks noChangeAspect="1"/>
          </p:cNvPicPr>
          <p:nvPr/>
        </p:nvPicPr>
        <p:blipFill>
          <a:blip r:embed="rId2"/>
          <a:stretch>
            <a:fillRect/>
          </a:stretch>
        </p:blipFill>
        <p:spPr>
          <a:xfrm>
            <a:off x="1739005" y="136525"/>
            <a:ext cx="8713990" cy="607800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42D714-8285-57ED-71AD-DC1C11796618}"/>
              </a:ext>
            </a:extLst>
          </p:cNvPr>
          <p:cNvPicPr>
            <a:picLocks noChangeAspect="1"/>
          </p:cNvPicPr>
          <p:nvPr/>
        </p:nvPicPr>
        <p:blipFill>
          <a:blip r:embed="rId2"/>
          <a:stretch>
            <a:fillRect/>
          </a:stretch>
        </p:blipFill>
        <p:spPr>
          <a:xfrm>
            <a:off x="643467" y="1806871"/>
            <a:ext cx="10905066" cy="324425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24E24E2-7E89-0395-5ADC-2CED05F869EC}"/>
              </a:ext>
            </a:extLst>
          </p:cNvPr>
          <p:cNvPicPr>
            <a:picLocks noChangeAspect="1"/>
          </p:cNvPicPr>
          <p:nvPr/>
        </p:nvPicPr>
        <p:blipFill>
          <a:blip r:embed="rId2"/>
          <a:stretch>
            <a:fillRect/>
          </a:stretch>
        </p:blipFill>
        <p:spPr>
          <a:xfrm>
            <a:off x="180975" y="136525"/>
            <a:ext cx="10763250" cy="296227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A7A8B07-BC10-FD39-F7ED-360BC84B8DCD}"/>
              </a:ext>
            </a:extLst>
          </p:cNvPr>
          <p:cNvPicPr>
            <a:picLocks noChangeAspect="1"/>
          </p:cNvPicPr>
          <p:nvPr/>
        </p:nvPicPr>
        <p:blipFill>
          <a:blip r:embed="rId2"/>
          <a:stretch>
            <a:fillRect/>
          </a:stretch>
        </p:blipFill>
        <p:spPr>
          <a:xfrm>
            <a:off x="229280" y="136525"/>
            <a:ext cx="10753725" cy="2533650"/>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30101-47C4-668A-4924-820C67996FD3}"/>
              </a:ext>
            </a:extLst>
          </p:cNvPr>
          <p:cNvPicPr>
            <a:picLocks noChangeAspect="1"/>
          </p:cNvPicPr>
          <p:nvPr/>
        </p:nvPicPr>
        <p:blipFill>
          <a:blip r:embed="rId2"/>
          <a:stretch>
            <a:fillRect/>
          </a:stretch>
        </p:blipFill>
        <p:spPr>
          <a:xfrm>
            <a:off x="1660869" y="136525"/>
            <a:ext cx="8870262" cy="6120481"/>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5A6B4CC9-3FF4-7AF8-DF28-4DDCC4437E55}"/>
              </a:ext>
            </a:extLst>
          </p:cNvPr>
          <p:cNvPicPr>
            <a:picLocks noChangeAspect="1"/>
          </p:cNvPicPr>
          <p:nvPr/>
        </p:nvPicPr>
        <p:blipFill>
          <a:blip r:embed="rId2"/>
          <a:stretch>
            <a:fillRect/>
          </a:stretch>
        </p:blipFill>
        <p:spPr>
          <a:xfrm>
            <a:off x="138112" y="136525"/>
            <a:ext cx="10696575" cy="325755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4B1CB3B-A570-35AE-C5F9-2AA02AFBC3F2}"/>
              </a:ext>
            </a:extLst>
          </p:cNvPr>
          <p:cNvPicPr>
            <a:picLocks noChangeAspect="1"/>
          </p:cNvPicPr>
          <p:nvPr/>
        </p:nvPicPr>
        <p:blipFill>
          <a:blip r:embed="rId2"/>
          <a:stretch>
            <a:fillRect/>
          </a:stretch>
        </p:blipFill>
        <p:spPr>
          <a:xfrm>
            <a:off x="229280" y="136525"/>
            <a:ext cx="10906125" cy="243840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4" name="TextBox 3">
            <a:extLst>
              <a:ext uri="{FF2B5EF4-FFF2-40B4-BE49-F238E27FC236}">
                <a16:creationId xmlns:a16="http://schemas.microsoft.com/office/drawing/2014/main" id="{0E13434B-91DB-36E9-9542-37E4F0421B6F}"/>
              </a:ext>
            </a:extLst>
          </p:cNvPr>
          <p:cNvSpPr txBox="1"/>
          <p:nvPr/>
        </p:nvSpPr>
        <p:spPr>
          <a:xfrm>
            <a:off x="537452" y="312642"/>
            <a:ext cx="10903434" cy="1631216"/>
          </a:xfrm>
          <a:prstGeom prst="rect">
            <a:avLst/>
          </a:prstGeom>
          <a:noFill/>
        </p:spPr>
        <p:txBody>
          <a:bodyPr wrap="square">
            <a:spAutoFit/>
          </a:bodyPr>
          <a:lstStyle/>
          <a:p>
            <a:r>
              <a:rPr lang="en-US" sz="3200" dirty="0"/>
              <a:t>Graphing a Nonlinear Inequality</a:t>
            </a:r>
          </a:p>
          <a:p>
            <a:endParaRPr lang="en-US" sz="3200" dirty="0"/>
          </a:p>
          <a:p>
            <a:r>
              <a:rPr lang="en-US" dirty="0"/>
              <a:t>A </a:t>
            </a:r>
            <a:r>
              <a:rPr lang="en-US" b="1" dirty="0"/>
              <a:t>nonlinear inequality </a:t>
            </a:r>
            <a:r>
              <a:rPr lang="en-US" dirty="0"/>
              <a:t>is an inequality containing a nonlinear expression. Graphing a nonlinear inequality is much like graphing a linear inequality.</a:t>
            </a:r>
          </a:p>
        </p:txBody>
      </p:sp>
      <p:pic>
        <p:nvPicPr>
          <p:cNvPr id="6" name="Picture 5">
            <a:extLst>
              <a:ext uri="{FF2B5EF4-FFF2-40B4-BE49-F238E27FC236}">
                <a16:creationId xmlns:a16="http://schemas.microsoft.com/office/drawing/2014/main" id="{0A9D2742-B660-AA9C-BB7B-EE98B3A9C035}"/>
              </a:ext>
            </a:extLst>
          </p:cNvPr>
          <p:cNvPicPr>
            <a:picLocks noChangeAspect="1"/>
          </p:cNvPicPr>
          <p:nvPr/>
        </p:nvPicPr>
        <p:blipFill>
          <a:blip r:embed="rId3"/>
          <a:stretch>
            <a:fillRect/>
          </a:stretch>
        </p:blipFill>
        <p:spPr>
          <a:xfrm>
            <a:off x="1596783" y="2042399"/>
            <a:ext cx="8784772" cy="4313951"/>
          </a:xfrm>
          <a:prstGeom prst="rect">
            <a:avLst/>
          </a:prstGeom>
        </p:spPr>
      </p:pic>
    </p:spTree>
    <p:extLst>
      <p:ext uri="{BB962C8B-B14F-4D97-AF65-F5344CB8AC3E}">
        <p14:creationId xmlns:p14="http://schemas.microsoft.com/office/powerpoint/2010/main" val="124834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FDDC4C-2026-7DB0-DEE5-84EA8B941F4E}"/>
              </a:ext>
            </a:extLst>
          </p:cNvPr>
          <p:cNvPicPr>
            <a:picLocks noChangeAspect="1"/>
          </p:cNvPicPr>
          <p:nvPr/>
        </p:nvPicPr>
        <p:blipFill>
          <a:blip r:embed="rId2"/>
          <a:stretch>
            <a:fillRect/>
          </a:stretch>
        </p:blipFill>
        <p:spPr>
          <a:xfrm>
            <a:off x="643467" y="961728"/>
            <a:ext cx="10905066" cy="4934543"/>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38195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27B0571-2789-96C2-E308-6C6D38773692}"/>
              </a:ext>
            </a:extLst>
          </p:cNvPr>
          <p:cNvPicPr>
            <a:picLocks noChangeAspect="1"/>
          </p:cNvPicPr>
          <p:nvPr/>
        </p:nvPicPr>
        <p:blipFill>
          <a:blip r:embed="rId2"/>
          <a:stretch>
            <a:fillRect/>
          </a:stretch>
        </p:blipFill>
        <p:spPr>
          <a:xfrm>
            <a:off x="178933" y="136525"/>
            <a:ext cx="10810875" cy="197167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1386"/>
            <a:ext cx="12188932" cy="6856614"/>
          </a:xfrm>
          <a:prstGeom prst="rect">
            <a:avLst/>
          </a:prstGeom>
        </p:spPr>
      </p:pic>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5336" y="2859932"/>
            <a:ext cx="9781327" cy="3087789"/>
          </a:xfrm>
        </p:spPr>
        <p:txBody>
          <a:bodyPr anchor="t">
            <a:normAutofit/>
          </a:bodyPr>
          <a:lstStyle/>
          <a:p>
            <a:r>
              <a:rPr lang="en-US" sz="3600" dirty="0"/>
              <a:t>11.3 Systems of Nonlinear Equations and Inequalities: Two Variables</a:t>
            </a:r>
            <a:endParaRPr lang="en-US" sz="2800" dirty="0"/>
          </a:p>
          <a:p>
            <a:endParaRPr lang="en-US" sz="2800" dirty="0"/>
          </a:p>
          <a:p>
            <a:endParaRPr lang="en-US" sz="2800" dirty="0">
              <a:solidFill>
                <a:schemeClr val="bg1"/>
              </a:solidFill>
            </a:endParaRPr>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32693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4" name="TextBox 3">
            <a:extLst>
              <a:ext uri="{FF2B5EF4-FFF2-40B4-BE49-F238E27FC236}">
                <a16:creationId xmlns:a16="http://schemas.microsoft.com/office/drawing/2014/main" id="{3B5BD2EB-DBF1-0349-5943-8FFF496A0140}"/>
              </a:ext>
            </a:extLst>
          </p:cNvPr>
          <p:cNvSpPr txBox="1"/>
          <p:nvPr/>
        </p:nvSpPr>
        <p:spPr>
          <a:xfrm>
            <a:off x="722277" y="453932"/>
            <a:ext cx="10785543" cy="3077766"/>
          </a:xfrm>
          <a:prstGeom prst="rect">
            <a:avLst/>
          </a:prstGeom>
          <a:noFill/>
        </p:spPr>
        <p:txBody>
          <a:bodyPr wrap="square">
            <a:spAutoFit/>
          </a:bodyPr>
          <a:lstStyle/>
          <a:p>
            <a:r>
              <a:rPr lang="en-US" sz="3200" dirty="0"/>
              <a:t>Graphing a System of Nonlinear Inequalities</a:t>
            </a:r>
          </a:p>
          <a:p>
            <a:endParaRPr lang="en-US" dirty="0"/>
          </a:p>
          <a:p>
            <a:r>
              <a:rPr lang="en-US" sz="2400" dirty="0"/>
              <a:t>A </a:t>
            </a:r>
            <a:r>
              <a:rPr lang="en-US" sz="2400" b="1" dirty="0"/>
              <a:t>system of nonlinear inequalities </a:t>
            </a:r>
            <a:r>
              <a:rPr lang="en-US" sz="2400" dirty="0"/>
              <a:t>is a system of two or more inequalities in two or more variables containing at least one inequality that is not linear. </a:t>
            </a:r>
          </a:p>
          <a:p>
            <a:endParaRPr lang="en-US" sz="2400" dirty="0"/>
          </a:p>
          <a:p>
            <a:r>
              <a:rPr lang="en-US" sz="2400" dirty="0"/>
              <a:t>The solution to a nonlinear system of inequalities is the region of the graph where the shaded regions of the graph of each inequality overlap, or where the regions intersect, called the </a:t>
            </a:r>
            <a:r>
              <a:rPr lang="en-US" sz="2400" b="1" dirty="0"/>
              <a:t>feasible region</a:t>
            </a:r>
            <a:r>
              <a:rPr lang="en-US" sz="2400" dirty="0"/>
              <a:t>.</a:t>
            </a:r>
          </a:p>
        </p:txBody>
      </p:sp>
      <p:pic>
        <p:nvPicPr>
          <p:cNvPr id="6" name="Picture 5">
            <a:extLst>
              <a:ext uri="{FF2B5EF4-FFF2-40B4-BE49-F238E27FC236}">
                <a16:creationId xmlns:a16="http://schemas.microsoft.com/office/drawing/2014/main" id="{6D0C9AAD-4E62-F682-94FC-24DEB557EBB6}"/>
              </a:ext>
            </a:extLst>
          </p:cNvPr>
          <p:cNvPicPr>
            <a:picLocks noChangeAspect="1"/>
          </p:cNvPicPr>
          <p:nvPr/>
        </p:nvPicPr>
        <p:blipFill>
          <a:blip r:embed="rId3"/>
          <a:stretch>
            <a:fillRect/>
          </a:stretch>
        </p:blipFill>
        <p:spPr>
          <a:xfrm>
            <a:off x="6835547" y="3212213"/>
            <a:ext cx="3984853" cy="3144137"/>
          </a:xfrm>
          <a:prstGeom prst="rect">
            <a:avLst/>
          </a:prstGeom>
        </p:spPr>
      </p:pic>
    </p:spTree>
    <p:extLst>
      <p:ext uri="{BB962C8B-B14F-4D97-AF65-F5344CB8AC3E}">
        <p14:creationId xmlns:p14="http://schemas.microsoft.com/office/powerpoint/2010/main" val="1593093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25F19-61E6-6934-7255-ECC9165C0203}"/>
              </a:ext>
            </a:extLst>
          </p:cNvPr>
          <p:cNvPicPr>
            <a:picLocks noChangeAspect="1"/>
          </p:cNvPicPr>
          <p:nvPr/>
        </p:nvPicPr>
        <p:blipFill>
          <a:blip r:embed="rId2"/>
          <a:stretch>
            <a:fillRect/>
          </a:stretch>
        </p:blipFill>
        <p:spPr>
          <a:xfrm>
            <a:off x="643467" y="1725083"/>
            <a:ext cx="10905066" cy="340783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677728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DEC7081-3E40-4D1D-7B1D-89546B8664DA}"/>
              </a:ext>
            </a:extLst>
          </p:cNvPr>
          <p:cNvPicPr>
            <a:picLocks noChangeAspect="1"/>
          </p:cNvPicPr>
          <p:nvPr/>
        </p:nvPicPr>
        <p:blipFill>
          <a:blip r:embed="rId3"/>
          <a:stretch>
            <a:fillRect/>
          </a:stretch>
        </p:blipFill>
        <p:spPr>
          <a:xfrm>
            <a:off x="97971" y="136526"/>
            <a:ext cx="10929258" cy="3071454"/>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A1FF745-175A-CE71-38DE-7C9EB4CAE656}"/>
              </a:ext>
            </a:extLst>
          </p:cNvPr>
          <p:cNvPicPr>
            <a:picLocks noChangeAspect="1"/>
          </p:cNvPicPr>
          <p:nvPr/>
        </p:nvPicPr>
        <p:blipFill>
          <a:blip r:embed="rId2"/>
          <a:stretch>
            <a:fillRect/>
          </a:stretch>
        </p:blipFill>
        <p:spPr>
          <a:xfrm>
            <a:off x="232001" y="136525"/>
            <a:ext cx="10791825" cy="2486025"/>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8804141" cy="36009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342900" indent="-342900">
              <a:buFont typeface="Arial" panose="020B0604020202020204" pitchFamily="34" charset="0"/>
              <a:buChar char="•"/>
            </a:pPr>
            <a:r>
              <a:rPr lang="en-US" sz="2800" dirty="0"/>
              <a:t>Solve a system of nonlinear equations using substitution.</a:t>
            </a:r>
          </a:p>
          <a:p>
            <a:pPr marL="342900" indent="-342900">
              <a:buFont typeface="Arial" panose="020B0604020202020204" pitchFamily="34" charset="0"/>
              <a:buChar char="•"/>
            </a:pPr>
            <a:r>
              <a:rPr lang="en-US" sz="2800" dirty="0"/>
              <a:t>Solve a system of nonlinear equations using elimination.</a:t>
            </a:r>
          </a:p>
          <a:p>
            <a:pPr marL="342900" indent="-342900">
              <a:buFont typeface="Arial" panose="020B0604020202020204" pitchFamily="34" charset="0"/>
              <a:buChar char="•"/>
            </a:pPr>
            <a:r>
              <a:rPr lang="en-US" sz="2800" dirty="0"/>
              <a:t>Graph a nonlinear inequality.</a:t>
            </a:r>
          </a:p>
          <a:p>
            <a:pPr marL="342900" indent="-342900">
              <a:buFont typeface="Arial" panose="020B0604020202020204" pitchFamily="34" charset="0"/>
              <a:buChar char="•"/>
            </a:pPr>
            <a:r>
              <a:rPr lang="en-US" sz="2800" dirty="0"/>
              <a:t>Graph a system of nonlinear inequalities.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369830" y="1250163"/>
            <a:ext cx="9067947" cy="2739211"/>
          </a:xfrm>
          <a:prstGeom prst="rect">
            <a:avLst/>
          </a:prstGeom>
          <a:noFill/>
        </p:spPr>
        <p:txBody>
          <a:bodyPr wrap="square">
            <a:spAutoFit/>
          </a:bodyPr>
          <a:lstStyle/>
          <a:p>
            <a:r>
              <a:rPr lang="en-US" sz="3200" dirty="0"/>
              <a:t>What are the learning objectives for this section?</a:t>
            </a:r>
          </a:p>
          <a:p>
            <a:endParaRPr lang="en-US" sz="2800" dirty="0"/>
          </a:p>
          <a:p>
            <a:pPr marL="342900" indent="-342900">
              <a:buFont typeface="Arial" panose="020B0604020202020204" pitchFamily="34" charset="0"/>
              <a:buChar char="•"/>
            </a:pPr>
            <a:r>
              <a:rPr lang="en-US" sz="2800" dirty="0"/>
              <a:t>Solve a system of nonlinear equations using substitution.</a:t>
            </a:r>
          </a:p>
          <a:p>
            <a:pPr marL="342900" indent="-342900">
              <a:buFont typeface="Arial" panose="020B0604020202020204" pitchFamily="34" charset="0"/>
              <a:buChar char="•"/>
            </a:pPr>
            <a:r>
              <a:rPr lang="en-US" sz="2800" dirty="0"/>
              <a:t>Solve a system of nonlinear equations using elimination.</a:t>
            </a:r>
          </a:p>
          <a:p>
            <a:pPr marL="342900" indent="-342900">
              <a:buFont typeface="Arial" panose="020B0604020202020204" pitchFamily="34" charset="0"/>
              <a:buChar char="•"/>
            </a:pPr>
            <a:r>
              <a:rPr lang="en-US" sz="2800" dirty="0"/>
              <a:t>Graph a nonlinear inequality.</a:t>
            </a:r>
          </a:p>
          <a:p>
            <a:pPr marL="342900" indent="-342900">
              <a:buFont typeface="Arial" panose="020B0604020202020204" pitchFamily="34" charset="0"/>
              <a:buChar char="•"/>
            </a:pPr>
            <a:r>
              <a:rPr lang="en-US" sz="2800" dirty="0"/>
              <a:t>Graph a system of nonlinear inequalities. </a:t>
            </a:r>
          </a:p>
        </p:txBody>
      </p:sp>
    </p:spTree>
    <p:extLst>
      <p:ext uri="{BB962C8B-B14F-4D97-AF65-F5344CB8AC3E}">
        <p14:creationId xmlns:p14="http://schemas.microsoft.com/office/powerpoint/2010/main" val="1450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9D82BD0-E76A-689C-FC8F-6CA21F870261}"/>
                  </a:ext>
                </a:extLst>
              </p:cNvPr>
              <p:cNvSpPr txBox="1"/>
              <p:nvPr/>
            </p:nvSpPr>
            <p:spPr>
              <a:xfrm>
                <a:off x="654184" y="645216"/>
                <a:ext cx="10172701" cy="3662541"/>
              </a:xfrm>
              <a:prstGeom prst="rect">
                <a:avLst/>
              </a:prstGeom>
              <a:noFill/>
            </p:spPr>
            <p:txBody>
              <a:bodyPr wrap="square">
                <a:spAutoFit/>
              </a:bodyPr>
              <a:lstStyle/>
              <a:p>
                <a:r>
                  <a:rPr lang="en-US" sz="3200" dirty="0"/>
                  <a:t>Solving a System of Nonlinear Equations Using Substitution</a:t>
                </a:r>
              </a:p>
              <a:p>
                <a:endParaRPr lang="en-US" sz="3200" dirty="0"/>
              </a:p>
              <a:p>
                <a:r>
                  <a:rPr lang="en-US" sz="2400" dirty="0"/>
                  <a:t>A system of </a:t>
                </a:r>
                <a:r>
                  <a:rPr lang="en-US" sz="2400" b="1" dirty="0"/>
                  <a:t>nonlinear equations </a:t>
                </a:r>
                <a:r>
                  <a:rPr lang="en-US" sz="2400" dirty="0"/>
                  <a:t>is a system of two or more equations in two or more variables containing at least one equation that is not linear. Recall that a </a:t>
                </a:r>
                <a:r>
                  <a:rPr lang="en-US" sz="2400" b="1" dirty="0"/>
                  <a:t>linear equation </a:t>
                </a:r>
                <a:r>
                  <a:rPr lang="en-US" sz="2400" dirty="0"/>
                  <a:t>can take the form  </a:t>
                </a:r>
              </a:p>
              <a:p>
                <a:endParaRPr lang="en-US" sz="2400" dirty="0"/>
              </a:p>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𝐴𝑥</m:t>
                      </m:r>
                      <m:r>
                        <a:rPr lang="en-US" sz="2400" i="1" dirty="0" err="1">
                          <a:latin typeface="Cambria Math" panose="02040503050406030204" pitchFamily="18" charset="0"/>
                        </a:rPr>
                        <m:t>+</m:t>
                      </m:r>
                      <m:r>
                        <a:rPr lang="en-US" sz="2400" i="1" dirty="0" err="1">
                          <a:latin typeface="Cambria Math" panose="02040503050406030204" pitchFamily="18" charset="0"/>
                        </a:rPr>
                        <m:t>𝐵𝑦</m:t>
                      </m:r>
                      <m:r>
                        <a:rPr lang="en-US" sz="2400" i="1" dirty="0" err="1">
                          <a:latin typeface="Cambria Math" panose="02040503050406030204" pitchFamily="18" charset="0"/>
                        </a:rPr>
                        <m:t>+</m:t>
                      </m:r>
                      <m:r>
                        <a:rPr lang="en-US" sz="2400" i="1" dirty="0" err="1">
                          <a:latin typeface="Cambria Math" panose="02040503050406030204" pitchFamily="18" charset="0"/>
                        </a:rPr>
                        <m:t>𝐶</m:t>
                      </m:r>
                      <m:r>
                        <a:rPr lang="en-US" sz="2400" i="1" dirty="0">
                          <a:latin typeface="Cambria Math" panose="02040503050406030204" pitchFamily="18" charset="0"/>
                        </a:rPr>
                        <m:t>=</m:t>
                      </m:r>
                      <m:r>
                        <a:rPr lang="en-US" sz="2400" i="1" dirty="0" smtClean="0">
                          <a:latin typeface="Cambria Math" panose="02040503050406030204" pitchFamily="18" charset="0"/>
                        </a:rPr>
                        <m:t>0</m:t>
                      </m:r>
                    </m:oMath>
                  </m:oMathPara>
                </a14:m>
                <a:endParaRPr lang="en-US" sz="2400" dirty="0"/>
              </a:p>
              <a:p>
                <a:endParaRPr lang="en-US" sz="2400" dirty="0"/>
              </a:p>
              <a:p>
                <a:r>
                  <a:rPr lang="en-US" sz="2400" dirty="0"/>
                  <a:t>Any equation that cannot be written in this form in nonlinear.</a:t>
                </a:r>
              </a:p>
            </p:txBody>
          </p:sp>
        </mc:Choice>
        <mc:Fallback>
          <p:sp>
            <p:nvSpPr>
              <p:cNvPr id="4" name="TextBox 3">
                <a:extLst>
                  <a:ext uri="{FF2B5EF4-FFF2-40B4-BE49-F238E27FC236}">
                    <a16:creationId xmlns:a16="http://schemas.microsoft.com/office/drawing/2014/main" id="{19D82BD0-E76A-689C-FC8F-6CA21F870261}"/>
                  </a:ext>
                </a:extLst>
              </p:cNvPr>
              <p:cNvSpPr txBox="1">
                <a:spLocks noRot="1" noChangeAspect="1" noMove="1" noResize="1" noEditPoints="1" noAdjustHandles="1" noChangeArrowheads="1" noChangeShapeType="1" noTextEdit="1"/>
              </p:cNvSpPr>
              <p:nvPr/>
            </p:nvSpPr>
            <p:spPr>
              <a:xfrm>
                <a:off x="654184" y="645216"/>
                <a:ext cx="10172701" cy="3662541"/>
              </a:xfrm>
              <a:prstGeom prst="rect">
                <a:avLst/>
              </a:prstGeom>
              <a:blipFill>
                <a:blip r:embed="rId3"/>
                <a:stretch>
                  <a:fillRect l="-1498" t="-2163" r="-120" b="-2829"/>
                </a:stretch>
              </a:blipFill>
            </p:spPr>
            <p:txBody>
              <a:bodyPr/>
              <a:lstStyle/>
              <a:p>
                <a:r>
                  <a:rPr lang="en-US">
                    <a:noFill/>
                  </a:rPr>
                  <a:t> </a:t>
                </a:r>
              </a:p>
            </p:txBody>
          </p:sp>
        </mc:Fallback>
      </mc:AlternateContent>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FBCEAA-7613-8CB4-CDAB-A3177AC1AC60}"/>
              </a:ext>
            </a:extLst>
          </p:cNvPr>
          <p:cNvPicPr>
            <a:picLocks noChangeAspect="1"/>
          </p:cNvPicPr>
          <p:nvPr/>
        </p:nvPicPr>
        <p:blipFill>
          <a:blip r:embed="rId2"/>
          <a:stretch>
            <a:fillRect/>
          </a:stretch>
        </p:blipFill>
        <p:spPr>
          <a:xfrm>
            <a:off x="1848387" y="136525"/>
            <a:ext cx="8495226" cy="6116563"/>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6E9B3A-BF7F-7180-BA9C-F58FC09A7618}"/>
              </a:ext>
            </a:extLst>
          </p:cNvPr>
          <p:cNvPicPr>
            <a:picLocks noChangeAspect="1"/>
          </p:cNvPicPr>
          <p:nvPr/>
        </p:nvPicPr>
        <p:blipFill>
          <a:blip r:embed="rId3"/>
          <a:stretch>
            <a:fillRect/>
          </a:stretch>
        </p:blipFill>
        <p:spPr>
          <a:xfrm>
            <a:off x="643467" y="1847765"/>
            <a:ext cx="10905066" cy="316246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E416A1A-5663-204A-1BDD-519BF024E037}"/>
              </a:ext>
            </a:extLst>
          </p:cNvPr>
          <p:cNvPicPr>
            <a:picLocks noChangeAspect="1"/>
          </p:cNvPicPr>
          <p:nvPr/>
        </p:nvPicPr>
        <p:blipFill>
          <a:blip r:embed="rId3"/>
          <a:stretch>
            <a:fillRect/>
          </a:stretch>
        </p:blipFill>
        <p:spPr>
          <a:xfrm>
            <a:off x="224518" y="136525"/>
            <a:ext cx="10763250" cy="324802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79BB907-1C57-D2B2-194A-B67968C3E2BE}"/>
              </a:ext>
            </a:extLst>
          </p:cNvPr>
          <p:cNvPicPr>
            <a:picLocks noChangeAspect="1"/>
          </p:cNvPicPr>
          <p:nvPr/>
        </p:nvPicPr>
        <p:blipFill>
          <a:blip r:embed="rId3"/>
          <a:stretch>
            <a:fillRect/>
          </a:stretch>
        </p:blipFill>
        <p:spPr>
          <a:xfrm>
            <a:off x="488438" y="1176699"/>
            <a:ext cx="10839450" cy="129540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753E770-98A8-99EF-90E3-40C84C0DF39E}"/>
              </a:ext>
            </a:extLst>
          </p:cNvPr>
          <p:cNvPicPr>
            <a:picLocks noChangeAspect="1"/>
          </p:cNvPicPr>
          <p:nvPr/>
        </p:nvPicPr>
        <p:blipFill>
          <a:blip r:embed="rId2"/>
          <a:stretch>
            <a:fillRect/>
          </a:stretch>
        </p:blipFill>
        <p:spPr>
          <a:xfrm>
            <a:off x="318827" y="136525"/>
            <a:ext cx="10810875" cy="2495550"/>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297</TotalTime>
  <Words>931</Words>
  <Application>Microsoft Office PowerPoint</Application>
  <PresentationFormat>Widescreen</PresentationFormat>
  <Paragraphs>83</Paragraphs>
  <Slides>25</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Calibri</vt:lpstr>
      <vt:lpstr>Calibri Light</vt:lpstr>
      <vt:lpstr>Cambria Math</vt:lpstr>
      <vt:lpstr>MathJax_Main</vt:lpstr>
      <vt:lpstr>MathJax_Math-italic</vt:lpstr>
      <vt:lpstr>Neue Helvetica W01</vt:lpstr>
      <vt:lpstr>Times New Roman</vt:lpstr>
      <vt:lpstr>Theme1</vt:lpstr>
      <vt:lpstr>1_Office Theme</vt:lpstr>
      <vt:lpstr>Office Theme</vt:lpstr>
      <vt:lpstr>Systems of Equations  and Inequalities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29</cp:revision>
  <dcterms:created xsi:type="dcterms:W3CDTF">2023-11-15T21:12:55Z</dcterms:created>
  <dcterms:modified xsi:type="dcterms:W3CDTF">2024-09-06T19:06:43Z</dcterms:modified>
</cp:coreProperties>
</file>