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7"/>
  </p:notesMasterIdLst>
  <p:sldIdLst>
    <p:sldId id="257" r:id="rId4"/>
    <p:sldId id="371" r:id="rId5"/>
    <p:sldId id="281" r:id="rId6"/>
    <p:sldId id="282" r:id="rId7"/>
    <p:sldId id="344" r:id="rId8"/>
    <p:sldId id="333" r:id="rId9"/>
    <p:sldId id="332" r:id="rId10"/>
    <p:sldId id="334" r:id="rId11"/>
    <p:sldId id="335" r:id="rId12"/>
    <p:sldId id="337" r:id="rId13"/>
    <p:sldId id="338" r:id="rId14"/>
    <p:sldId id="336" r:id="rId15"/>
    <p:sldId id="340" r:id="rId16"/>
    <p:sldId id="341" r:id="rId17"/>
    <p:sldId id="342" r:id="rId18"/>
    <p:sldId id="347" r:id="rId19"/>
    <p:sldId id="343" r:id="rId20"/>
    <p:sldId id="346" r:id="rId21"/>
    <p:sldId id="350" r:id="rId22"/>
    <p:sldId id="348" r:id="rId23"/>
    <p:sldId id="351" r:id="rId24"/>
    <p:sldId id="353" r:id="rId25"/>
    <p:sldId id="354" r:id="rId26"/>
    <p:sldId id="356" r:id="rId27"/>
    <p:sldId id="355" r:id="rId28"/>
    <p:sldId id="357" r:id="rId29"/>
    <p:sldId id="359" r:id="rId30"/>
    <p:sldId id="358" r:id="rId31"/>
    <p:sldId id="362" r:id="rId32"/>
    <p:sldId id="363" r:id="rId33"/>
    <p:sldId id="365" r:id="rId34"/>
    <p:sldId id="271" r:id="rId35"/>
    <p:sldId id="32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method of solving systems of linear equations is the addition method. In this method, we add two terms with the same variable, but opposite coefficients, so that the sum is zero. Of course, not all systems are set up with the two terms of one variable having opposite coefficients. Often we must adjust one or both of the equations by multiplication so that one variable will be eliminated by addition.</a:t>
            </a:r>
          </a:p>
        </p:txBody>
      </p:sp>
      <p:sp>
        <p:nvSpPr>
          <p:cNvPr id="4" name="Slide Number Placeholder 3"/>
          <p:cNvSpPr>
            <a:spLocks noGrp="1"/>
          </p:cNvSpPr>
          <p:nvPr>
            <p:ph type="sldNum" sz="quarter" idx="5"/>
          </p:nvPr>
        </p:nvSpPr>
        <p:spPr/>
        <p:txBody>
          <a:bodyPr/>
          <a:lstStyle/>
          <a:p>
            <a:fld id="{0528CB4D-4FCA-45CA-9E57-054ECA30A29D}" type="slidenum">
              <a:rPr lang="en-US" smtClean="0"/>
              <a:t>16</a:t>
            </a:fld>
            <a:endParaRPr lang="en-US"/>
          </a:p>
        </p:txBody>
      </p:sp>
    </p:spTree>
    <p:extLst>
      <p:ext uri="{BB962C8B-B14F-4D97-AF65-F5344CB8AC3E}">
        <p14:creationId xmlns:p14="http://schemas.microsoft.com/office/powerpoint/2010/main" val="284823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Now that we have several methods for solving systems of equations, we can use the methods to identify inconsistent systems. Recall that an inconsistent system consists of parallel lines that have the same slope but different </a:t>
            </a:r>
            <a:r>
              <a:rPr lang="en-US" b="0" i="0" u="none" strike="noStrike" dirty="0">
                <a:solidFill>
                  <a:srgbClr val="424242"/>
                </a:solidFill>
                <a:effectLst/>
                <a:highlight>
                  <a:srgbClr val="FFFFFF"/>
                </a:highlight>
                <a:latin typeface="MathJax_Math-italic"/>
              </a:rPr>
              <a:t>y</a:t>
            </a:r>
            <a:r>
              <a:rPr lang="en-US" b="0" i="0" dirty="0">
                <a:solidFill>
                  <a:srgbClr val="424242"/>
                </a:solidFill>
                <a:effectLst/>
                <a:highlight>
                  <a:srgbClr val="FFFFFF"/>
                </a:highlight>
                <a:latin typeface="Neue Helvetica W01"/>
              </a:rPr>
              <a:t> -intercepts. They will never intersect. When searching for a solution to an inconsistent system, we will come up with a false statement, such as </a:t>
            </a:r>
            <a:r>
              <a:rPr lang="en-US" b="0" i="0" u="none" strike="noStrike" dirty="0">
                <a:solidFill>
                  <a:srgbClr val="424242"/>
                </a:solidFill>
                <a:effectLst/>
                <a:highlight>
                  <a:srgbClr val="FFFFFF"/>
                </a:highlight>
                <a:latin typeface="MathJax_Main"/>
              </a:rPr>
              <a:t>12=0.</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23</a:t>
            </a:fld>
            <a:endParaRPr lang="en-US"/>
          </a:p>
        </p:txBody>
      </p:sp>
    </p:spTree>
    <p:extLst>
      <p:ext uri="{BB962C8B-B14F-4D97-AF65-F5344CB8AC3E}">
        <p14:creationId xmlns:p14="http://schemas.microsoft.com/office/powerpoint/2010/main" val="258661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Recall that a dependent system of equations in two variables is a system in which the two equations represent the same line. Dependent systems have an infinite number of solutions because all of the points on one line are also on the other line. After using substitution or addition, the resulting equation will be an identity, such as </a:t>
            </a:r>
            <a:r>
              <a:rPr lang="en-US" b="0" i="0" u="none" strike="noStrike" dirty="0">
                <a:solidFill>
                  <a:srgbClr val="424242"/>
                </a:solidFill>
                <a:effectLst/>
                <a:highlight>
                  <a:srgbClr val="FFFFFF"/>
                </a:highlight>
                <a:latin typeface="MathJax_Main"/>
              </a:rPr>
              <a:t>0=0.</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25</a:t>
            </a:fld>
            <a:endParaRPr lang="en-US"/>
          </a:p>
        </p:txBody>
      </p:sp>
    </p:spTree>
    <p:extLst>
      <p:ext uri="{BB962C8B-B14F-4D97-AF65-F5344CB8AC3E}">
        <p14:creationId xmlns:p14="http://schemas.microsoft.com/office/powerpoint/2010/main" val="135471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can see from the graph that if 700 units are produced, the cost is $3,300 and the revenue is also $3,300. In other words, the company breaks even if they produce and sell 700 units. </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28</a:t>
            </a:fld>
            <a:endParaRPr lang="en-US"/>
          </a:p>
        </p:txBody>
      </p:sp>
    </p:spTree>
    <p:extLst>
      <p:ext uri="{BB962C8B-B14F-4D97-AF65-F5344CB8AC3E}">
        <p14:creationId xmlns:p14="http://schemas.microsoft.com/office/powerpoint/2010/main" val="201423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There are multiple methods of solving systems of linear equations. For a system of linear equations in two variables, we can determine both the type of system and the solution by graphing the system of equations on the same set of axes.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9</a:t>
            </a:fld>
            <a:endParaRPr lang="en-US"/>
          </a:p>
        </p:txBody>
      </p:sp>
    </p:spTree>
    <p:extLst>
      <p:ext uri="{BB962C8B-B14F-4D97-AF65-F5344CB8AC3E}">
        <p14:creationId xmlns:p14="http://schemas.microsoft.com/office/powerpoint/2010/main" val="296779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in both cases we can still graph the system to determine the type of system and solution. If the two lines are parallel, the system has no solution and is inconsistent. If the two lines are identical, the system has infinite solutions and is a dependent system.</a:t>
            </a:r>
          </a:p>
        </p:txBody>
      </p:sp>
      <p:sp>
        <p:nvSpPr>
          <p:cNvPr id="4" name="Slide Number Placeholder 3"/>
          <p:cNvSpPr>
            <a:spLocks noGrp="1"/>
          </p:cNvSpPr>
          <p:nvPr>
            <p:ph type="sldNum" sz="quarter" idx="5"/>
          </p:nvPr>
        </p:nvSpPr>
        <p:spPr/>
        <p:txBody>
          <a:bodyPr/>
          <a:lstStyle/>
          <a:p>
            <a:fld id="{0528CB4D-4FCA-45CA-9E57-054ECA30A29D}" type="slidenum">
              <a:rPr lang="en-US" smtClean="0"/>
              <a:t>11</a:t>
            </a:fld>
            <a:endParaRPr lang="en-US"/>
          </a:p>
        </p:txBody>
      </p:sp>
    </p:spTree>
    <p:extLst>
      <p:ext uri="{BB962C8B-B14F-4D97-AF65-F5344CB8AC3E}">
        <p14:creationId xmlns:p14="http://schemas.microsoft.com/office/powerpoint/2010/main" val="62736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a linear system in two variables by graphing works well when the solution consists of integer values, but if our solution contains decimals or fractions, it is not the most precise method. We will consider two more methods of solving a system of linear equations that are more precise than graphing. One such method is solving a system of equations by the substitution method, in which we solve one of the equations for one variable and then substitute the result into the second equation to solve for the second variable.</a:t>
            </a:r>
          </a:p>
        </p:txBody>
      </p:sp>
      <p:sp>
        <p:nvSpPr>
          <p:cNvPr id="4" name="Slide Number Placeholder 3"/>
          <p:cNvSpPr>
            <a:spLocks noGrp="1"/>
          </p:cNvSpPr>
          <p:nvPr>
            <p:ph type="sldNum" sz="quarter" idx="5"/>
          </p:nvPr>
        </p:nvSpPr>
        <p:spPr/>
        <p:txBody>
          <a:bodyPr/>
          <a:lstStyle/>
          <a:p>
            <a:fld id="{0528CB4D-4FCA-45CA-9E57-054ECA30A29D}" type="slidenum">
              <a:rPr lang="en-US" smtClean="0"/>
              <a:t>12</a:t>
            </a:fld>
            <a:endParaRPr lang="en-US"/>
          </a:p>
        </p:txBody>
      </p:sp>
    </p:spTree>
    <p:extLst>
      <p:ext uri="{BB962C8B-B14F-4D97-AF65-F5344CB8AC3E}">
        <p14:creationId xmlns:p14="http://schemas.microsoft.com/office/powerpoint/2010/main" val="189815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but the method works best if one of the equations contains a coefficient of 1 or –1 so that we do not have to deal with fractions.</a:t>
            </a:r>
          </a:p>
        </p:txBody>
      </p:sp>
      <p:sp>
        <p:nvSpPr>
          <p:cNvPr id="4" name="Slide Number Placeholder 3"/>
          <p:cNvSpPr>
            <a:spLocks noGrp="1"/>
          </p:cNvSpPr>
          <p:nvPr>
            <p:ph type="sldNum" sz="quarter" idx="5"/>
          </p:nvPr>
        </p:nvSpPr>
        <p:spPr/>
        <p:txBody>
          <a:bodyPr/>
          <a:lstStyle/>
          <a:p>
            <a:fld id="{0528CB4D-4FCA-45CA-9E57-054ECA30A29D}" type="slidenum">
              <a:rPr lang="en-US" smtClean="0"/>
              <a:t>15</a:t>
            </a:fld>
            <a:endParaRPr lang="en-US"/>
          </a:p>
        </p:txBody>
      </p:sp>
    </p:spTree>
    <p:extLst>
      <p:ext uri="{BB962C8B-B14F-4D97-AF65-F5344CB8AC3E}">
        <p14:creationId xmlns:p14="http://schemas.microsoft.com/office/powerpoint/2010/main" val="281605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9/4/2024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9/4/2024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9/4/2024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9/4/2024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9/4/2024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9/4/2024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9/4/2024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9/4/2024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9/4/2024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9/4/2024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9/4/2024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9/4/2024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9/4/2024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9/4/2024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9/4/2024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9/4/2024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9/4/2024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Systems of Equations </a:t>
            </a:r>
            <a:br>
              <a:rPr lang="en-US" sz="5400" dirty="0"/>
            </a:br>
            <a:r>
              <a:rPr lang="en-US" sz="5400" dirty="0"/>
              <a:t>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11</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8400576-5DD4-9413-7D4F-38E2591DAAEE}"/>
              </a:ext>
            </a:extLst>
          </p:cNvPr>
          <p:cNvPicPr>
            <a:picLocks noChangeAspect="1"/>
          </p:cNvPicPr>
          <p:nvPr/>
        </p:nvPicPr>
        <p:blipFill>
          <a:blip r:embed="rId2"/>
          <a:stretch>
            <a:fillRect/>
          </a:stretch>
        </p:blipFill>
        <p:spPr>
          <a:xfrm>
            <a:off x="238125" y="136525"/>
            <a:ext cx="10801350" cy="23622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21FB27F-96E5-1481-5677-A1EF115F0241}"/>
              </a:ext>
            </a:extLst>
          </p:cNvPr>
          <p:cNvPicPr>
            <a:picLocks noChangeAspect="1"/>
          </p:cNvPicPr>
          <p:nvPr/>
        </p:nvPicPr>
        <p:blipFill>
          <a:blip r:embed="rId3"/>
          <a:stretch>
            <a:fillRect/>
          </a:stretch>
        </p:blipFill>
        <p:spPr>
          <a:xfrm>
            <a:off x="733425" y="2833687"/>
            <a:ext cx="10725150" cy="11906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box with black text&#10;&#10;Description automatically generated">
            <a:extLst>
              <a:ext uri="{FF2B5EF4-FFF2-40B4-BE49-F238E27FC236}">
                <a16:creationId xmlns:a16="http://schemas.microsoft.com/office/drawing/2014/main" id="{81DDC277-D5F9-EAB3-4A1D-347AEF7D0FA8}"/>
              </a:ext>
            </a:extLst>
          </p:cNvPr>
          <p:cNvPicPr>
            <a:picLocks noChangeAspect="1"/>
          </p:cNvPicPr>
          <p:nvPr/>
        </p:nvPicPr>
        <p:blipFill>
          <a:blip r:embed="rId3"/>
          <a:stretch>
            <a:fillRect/>
          </a:stretch>
        </p:blipFill>
        <p:spPr>
          <a:xfrm>
            <a:off x="643467" y="1561507"/>
            <a:ext cx="10905066" cy="373498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8F33C32-D7C3-D247-67FB-330EDA114464}"/>
              </a:ext>
            </a:extLst>
          </p:cNvPr>
          <p:cNvPicPr>
            <a:picLocks noChangeAspect="1"/>
          </p:cNvPicPr>
          <p:nvPr/>
        </p:nvPicPr>
        <p:blipFill>
          <a:blip r:embed="rId2"/>
          <a:stretch>
            <a:fillRect/>
          </a:stretch>
        </p:blipFill>
        <p:spPr>
          <a:xfrm>
            <a:off x="227963" y="136525"/>
            <a:ext cx="10782300" cy="286702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1A3CE45-7BC9-484A-23ED-0AF1D5C1771F}"/>
              </a:ext>
            </a:extLst>
          </p:cNvPr>
          <p:cNvPicPr>
            <a:picLocks noChangeAspect="1"/>
          </p:cNvPicPr>
          <p:nvPr/>
        </p:nvPicPr>
        <p:blipFill>
          <a:blip r:embed="rId2"/>
          <a:stretch>
            <a:fillRect/>
          </a:stretch>
        </p:blipFill>
        <p:spPr>
          <a:xfrm>
            <a:off x="217033" y="136525"/>
            <a:ext cx="10734675" cy="2447925"/>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A957C56-DA04-0D18-ABD9-3FEC1DA3E01A}"/>
              </a:ext>
            </a:extLst>
          </p:cNvPr>
          <p:cNvPicPr>
            <a:picLocks noChangeAspect="1"/>
          </p:cNvPicPr>
          <p:nvPr/>
        </p:nvPicPr>
        <p:blipFill>
          <a:blip r:embed="rId3"/>
          <a:stretch>
            <a:fillRect/>
          </a:stretch>
        </p:blipFill>
        <p:spPr>
          <a:xfrm>
            <a:off x="690562" y="2332944"/>
            <a:ext cx="10810875" cy="11906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76C7A3-16DD-0749-74B9-B707828479D5}"/>
              </a:ext>
            </a:extLst>
          </p:cNvPr>
          <p:cNvPicPr>
            <a:picLocks noChangeAspect="1"/>
          </p:cNvPicPr>
          <p:nvPr/>
        </p:nvPicPr>
        <p:blipFill>
          <a:blip r:embed="rId3"/>
          <a:stretch>
            <a:fillRect/>
          </a:stretch>
        </p:blipFill>
        <p:spPr>
          <a:xfrm>
            <a:off x="643467" y="975360"/>
            <a:ext cx="10905066" cy="490727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03F15F2-7140-A818-C5AC-2FB8CA86EB29}"/>
              </a:ext>
            </a:extLst>
          </p:cNvPr>
          <p:cNvPicPr>
            <a:picLocks noChangeAspect="1"/>
          </p:cNvPicPr>
          <p:nvPr/>
        </p:nvPicPr>
        <p:blipFill>
          <a:blip r:embed="rId2"/>
          <a:stretch>
            <a:fillRect/>
          </a:stretch>
        </p:blipFill>
        <p:spPr>
          <a:xfrm>
            <a:off x="283028" y="136525"/>
            <a:ext cx="10820400" cy="298132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AC0A1E2-0344-C622-CD3A-CDE48EE866FD}"/>
              </a:ext>
            </a:extLst>
          </p:cNvPr>
          <p:cNvPicPr>
            <a:picLocks noChangeAspect="1"/>
          </p:cNvPicPr>
          <p:nvPr/>
        </p:nvPicPr>
        <p:blipFill>
          <a:blip r:embed="rId2"/>
          <a:stretch>
            <a:fillRect/>
          </a:stretch>
        </p:blipFill>
        <p:spPr>
          <a:xfrm>
            <a:off x="197983" y="136525"/>
            <a:ext cx="10772775" cy="357187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3D3E3FB-17D5-76D8-F70C-754BA179CF2E}"/>
              </a:ext>
            </a:extLst>
          </p:cNvPr>
          <p:cNvPicPr>
            <a:picLocks noChangeAspect="1"/>
          </p:cNvPicPr>
          <p:nvPr/>
        </p:nvPicPr>
        <p:blipFill>
          <a:blip r:embed="rId2"/>
          <a:stretch>
            <a:fillRect/>
          </a:stretch>
        </p:blipFill>
        <p:spPr>
          <a:xfrm>
            <a:off x="295955" y="136525"/>
            <a:ext cx="10772775" cy="25717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11.1 Systems of Linear Equations: Two Variables</a:t>
            </a:r>
          </a:p>
          <a:p>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F784148-1D81-ECC8-8D1A-FD0A13DBB659}"/>
              </a:ext>
            </a:extLst>
          </p:cNvPr>
          <p:cNvPicPr>
            <a:picLocks noChangeAspect="1"/>
          </p:cNvPicPr>
          <p:nvPr/>
        </p:nvPicPr>
        <p:blipFill>
          <a:blip r:embed="rId2"/>
          <a:stretch>
            <a:fillRect/>
          </a:stretch>
        </p:blipFill>
        <p:spPr>
          <a:xfrm>
            <a:off x="214312" y="136525"/>
            <a:ext cx="10848975" cy="32194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78A4F7D-393C-B240-B4AB-31F000373C50}"/>
              </a:ext>
            </a:extLst>
          </p:cNvPr>
          <p:cNvPicPr>
            <a:picLocks noChangeAspect="1"/>
          </p:cNvPicPr>
          <p:nvPr/>
        </p:nvPicPr>
        <p:blipFill>
          <a:blip r:embed="rId2"/>
          <a:stretch>
            <a:fillRect/>
          </a:stretch>
        </p:blipFill>
        <p:spPr>
          <a:xfrm>
            <a:off x="246289" y="136525"/>
            <a:ext cx="10763250" cy="344805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4CD84E3-6A7A-344B-5801-63893E26F4EB}"/>
              </a:ext>
            </a:extLst>
          </p:cNvPr>
          <p:cNvPicPr>
            <a:picLocks noChangeAspect="1"/>
          </p:cNvPicPr>
          <p:nvPr/>
        </p:nvPicPr>
        <p:blipFill>
          <a:blip r:embed="rId2"/>
          <a:stretch>
            <a:fillRect/>
          </a:stretch>
        </p:blipFill>
        <p:spPr>
          <a:xfrm>
            <a:off x="291873" y="136525"/>
            <a:ext cx="10715625" cy="242887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A7D5489-F03B-24D1-0770-81783846072B}"/>
              </a:ext>
            </a:extLst>
          </p:cNvPr>
          <p:cNvPicPr>
            <a:picLocks noChangeAspect="1"/>
          </p:cNvPicPr>
          <p:nvPr/>
        </p:nvPicPr>
        <p:blipFill>
          <a:blip r:embed="rId3"/>
          <a:stretch>
            <a:fillRect/>
          </a:stretch>
        </p:blipFill>
        <p:spPr>
          <a:xfrm>
            <a:off x="402887" y="136525"/>
            <a:ext cx="10744200" cy="293370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E46346D-E288-BCCE-BFEC-4EA8CBCD149F}"/>
              </a:ext>
            </a:extLst>
          </p:cNvPr>
          <p:cNvPicPr>
            <a:picLocks noChangeAspect="1"/>
          </p:cNvPicPr>
          <p:nvPr/>
        </p:nvPicPr>
        <p:blipFill>
          <a:blip r:embed="rId2"/>
          <a:stretch>
            <a:fillRect/>
          </a:stretch>
        </p:blipFill>
        <p:spPr>
          <a:xfrm>
            <a:off x="285750" y="136525"/>
            <a:ext cx="10706100" cy="24479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93360E3-BA5E-7006-CA91-79D0BE9114B4}"/>
              </a:ext>
            </a:extLst>
          </p:cNvPr>
          <p:cNvPicPr>
            <a:picLocks noChangeAspect="1"/>
          </p:cNvPicPr>
          <p:nvPr/>
        </p:nvPicPr>
        <p:blipFill>
          <a:blip r:embed="rId3"/>
          <a:stretch>
            <a:fillRect/>
          </a:stretch>
        </p:blipFill>
        <p:spPr>
          <a:xfrm>
            <a:off x="330465" y="136525"/>
            <a:ext cx="10772775" cy="284797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EFF0532-0D53-8D46-1DE9-061ED7CB95B1}"/>
              </a:ext>
            </a:extLst>
          </p:cNvPr>
          <p:cNvPicPr>
            <a:picLocks noChangeAspect="1"/>
          </p:cNvPicPr>
          <p:nvPr/>
        </p:nvPicPr>
        <p:blipFill>
          <a:blip r:embed="rId2"/>
          <a:stretch>
            <a:fillRect/>
          </a:stretch>
        </p:blipFill>
        <p:spPr>
          <a:xfrm>
            <a:off x="299358" y="136525"/>
            <a:ext cx="10744200" cy="27717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E25C527-63EE-107B-CDFE-00388ED57FF0}"/>
                  </a:ext>
                </a:extLst>
              </p:cNvPr>
              <p:cNvSpPr txBox="1"/>
              <p:nvPr/>
            </p:nvSpPr>
            <p:spPr>
              <a:xfrm>
                <a:off x="762000" y="471951"/>
                <a:ext cx="10852826" cy="5386090"/>
              </a:xfrm>
              <a:prstGeom prst="rect">
                <a:avLst/>
              </a:prstGeom>
              <a:noFill/>
            </p:spPr>
            <p:txBody>
              <a:bodyPr wrap="square">
                <a:spAutoFit/>
              </a:bodyPr>
              <a:lstStyle/>
              <a:p>
                <a:r>
                  <a:rPr lang="en-US" sz="3200" b="1" dirty="0"/>
                  <a:t>Investigating Profit</a:t>
                </a:r>
              </a:p>
              <a:p>
                <a:endParaRPr lang="en-US" sz="3200" dirty="0"/>
              </a:p>
              <a:p>
                <a:r>
                  <a:rPr lang="en-US" sz="2800" dirty="0"/>
                  <a:t>The </a:t>
                </a:r>
                <a:r>
                  <a:rPr lang="en-US" sz="2800" b="1" dirty="0"/>
                  <a:t>revenue</a:t>
                </a:r>
                <a:r>
                  <a:rPr lang="en-US" sz="2800" dirty="0"/>
                  <a:t> function </a:t>
                </a:r>
                <a14:m>
                  <m:oMath xmlns:m="http://schemas.openxmlformats.org/officeDocument/2006/math">
                    <m:r>
                      <a:rPr lang="en-US" sz="2800" i="1" dirty="0">
                        <a:latin typeface="Cambria Math" panose="02040503050406030204" pitchFamily="18" charset="0"/>
                      </a:rPr>
                      <m:t>𝑅</m:t>
                    </m:r>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 </m:t>
                    </m:r>
                  </m:oMath>
                </a14:m>
                <a:r>
                  <a:rPr lang="en-US" sz="2800" dirty="0"/>
                  <a:t>calculates the amount of money that comes into a business. It can be represented by the equation  </a:t>
                </a:r>
                <a14:m>
                  <m:oMath xmlns:m="http://schemas.openxmlformats.org/officeDocument/2006/math">
                    <m:r>
                      <a:rPr lang="en-US" sz="2800" i="1" dirty="0" smtClean="0">
                        <a:latin typeface="Cambria Math" panose="02040503050406030204" pitchFamily="18" charset="0"/>
                      </a:rPr>
                      <m:t>𝑅</m:t>
                    </m:r>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r>
                      <a:rPr lang="en-US" sz="2800" b="0" i="1" dirty="0" smtClean="0">
                        <a:latin typeface="Cambria Math" panose="02040503050406030204" pitchFamily="18" charset="0"/>
                      </a:rPr>
                      <m:t>𝑝</m:t>
                    </m:r>
                    <m:r>
                      <a:rPr lang="en-US" sz="2800" i="1" dirty="0" err="1" smtClean="0">
                        <a:latin typeface="Cambria Math" panose="02040503050406030204" pitchFamily="18" charset="0"/>
                      </a:rPr>
                      <m:t>𝑥</m:t>
                    </m:r>
                  </m:oMath>
                </a14:m>
                <a:r>
                  <a:rPr lang="en-US" sz="2800" dirty="0"/>
                  <a:t>,   where </a:t>
                </a:r>
                <a14:m>
                  <m:oMath xmlns:m="http://schemas.openxmlformats.org/officeDocument/2006/math">
                    <m:r>
                      <a:rPr lang="en-US" sz="2800" i="1" dirty="0" smtClean="0">
                        <a:latin typeface="Cambria Math" panose="02040503050406030204" pitchFamily="18" charset="0"/>
                      </a:rPr>
                      <m:t>𝑥</m:t>
                    </m:r>
                  </m:oMath>
                </a14:m>
                <a:r>
                  <a:rPr lang="en-US" sz="2800" dirty="0"/>
                  <a:t> is the quantity of items sold and </a:t>
                </a:r>
                <a14:m>
                  <m:oMath xmlns:m="http://schemas.openxmlformats.org/officeDocument/2006/math">
                    <m:r>
                      <a:rPr lang="en-US" sz="2800" i="1" dirty="0" smtClean="0">
                        <a:latin typeface="Cambria Math" panose="02040503050406030204" pitchFamily="18" charset="0"/>
                      </a:rPr>
                      <m:t>𝑝</m:t>
                    </m:r>
                  </m:oMath>
                </a14:m>
                <a:r>
                  <a:rPr lang="en-US" sz="2800" dirty="0"/>
                  <a:t> is the price per item.</a:t>
                </a:r>
              </a:p>
              <a:p>
                <a:endParaRPr lang="en-US" sz="2800" dirty="0"/>
              </a:p>
              <a:p>
                <a:r>
                  <a:rPr lang="en-US" sz="2800" dirty="0"/>
                  <a:t>The </a:t>
                </a:r>
                <a:r>
                  <a:rPr lang="en-US" sz="2800" b="1" dirty="0"/>
                  <a:t>cost</a:t>
                </a:r>
                <a:r>
                  <a:rPr lang="en-US" sz="2800" dirty="0"/>
                  <a:t> function </a:t>
                </a:r>
                <a14:m>
                  <m:oMath xmlns:m="http://schemas.openxmlformats.org/officeDocument/2006/math">
                    <m:r>
                      <m:rPr>
                        <m:sty m:val="p"/>
                      </m:rPr>
                      <a:rPr lang="en-US" sz="2800" b="0" i="0" dirty="0" smtClean="0">
                        <a:latin typeface="Cambria Math" panose="02040503050406030204" pitchFamily="18" charset="0"/>
                      </a:rPr>
                      <m:t>C</m:t>
                    </m:r>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 </m:t>
                    </m:r>
                  </m:oMath>
                </a14:m>
                <a:r>
                  <a:rPr lang="en-US" sz="2800" dirty="0"/>
                  <a:t>calculates the costs of doing business. It includes fixed costs, such as rent and salaries, and variable costs, such as utilities.</a:t>
                </a:r>
              </a:p>
              <a:p>
                <a:endParaRPr lang="en-US" sz="2800" dirty="0"/>
              </a:p>
              <a:p>
                <a:r>
                  <a:rPr lang="en-US" sz="2800" dirty="0"/>
                  <a:t>The </a:t>
                </a:r>
                <a:r>
                  <a:rPr lang="en-US" sz="2800" b="1" dirty="0"/>
                  <a:t>profit</a:t>
                </a:r>
                <a:r>
                  <a:rPr lang="en-US" sz="2800" dirty="0"/>
                  <a:t> function </a:t>
                </a:r>
                <a14:m>
                  <m:oMath xmlns:m="http://schemas.openxmlformats.org/officeDocument/2006/math">
                    <m:r>
                      <a:rPr lang="en-US" sz="2800" i="1" dirty="0">
                        <a:latin typeface="Cambria Math" panose="02040503050406030204" pitchFamily="18" charset="0"/>
                      </a:rPr>
                      <m:t>𝑃</m:t>
                    </m:r>
                    <m:r>
                      <a:rPr lang="en-US" sz="2800" i="1" dirty="0">
                        <a:latin typeface="Cambria Math" panose="02040503050406030204" pitchFamily="18" charset="0"/>
                      </a:rPr>
                      <m:t>(</m:t>
                    </m:r>
                    <m:r>
                      <a:rPr lang="en-US" sz="2800" i="1" dirty="0">
                        <a:latin typeface="Cambria Math" panose="02040503050406030204" pitchFamily="18" charset="0"/>
                      </a:rPr>
                      <m:t>𝑥</m:t>
                    </m:r>
                    <m:r>
                      <a:rPr lang="en-US" sz="2800" i="1" dirty="0">
                        <a:latin typeface="Cambria Math" panose="02040503050406030204" pitchFamily="18" charset="0"/>
                      </a:rPr>
                      <m:t>)</m:t>
                    </m:r>
                  </m:oMath>
                </a14:m>
                <a:r>
                  <a:rPr lang="en-US" sz="2800" dirty="0"/>
                  <a:t> is the revenue function minus the cost function, written as  </a:t>
                </a:r>
                <a14:m>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𝑅</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a14:m>
                <a:endParaRPr lang="en-US" sz="2800" dirty="0"/>
              </a:p>
              <a:p>
                <a:r>
                  <a:rPr lang="en-US" sz="2800" dirty="0"/>
                  <a:t> </a:t>
                </a:r>
              </a:p>
            </p:txBody>
          </p:sp>
        </mc:Choice>
        <mc:Fallback>
          <p:sp>
            <p:nvSpPr>
              <p:cNvPr id="4" name="TextBox 3">
                <a:extLst>
                  <a:ext uri="{FF2B5EF4-FFF2-40B4-BE49-F238E27FC236}">
                    <a16:creationId xmlns:a16="http://schemas.microsoft.com/office/drawing/2014/main" id="{AE25C527-63EE-107B-CDFE-00388ED57FF0}"/>
                  </a:ext>
                </a:extLst>
              </p:cNvPr>
              <p:cNvSpPr txBox="1">
                <a:spLocks noRot="1" noChangeAspect="1" noMove="1" noResize="1" noEditPoints="1" noAdjustHandles="1" noChangeArrowheads="1" noChangeShapeType="1" noTextEdit="1"/>
              </p:cNvSpPr>
              <p:nvPr/>
            </p:nvSpPr>
            <p:spPr>
              <a:xfrm>
                <a:off x="762000" y="471951"/>
                <a:ext cx="10852826" cy="5386090"/>
              </a:xfrm>
              <a:prstGeom prst="rect">
                <a:avLst/>
              </a:prstGeom>
              <a:blipFill>
                <a:blip r:embed="rId2"/>
                <a:stretch>
                  <a:fillRect l="-1404" t="-1471" r="-562"/>
                </a:stretch>
              </a:blipFill>
            </p:spPr>
            <p:txBody>
              <a:bodyPr/>
              <a:lstStyle/>
              <a:p>
                <a:r>
                  <a:rPr lang="en-US">
                    <a:noFill/>
                  </a:rPr>
                  <a:t> </a:t>
                </a:r>
              </a:p>
            </p:txBody>
          </p:sp>
        </mc:Fallback>
      </mc:AlternateContent>
    </p:spTree>
    <p:extLst>
      <p:ext uri="{BB962C8B-B14F-4D97-AF65-F5344CB8AC3E}">
        <p14:creationId xmlns:p14="http://schemas.microsoft.com/office/powerpoint/2010/main" val="2071079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C4F494-E1CF-59BE-0A6E-543B573DE488}"/>
              </a:ext>
            </a:extLst>
          </p:cNvPr>
          <p:cNvPicPr>
            <a:picLocks noChangeAspect="1"/>
          </p:cNvPicPr>
          <p:nvPr/>
        </p:nvPicPr>
        <p:blipFill>
          <a:blip r:embed="rId3"/>
          <a:stretch>
            <a:fillRect/>
          </a:stretch>
        </p:blipFill>
        <p:spPr>
          <a:xfrm>
            <a:off x="3572109" y="2542158"/>
            <a:ext cx="4352691" cy="300335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6" name="TextBox 5">
            <a:extLst>
              <a:ext uri="{FF2B5EF4-FFF2-40B4-BE49-F238E27FC236}">
                <a16:creationId xmlns:a16="http://schemas.microsoft.com/office/drawing/2014/main" id="{39EA4209-A456-CDD6-A16B-7EFC300D5F02}"/>
              </a:ext>
            </a:extLst>
          </p:cNvPr>
          <p:cNvSpPr txBox="1"/>
          <p:nvPr/>
        </p:nvSpPr>
        <p:spPr>
          <a:xfrm>
            <a:off x="1404025" y="1167244"/>
            <a:ext cx="8002621" cy="954107"/>
          </a:xfrm>
          <a:prstGeom prst="rect">
            <a:avLst/>
          </a:prstGeom>
          <a:noFill/>
        </p:spPr>
        <p:txBody>
          <a:bodyPr wrap="square">
            <a:spAutoFit/>
          </a:bodyPr>
          <a:lstStyle/>
          <a:p>
            <a:r>
              <a:rPr lang="en-US" sz="2800" dirty="0"/>
              <a:t>The point at which the cost is equal to the revenue is called the </a:t>
            </a:r>
            <a:r>
              <a:rPr lang="en-US" sz="2800" b="1" dirty="0"/>
              <a:t>break-even point</a:t>
            </a:r>
            <a:r>
              <a:rPr lang="en-US" dirty="0"/>
              <a:t>.</a:t>
            </a:r>
          </a:p>
        </p:txBody>
      </p:sp>
    </p:spTree>
    <p:extLst>
      <p:ext uri="{BB962C8B-B14F-4D97-AF65-F5344CB8AC3E}">
        <p14:creationId xmlns:p14="http://schemas.microsoft.com/office/powerpoint/2010/main" val="89417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B80708B-5AC7-1F6E-EF2F-6814F492DB88}"/>
              </a:ext>
            </a:extLst>
          </p:cNvPr>
          <p:cNvPicPr>
            <a:picLocks noChangeAspect="1"/>
          </p:cNvPicPr>
          <p:nvPr/>
        </p:nvPicPr>
        <p:blipFill>
          <a:blip r:embed="rId2"/>
          <a:stretch>
            <a:fillRect/>
          </a:stretch>
        </p:blipFill>
        <p:spPr>
          <a:xfrm>
            <a:off x="368942" y="136525"/>
            <a:ext cx="8924925" cy="2143125"/>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255604" y="1228397"/>
            <a:ext cx="9680791" cy="4401205"/>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Solve systems of equations by graphing.</a:t>
            </a:r>
          </a:p>
          <a:p>
            <a:pPr marL="457200" indent="-457200">
              <a:buFont typeface="Arial" panose="020B0604020202020204" pitchFamily="34" charset="0"/>
              <a:buChar char="•"/>
            </a:pPr>
            <a:r>
              <a:rPr lang="en-US" sz="2800" dirty="0"/>
              <a:t>Solve systems of equations by substitution.</a:t>
            </a:r>
          </a:p>
          <a:p>
            <a:pPr marL="457200" indent="-457200">
              <a:buFont typeface="Arial" panose="020B0604020202020204" pitchFamily="34" charset="0"/>
              <a:buChar char="•"/>
            </a:pPr>
            <a:r>
              <a:rPr lang="en-US" sz="2800" dirty="0"/>
              <a:t>Solve systems of equations by addition.</a:t>
            </a:r>
          </a:p>
          <a:p>
            <a:pPr marL="457200" indent="-457200">
              <a:buFont typeface="Arial" panose="020B0604020202020204" pitchFamily="34" charset="0"/>
              <a:buChar char="•"/>
            </a:pPr>
            <a:r>
              <a:rPr lang="en-US" sz="2800" dirty="0"/>
              <a:t>Identify inconsistent systems of equations containing two variables.</a:t>
            </a:r>
          </a:p>
          <a:p>
            <a:pPr marL="457200" indent="-457200">
              <a:buFont typeface="Arial" panose="020B0604020202020204" pitchFamily="34" charset="0"/>
              <a:buChar char="•"/>
            </a:pPr>
            <a:r>
              <a:rPr lang="en-US" sz="2800" dirty="0"/>
              <a:t>Express the solution of a system of dependent equations containing two variables.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5429E23-7872-F6F7-6657-8B4047490D94}"/>
              </a:ext>
            </a:extLst>
          </p:cNvPr>
          <p:cNvPicPr>
            <a:picLocks noChangeAspect="1"/>
          </p:cNvPicPr>
          <p:nvPr/>
        </p:nvPicPr>
        <p:blipFill>
          <a:blip r:embed="rId2"/>
          <a:stretch>
            <a:fillRect/>
          </a:stretch>
        </p:blipFill>
        <p:spPr>
          <a:xfrm>
            <a:off x="233362" y="136525"/>
            <a:ext cx="8982075" cy="2105025"/>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9E5513D-3AA1-3C6C-1540-4441130D327C}"/>
              </a:ext>
            </a:extLst>
          </p:cNvPr>
          <p:cNvPicPr>
            <a:picLocks noChangeAspect="1"/>
          </p:cNvPicPr>
          <p:nvPr/>
        </p:nvPicPr>
        <p:blipFill>
          <a:blip r:embed="rId2"/>
          <a:stretch>
            <a:fillRect/>
          </a:stretch>
        </p:blipFill>
        <p:spPr>
          <a:xfrm>
            <a:off x="444953" y="136525"/>
            <a:ext cx="8972550" cy="1600200"/>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34484" y="982176"/>
            <a:ext cx="8956682"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Solve systems of equations by graphing.</a:t>
            </a:r>
          </a:p>
          <a:p>
            <a:pPr marL="457200" indent="-457200">
              <a:buFont typeface="Arial" panose="020B0604020202020204" pitchFamily="34" charset="0"/>
              <a:buChar char="•"/>
            </a:pPr>
            <a:r>
              <a:rPr lang="en-US" sz="2800" dirty="0"/>
              <a:t>Solve systems of equations by substitution.</a:t>
            </a:r>
          </a:p>
          <a:p>
            <a:pPr marL="457200" indent="-457200">
              <a:buFont typeface="Arial" panose="020B0604020202020204" pitchFamily="34" charset="0"/>
              <a:buChar char="•"/>
            </a:pPr>
            <a:r>
              <a:rPr lang="en-US" sz="2800" dirty="0"/>
              <a:t>Solve systems of equations by addition.</a:t>
            </a:r>
          </a:p>
          <a:p>
            <a:pPr marL="457200" indent="-457200">
              <a:buFont typeface="Arial" panose="020B0604020202020204" pitchFamily="34" charset="0"/>
              <a:buChar char="•"/>
            </a:pPr>
            <a:r>
              <a:rPr lang="en-US" sz="2800" dirty="0"/>
              <a:t>Identify inconsistent systems of equations containing two variables.</a:t>
            </a:r>
          </a:p>
          <a:p>
            <a:pPr marL="457200" indent="-457200">
              <a:buFont typeface="Arial" panose="020B0604020202020204" pitchFamily="34" charset="0"/>
              <a:buChar char="•"/>
            </a:pPr>
            <a:r>
              <a:rPr lang="en-US" sz="2800" dirty="0"/>
              <a:t>Express the solution of a system of dependent equations containing two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F76CBBE5-B1EB-B190-EC47-9CFE818153C7}"/>
              </a:ext>
            </a:extLst>
          </p:cNvPr>
          <p:cNvSpPr txBox="1"/>
          <p:nvPr/>
        </p:nvSpPr>
        <p:spPr>
          <a:xfrm>
            <a:off x="1296615" y="1355335"/>
            <a:ext cx="9598769" cy="3108543"/>
          </a:xfrm>
          <a:prstGeom prst="rect">
            <a:avLst/>
          </a:prstGeom>
          <a:noFill/>
        </p:spPr>
        <p:txBody>
          <a:bodyPr wrap="square">
            <a:spAutoFit/>
          </a:bodyPr>
          <a:lstStyle/>
          <a:p>
            <a:r>
              <a:rPr lang="en-US" sz="2800" dirty="0"/>
              <a:t>A </a:t>
            </a:r>
            <a:r>
              <a:rPr lang="en-US" sz="2800" b="1" dirty="0"/>
              <a:t>system of linear equations </a:t>
            </a:r>
            <a:r>
              <a:rPr lang="en-US" sz="2800" dirty="0"/>
              <a:t>consists of two or more linear equations made up of two or more variables such that all equations in the system are considered simultaneously. </a:t>
            </a:r>
          </a:p>
          <a:p>
            <a:endParaRPr lang="en-US" sz="2800" dirty="0"/>
          </a:p>
          <a:p>
            <a:r>
              <a:rPr lang="en-US" sz="2800" dirty="0"/>
              <a:t>To find the unique solution to a system of linear equations, we must find a numerical value for each variable in the system that will satisfy all equations in the system at the same time.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EAEF67-8A5F-79F6-C90D-BC54D656329B}"/>
              </a:ext>
            </a:extLst>
          </p:cNvPr>
          <p:cNvPicPr>
            <a:picLocks noChangeAspect="1"/>
          </p:cNvPicPr>
          <p:nvPr/>
        </p:nvPicPr>
        <p:blipFill>
          <a:blip r:embed="rId2"/>
          <a:stretch>
            <a:fillRect/>
          </a:stretch>
        </p:blipFill>
        <p:spPr>
          <a:xfrm>
            <a:off x="643467" y="136525"/>
            <a:ext cx="10905066" cy="3816772"/>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10" name="Picture 9">
            <a:extLst>
              <a:ext uri="{FF2B5EF4-FFF2-40B4-BE49-F238E27FC236}">
                <a16:creationId xmlns:a16="http://schemas.microsoft.com/office/drawing/2014/main" id="{3BF765E0-048F-2C0C-4C79-5DBAE7C2EEF2}"/>
              </a:ext>
            </a:extLst>
          </p:cNvPr>
          <p:cNvPicPr>
            <a:picLocks noChangeAspect="1"/>
          </p:cNvPicPr>
          <p:nvPr/>
        </p:nvPicPr>
        <p:blipFill>
          <a:blip r:embed="rId3"/>
          <a:stretch>
            <a:fillRect/>
          </a:stretch>
        </p:blipFill>
        <p:spPr>
          <a:xfrm>
            <a:off x="1164092" y="3429000"/>
            <a:ext cx="6858679" cy="2749736"/>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761D3-0BD1-3B51-AF69-E41B9DF88944}"/>
              </a:ext>
            </a:extLst>
          </p:cNvPr>
          <p:cNvPicPr>
            <a:picLocks noChangeAspect="1"/>
          </p:cNvPicPr>
          <p:nvPr/>
        </p:nvPicPr>
        <p:blipFill>
          <a:blip r:embed="rId3"/>
          <a:stretch>
            <a:fillRect/>
          </a:stretch>
        </p:blipFill>
        <p:spPr>
          <a:xfrm>
            <a:off x="643467" y="1875027"/>
            <a:ext cx="10905066" cy="310794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35AF447-636E-4343-9396-5622CCBABE3D}"/>
              </a:ext>
            </a:extLst>
          </p:cNvPr>
          <p:cNvPicPr>
            <a:picLocks noChangeAspect="1"/>
          </p:cNvPicPr>
          <p:nvPr/>
        </p:nvPicPr>
        <p:blipFill>
          <a:blip r:embed="rId3"/>
          <a:stretch>
            <a:fillRect/>
          </a:stretch>
        </p:blipFill>
        <p:spPr>
          <a:xfrm>
            <a:off x="217034" y="136525"/>
            <a:ext cx="10734675" cy="315277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6EAB60-7EF7-54C8-4791-A26182E8A34B}"/>
              </a:ext>
            </a:extLst>
          </p:cNvPr>
          <p:cNvPicPr>
            <a:picLocks noChangeAspect="1"/>
          </p:cNvPicPr>
          <p:nvPr/>
        </p:nvPicPr>
        <p:blipFill>
          <a:blip r:embed="rId2"/>
          <a:stretch>
            <a:fillRect/>
          </a:stretch>
        </p:blipFill>
        <p:spPr>
          <a:xfrm>
            <a:off x="201386" y="136525"/>
            <a:ext cx="10744200" cy="2409825"/>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B66D708-EBF4-F618-613E-B8184534473A}"/>
              </a:ext>
            </a:extLst>
          </p:cNvPr>
          <p:cNvPicPr>
            <a:picLocks noChangeAspect="1"/>
          </p:cNvPicPr>
          <p:nvPr/>
        </p:nvPicPr>
        <p:blipFill>
          <a:blip r:embed="rId3"/>
          <a:stretch>
            <a:fillRect/>
          </a:stretch>
        </p:blipFill>
        <p:spPr>
          <a:xfrm>
            <a:off x="240846" y="136525"/>
            <a:ext cx="10839450" cy="298132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304</TotalTime>
  <Words>1299</Words>
  <Application>Microsoft Office PowerPoint</Application>
  <PresentationFormat>Widescreen</PresentationFormat>
  <Paragraphs>99</Paragraphs>
  <Slides>33</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Systems of Equations  and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29</cp:revision>
  <dcterms:created xsi:type="dcterms:W3CDTF">2023-11-15T21:12:55Z</dcterms:created>
  <dcterms:modified xsi:type="dcterms:W3CDTF">2024-09-04T17:14:46Z</dcterms:modified>
</cp:coreProperties>
</file>