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7" r:id="rId2"/>
    <p:sldId id="265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287" r:id="rId16"/>
    <p:sldId id="300" r:id="rId17"/>
    <p:sldId id="301" r:id="rId18"/>
    <p:sldId id="302" r:id="rId19"/>
    <p:sldId id="308" r:id="rId20"/>
    <p:sldId id="303" r:id="rId21"/>
    <p:sldId id="304" r:id="rId22"/>
    <p:sldId id="305" r:id="rId23"/>
    <p:sldId id="306" r:id="rId24"/>
    <p:sldId id="310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46" autoAdjust="0"/>
    <p:restoredTop sz="96224" autoAdjust="0"/>
  </p:normalViewPr>
  <p:slideViewPr>
    <p:cSldViewPr snapToGrid="0">
      <p:cViewPr>
        <p:scale>
          <a:sx n="100" d="100"/>
          <a:sy n="100" d="100"/>
        </p:scale>
        <p:origin x="438" y="210"/>
      </p:cViewPr>
      <p:guideLst/>
    </p:cSldViewPr>
  </p:slideViewPr>
  <p:outlineViewPr>
    <p:cViewPr>
      <p:scale>
        <a:sx n="33" d="100"/>
        <a:sy n="33" d="100"/>
      </p:scale>
      <p:origin x="0" y="-107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4T16:58:03.15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24575,'0'0'-8191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3D5E1-EFBE-4824-A8EE-F840F2360E88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B10C6-7A1D-4F8B-A8DD-E3FCF8F0D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32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41E36-21DB-4D0E-AA49-909043863EA3}" type="datetime1">
              <a:rPr lang="en-US" smtClean="0"/>
              <a:t>5/15/2023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08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90EA-4379-4B2B-AE3B-40EF46F2D045}" type="datetime1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27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1C77-BCED-421F-9F71-07E176229677}" type="datetime1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388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2B02-6870-4E12-8E72-EE4A3D74C986}" type="datetime1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153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1CD24-9BB0-4E1F-882A-80E44B58EDA6}" type="datetime1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992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217EA-3B55-4D87-B103-B72594913F84}" type="datetime1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44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EAE7-F380-4111-95F5-EE7823C59B30}" type="datetime1">
              <a:rPr lang="en-US" smtClean="0"/>
              <a:t>5/15/2023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021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3791-1173-4BDB-B959-31A7BA636AD3}" type="datetime1">
              <a:rPr lang="en-US" smtClean="0"/>
              <a:t>5/15/2023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944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0E453-9C0C-4151-91B2-697A5FB0DE69}" type="datetime1">
              <a:rPr lang="en-US" smtClean="0"/>
              <a:t>5/15/2023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49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550AF-D403-4569-8B88-8D3AB2FBA666}" type="datetime1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3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E5FF5-C9CF-483B-9DE9-A3A136707254}" type="datetime1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076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96401-247B-4BFF-ABF4-A25EDCA5348A}" type="datetime1">
              <a:rPr lang="en-US" smtClean="0"/>
              <a:t>5/15/2023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https://openstax.org/details/books/calculus-volume-1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833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162" Type="http://schemas.openxmlformats.org/officeDocument/2006/relationships/image" Target="../media/image226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esmos.com/calculator/pjxjvdbt7i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AD35AE2F-5E3A-49D9-8DE1-8A333BA40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e Hand Bold"/>
              <a:ea typeface="+mn-ea"/>
              <a:cs typeface="+mn-cs"/>
            </a:endParaRPr>
          </a:p>
        </p:txBody>
      </p:sp>
      <p:pic>
        <p:nvPicPr>
          <p:cNvPr id="19" name="Picture 3" descr="Triangular abstract background">
            <a:extLst>
              <a:ext uri="{FF2B5EF4-FFF2-40B4-BE49-F238E27FC236}">
                <a16:creationId xmlns:a16="http://schemas.microsoft.com/office/drawing/2014/main" id="{77EBFDAC-2B12-7424-0299-386B3FC7AC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5709" r="-1" b="-1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332CE4-9FEF-4047-69AE-4646FF38C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/>
              <a:t>Chapter 4 </a:t>
            </a:r>
            <a:br>
              <a:rPr lang="en-US" dirty="0"/>
            </a:br>
            <a:r>
              <a:rPr lang="en-US" dirty="0"/>
              <a:t>applications of derivatives</a:t>
            </a:r>
          </a:p>
        </p:txBody>
      </p:sp>
      <p:sp>
        <p:nvSpPr>
          <p:cNvPr id="38" name="Rectangle 6">
            <a:extLst>
              <a:ext uri="{FF2B5EF4-FFF2-40B4-BE49-F238E27FC236}">
                <a16:creationId xmlns:a16="http://schemas.microsoft.com/office/drawing/2014/main" id="{04D8AD8F-EF7F-481F-B99A-B85138970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e Hand Bold"/>
              <a:ea typeface="+mn-ea"/>
              <a:cs typeface="+mn-cs"/>
            </a:endParaRPr>
          </a:p>
        </p:txBody>
      </p:sp>
      <p:sp>
        <p:nvSpPr>
          <p:cNvPr id="40" name="Rectangle 6">
            <a:extLst>
              <a:ext uri="{FF2B5EF4-FFF2-40B4-BE49-F238E27FC236}">
                <a16:creationId xmlns:a16="http://schemas.microsoft.com/office/drawing/2014/main" id="{79EB4626-023C-436D-9F57-9EB460809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902700 h 5416094"/>
              <a:gd name="connsiteX1" fmla="*/ 902700 w 10515600"/>
              <a:gd name="connsiteY1" fmla="*/ 0 h 5416094"/>
              <a:gd name="connsiteX2" fmla="*/ 1746919 w 10515600"/>
              <a:gd name="connsiteY2" fmla="*/ 0 h 5416094"/>
              <a:gd name="connsiteX3" fmla="*/ 2329833 w 10515600"/>
              <a:gd name="connsiteY3" fmla="*/ 0 h 5416094"/>
              <a:gd name="connsiteX4" fmla="*/ 2825644 w 10515600"/>
              <a:gd name="connsiteY4" fmla="*/ 0 h 5416094"/>
              <a:gd name="connsiteX5" fmla="*/ 3582762 w 10515600"/>
              <a:gd name="connsiteY5" fmla="*/ 0 h 5416094"/>
              <a:gd name="connsiteX6" fmla="*/ 4165675 w 10515600"/>
              <a:gd name="connsiteY6" fmla="*/ 0 h 5416094"/>
              <a:gd name="connsiteX7" fmla="*/ 5009894 w 10515600"/>
              <a:gd name="connsiteY7" fmla="*/ 0 h 5416094"/>
              <a:gd name="connsiteX8" fmla="*/ 5505706 w 10515600"/>
              <a:gd name="connsiteY8" fmla="*/ 0 h 5416094"/>
              <a:gd name="connsiteX9" fmla="*/ 6349925 w 10515600"/>
              <a:gd name="connsiteY9" fmla="*/ 0 h 5416094"/>
              <a:gd name="connsiteX10" fmla="*/ 6758634 w 10515600"/>
              <a:gd name="connsiteY10" fmla="*/ 0 h 5416094"/>
              <a:gd name="connsiteX11" fmla="*/ 7428650 w 10515600"/>
              <a:gd name="connsiteY11" fmla="*/ 0 h 5416094"/>
              <a:gd name="connsiteX12" fmla="*/ 8098665 w 10515600"/>
              <a:gd name="connsiteY12" fmla="*/ 0 h 5416094"/>
              <a:gd name="connsiteX13" fmla="*/ 8681579 w 10515600"/>
              <a:gd name="connsiteY13" fmla="*/ 0 h 5416094"/>
              <a:gd name="connsiteX14" fmla="*/ 9612900 w 10515600"/>
              <a:gd name="connsiteY14" fmla="*/ 0 h 5416094"/>
              <a:gd name="connsiteX15" fmla="*/ 10515600 w 10515600"/>
              <a:gd name="connsiteY15" fmla="*/ 902700 h 5416094"/>
              <a:gd name="connsiteX16" fmla="*/ 10515600 w 10515600"/>
              <a:gd name="connsiteY16" fmla="*/ 1504482 h 5416094"/>
              <a:gd name="connsiteX17" fmla="*/ 10515600 w 10515600"/>
              <a:gd name="connsiteY17" fmla="*/ 2178479 h 5416094"/>
              <a:gd name="connsiteX18" fmla="*/ 10515600 w 10515600"/>
              <a:gd name="connsiteY18" fmla="*/ 2780261 h 5416094"/>
              <a:gd name="connsiteX19" fmla="*/ 10515600 w 10515600"/>
              <a:gd name="connsiteY19" fmla="*/ 3273722 h 5416094"/>
              <a:gd name="connsiteX20" fmla="*/ 10515600 w 10515600"/>
              <a:gd name="connsiteY20" fmla="*/ 3803291 h 5416094"/>
              <a:gd name="connsiteX21" fmla="*/ 10515600 w 10515600"/>
              <a:gd name="connsiteY21" fmla="*/ 4513394 h 5416094"/>
              <a:gd name="connsiteX22" fmla="*/ 9612900 w 10515600"/>
              <a:gd name="connsiteY22" fmla="*/ 5416094 h 5416094"/>
              <a:gd name="connsiteX23" fmla="*/ 9117089 w 10515600"/>
              <a:gd name="connsiteY23" fmla="*/ 5416094 h 5416094"/>
              <a:gd name="connsiteX24" fmla="*/ 8708379 w 10515600"/>
              <a:gd name="connsiteY24" fmla="*/ 5416094 h 5416094"/>
              <a:gd name="connsiteX25" fmla="*/ 8299670 w 10515600"/>
              <a:gd name="connsiteY25" fmla="*/ 5416094 h 5416094"/>
              <a:gd name="connsiteX26" fmla="*/ 7629654 w 10515600"/>
              <a:gd name="connsiteY26" fmla="*/ 5416094 h 5416094"/>
              <a:gd name="connsiteX27" fmla="*/ 7133843 w 10515600"/>
              <a:gd name="connsiteY27" fmla="*/ 5416094 h 5416094"/>
              <a:gd name="connsiteX28" fmla="*/ 6376726 w 10515600"/>
              <a:gd name="connsiteY28" fmla="*/ 5416094 h 5416094"/>
              <a:gd name="connsiteX29" fmla="*/ 5880914 w 10515600"/>
              <a:gd name="connsiteY29" fmla="*/ 5416094 h 5416094"/>
              <a:gd name="connsiteX30" fmla="*/ 5123797 w 10515600"/>
              <a:gd name="connsiteY30" fmla="*/ 5416094 h 5416094"/>
              <a:gd name="connsiteX31" fmla="*/ 4715088 w 10515600"/>
              <a:gd name="connsiteY31" fmla="*/ 5416094 h 5416094"/>
              <a:gd name="connsiteX32" fmla="*/ 3957970 w 10515600"/>
              <a:gd name="connsiteY32" fmla="*/ 5416094 h 5416094"/>
              <a:gd name="connsiteX33" fmla="*/ 3462159 w 10515600"/>
              <a:gd name="connsiteY33" fmla="*/ 5416094 h 5416094"/>
              <a:gd name="connsiteX34" fmla="*/ 3053449 w 10515600"/>
              <a:gd name="connsiteY34" fmla="*/ 5416094 h 5416094"/>
              <a:gd name="connsiteX35" fmla="*/ 2557638 w 10515600"/>
              <a:gd name="connsiteY35" fmla="*/ 5416094 h 5416094"/>
              <a:gd name="connsiteX36" fmla="*/ 1800521 w 10515600"/>
              <a:gd name="connsiteY36" fmla="*/ 5416094 h 5416094"/>
              <a:gd name="connsiteX37" fmla="*/ 902700 w 10515600"/>
              <a:gd name="connsiteY37" fmla="*/ 5416094 h 5416094"/>
              <a:gd name="connsiteX38" fmla="*/ 0 w 10515600"/>
              <a:gd name="connsiteY38" fmla="*/ 4513394 h 5416094"/>
              <a:gd name="connsiteX39" fmla="*/ 0 w 10515600"/>
              <a:gd name="connsiteY39" fmla="*/ 3911612 h 5416094"/>
              <a:gd name="connsiteX40" fmla="*/ 0 w 10515600"/>
              <a:gd name="connsiteY40" fmla="*/ 3309829 h 5416094"/>
              <a:gd name="connsiteX41" fmla="*/ 0 w 10515600"/>
              <a:gd name="connsiteY41" fmla="*/ 2780261 h 5416094"/>
              <a:gd name="connsiteX42" fmla="*/ 0 w 10515600"/>
              <a:gd name="connsiteY42" fmla="*/ 2106265 h 5416094"/>
              <a:gd name="connsiteX43" fmla="*/ 0 w 10515600"/>
              <a:gd name="connsiteY43" fmla="*/ 1504482 h 5416094"/>
              <a:gd name="connsiteX44" fmla="*/ 0 w 10515600"/>
              <a:gd name="connsiteY44" fmla="*/ 90270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0515600" h="5416094" extrusionOk="0">
                <a:moveTo>
                  <a:pt x="0" y="902700"/>
                </a:moveTo>
                <a:cubicBezTo>
                  <a:pt x="-57306" y="368805"/>
                  <a:pt x="305054" y="37193"/>
                  <a:pt x="902700" y="0"/>
                </a:cubicBezTo>
                <a:cubicBezTo>
                  <a:pt x="1280419" y="-35006"/>
                  <a:pt x="1407743" y="-35339"/>
                  <a:pt x="1746919" y="0"/>
                </a:cubicBezTo>
                <a:cubicBezTo>
                  <a:pt x="2086095" y="35339"/>
                  <a:pt x="2146539" y="-12333"/>
                  <a:pt x="2329833" y="0"/>
                </a:cubicBezTo>
                <a:cubicBezTo>
                  <a:pt x="2513127" y="12333"/>
                  <a:pt x="2706706" y="12952"/>
                  <a:pt x="2825644" y="0"/>
                </a:cubicBezTo>
                <a:cubicBezTo>
                  <a:pt x="2944582" y="-12952"/>
                  <a:pt x="3420817" y="-27100"/>
                  <a:pt x="3582762" y="0"/>
                </a:cubicBezTo>
                <a:cubicBezTo>
                  <a:pt x="3744707" y="27100"/>
                  <a:pt x="4023584" y="-9167"/>
                  <a:pt x="4165675" y="0"/>
                </a:cubicBezTo>
                <a:cubicBezTo>
                  <a:pt x="4307766" y="9167"/>
                  <a:pt x="4770188" y="27031"/>
                  <a:pt x="5009894" y="0"/>
                </a:cubicBezTo>
                <a:cubicBezTo>
                  <a:pt x="5249600" y="-27031"/>
                  <a:pt x="5349881" y="-194"/>
                  <a:pt x="5505706" y="0"/>
                </a:cubicBezTo>
                <a:cubicBezTo>
                  <a:pt x="5661531" y="194"/>
                  <a:pt x="6129254" y="-29363"/>
                  <a:pt x="6349925" y="0"/>
                </a:cubicBezTo>
                <a:cubicBezTo>
                  <a:pt x="6570596" y="29363"/>
                  <a:pt x="6581199" y="-14617"/>
                  <a:pt x="6758634" y="0"/>
                </a:cubicBezTo>
                <a:cubicBezTo>
                  <a:pt x="6936069" y="14617"/>
                  <a:pt x="7246491" y="25675"/>
                  <a:pt x="7428650" y="0"/>
                </a:cubicBezTo>
                <a:cubicBezTo>
                  <a:pt x="7610809" y="-25675"/>
                  <a:pt x="7825190" y="-17078"/>
                  <a:pt x="8098665" y="0"/>
                </a:cubicBezTo>
                <a:cubicBezTo>
                  <a:pt x="8372141" y="17078"/>
                  <a:pt x="8559625" y="-21568"/>
                  <a:pt x="8681579" y="0"/>
                </a:cubicBezTo>
                <a:cubicBezTo>
                  <a:pt x="8803533" y="21568"/>
                  <a:pt x="9307226" y="-46066"/>
                  <a:pt x="9612900" y="0"/>
                </a:cubicBezTo>
                <a:cubicBezTo>
                  <a:pt x="10119954" y="-10560"/>
                  <a:pt x="10418674" y="366684"/>
                  <a:pt x="10515600" y="902700"/>
                </a:cubicBezTo>
                <a:cubicBezTo>
                  <a:pt x="10494548" y="1140809"/>
                  <a:pt x="10524881" y="1252168"/>
                  <a:pt x="10515600" y="1504482"/>
                </a:cubicBezTo>
                <a:cubicBezTo>
                  <a:pt x="10506319" y="1756796"/>
                  <a:pt x="10494309" y="1995078"/>
                  <a:pt x="10515600" y="2178479"/>
                </a:cubicBezTo>
                <a:cubicBezTo>
                  <a:pt x="10536891" y="2361880"/>
                  <a:pt x="10522845" y="2487483"/>
                  <a:pt x="10515600" y="2780261"/>
                </a:cubicBezTo>
                <a:cubicBezTo>
                  <a:pt x="10508355" y="3073039"/>
                  <a:pt x="10533694" y="3138252"/>
                  <a:pt x="10515600" y="3273722"/>
                </a:cubicBezTo>
                <a:cubicBezTo>
                  <a:pt x="10497506" y="3409192"/>
                  <a:pt x="10514952" y="3569910"/>
                  <a:pt x="10515600" y="3803291"/>
                </a:cubicBezTo>
                <a:cubicBezTo>
                  <a:pt x="10516248" y="4036672"/>
                  <a:pt x="10499126" y="4317688"/>
                  <a:pt x="10515600" y="4513394"/>
                </a:cubicBezTo>
                <a:cubicBezTo>
                  <a:pt x="10585499" y="4997151"/>
                  <a:pt x="10115437" y="5453981"/>
                  <a:pt x="9612900" y="5416094"/>
                </a:cubicBezTo>
                <a:cubicBezTo>
                  <a:pt x="9473271" y="5418358"/>
                  <a:pt x="9316384" y="5423764"/>
                  <a:pt x="9117089" y="5416094"/>
                </a:cubicBezTo>
                <a:cubicBezTo>
                  <a:pt x="8917794" y="5408424"/>
                  <a:pt x="8902141" y="5433256"/>
                  <a:pt x="8708379" y="5416094"/>
                </a:cubicBezTo>
                <a:cubicBezTo>
                  <a:pt x="8514617" y="5398933"/>
                  <a:pt x="8454700" y="5422387"/>
                  <a:pt x="8299670" y="5416094"/>
                </a:cubicBezTo>
                <a:cubicBezTo>
                  <a:pt x="8144640" y="5409801"/>
                  <a:pt x="7907022" y="5398388"/>
                  <a:pt x="7629654" y="5416094"/>
                </a:cubicBezTo>
                <a:cubicBezTo>
                  <a:pt x="7352286" y="5433800"/>
                  <a:pt x="7244777" y="5409877"/>
                  <a:pt x="7133843" y="5416094"/>
                </a:cubicBezTo>
                <a:cubicBezTo>
                  <a:pt x="7022909" y="5422311"/>
                  <a:pt x="6748865" y="5379753"/>
                  <a:pt x="6376726" y="5416094"/>
                </a:cubicBezTo>
                <a:cubicBezTo>
                  <a:pt x="6004587" y="5452435"/>
                  <a:pt x="5991442" y="5438860"/>
                  <a:pt x="5880914" y="5416094"/>
                </a:cubicBezTo>
                <a:cubicBezTo>
                  <a:pt x="5770386" y="5393328"/>
                  <a:pt x="5294303" y="5440618"/>
                  <a:pt x="5123797" y="5416094"/>
                </a:cubicBezTo>
                <a:cubicBezTo>
                  <a:pt x="4953291" y="5391570"/>
                  <a:pt x="4828705" y="5430421"/>
                  <a:pt x="4715088" y="5416094"/>
                </a:cubicBezTo>
                <a:cubicBezTo>
                  <a:pt x="4601471" y="5401767"/>
                  <a:pt x="4227806" y="5381491"/>
                  <a:pt x="3957970" y="5416094"/>
                </a:cubicBezTo>
                <a:cubicBezTo>
                  <a:pt x="3688134" y="5450697"/>
                  <a:pt x="3670638" y="5425309"/>
                  <a:pt x="3462159" y="5416094"/>
                </a:cubicBezTo>
                <a:cubicBezTo>
                  <a:pt x="3253680" y="5406879"/>
                  <a:pt x="3167443" y="5432031"/>
                  <a:pt x="3053449" y="5416094"/>
                </a:cubicBezTo>
                <a:cubicBezTo>
                  <a:pt x="2939455" y="5400158"/>
                  <a:pt x="2701485" y="5433995"/>
                  <a:pt x="2557638" y="5416094"/>
                </a:cubicBezTo>
                <a:cubicBezTo>
                  <a:pt x="2413791" y="5398193"/>
                  <a:pt x="2168647" y="5424510"/>
                  <a:pt x="1800521" y="5416094"/>
                </a:cubicBezTo>
                <a:cubicBezTo>
                  <a:pt x="1432395" y="5407678"/>
                  <a:pt x="1261364" y="5454497"/>
                  <a:pt x="902700" y="5416094"/>
                </a:cubicBezTo>
                <a:cubicBezTo>
                  <a:pt x="519468" y="5419760"/>
                  <a:pt x="63003" y="5077223"/>
                  <a:pt x="0" y="4513394"/>
                </a:cubicBezTo>
                <a:cubicBezTo>
                  <a:pt x="-20265" y="4243495"/>
                  <a:pt x="27650" y="4053844"/>
                  <a:pt x="0" y="3911612"/>
                </a:cubicBezTo>
                <a:cubicBezTo>
                  <a:pt x="-27650" y="3769380"/>
                  <a:pt x="24988" y="3469350"/>
                  <a:pt x="0" y="3309829"/>
                </a:cubicBezTo>
                <a:cubicBezTo>
                  <a:pt x="-24988" y="3150308"/>
                  <a:pt x="-16973" y="2933511"/>
                  <a:pt x="0" y="2780261"/>
                </a:cubicBezTo>
                <a:cubicBezTo>
                  <a:pt x="16973" y="2627011"/>
                  <a:pt x="-11552" y="2315258"/>
                  <a:pt x="0" y="2106265"/>
                </a:cubicBezTo>
                <a:cubicBezTo>
                  <a:pt x="11552" y="1897272"/>
                  <a:pt x="-9167" y="1726905"/>
                  <a:pt x="0" y="1504482"/>
                </a:cubicBezTo>
                <a:cubicBezTo>
                  <a:pt x="9167" y="1282059"/>
                  <a:pt x="10972" y="1160784"/>
                  <a:pt x="0" y="902700"/>
                </a:cubicBezTo>
                <a:close/>
              </a:path>
            </a:pathLst>
          </a:custGeom>
          <a:noFill/>
          <a:ln w="60325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e Hand Bold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6D8AE1-1909-F99F-40FB-89A44B541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he Hand Bold"/>
                <a:ea typeface="+mn-ea"/>
                <a:cs typeface="+mn-cs"/>
              </a:rPr>
              <a:t>https://openstax.org/details/books/calculus-volume-1</a:t>
            </a:r>
          </a:p>
        </p:txBody>
      </p:sp>
    </p:spTree>
    <p:extLst>
      <p:ext uri="{BB962C8B-B14F-4D97-AF65-F5344CB8AC3E}">
        <p14:creationId xmlns:p14="http://schemas.microsoft.com/office/powerpoint/2010/main" val="18378234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0C57089-72FB-C24C-10A8-B8CA0491E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066189-E749-8DCF-6262-F3C874A135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278" y="388309"/>
            <a:ext cx="10940676" cy="2301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704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951304-1BDC-02BD-693F-8EFEE5146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0CA508-A607-2E84-2D76-05F989BA3F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035" y="347219"/>
            <a:ext cx="11513008" cy="2321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446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C3C18FD-44A1-EDCD-2C0C-F592D0055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A78C64-EB61-1BE3-2E96-44316901B6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780" y="400381"/>
            <a:ext cx="11036485" cy="2213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792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78DA337-8CDC-5783-1A54-7D728552F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3AB128-CDE8-9D39-65B1-7E55F584AC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07" y="1423211"/>
            <a:ext cx="11156715" cy="368041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57275C3-55A0-F648-B227-A983DC1AFA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07" y="529412"/>
            <a:ext cx="4684873" cy="640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608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D93A154-1445-D4E3-50A3-12CA7E071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ABD99B-520F-3E1B-3992-63A9924031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410" y="281576"/>
            <a:ext cx="10567132" cy="3035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8757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Triangular abstract background">
            <a:extLst>
              <a:ext uri="{FF2B5EF4-FFF2-40B4-BE49-F238E27FC236}">
                <a16:creationId xmlns:a16="http://schemas.microsoft.com/office/drawing/2014/main" id="{77EBFDAC-2B12-7424-0299-386B3FC7AC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5709" r="-1" b="-1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332CE4-9FEF-4047-69AE-4646FF38C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0175" y="1638168"/>
            <a:ext cx="9144000" cy="3063240"/>
          </a:xfrm>
        </p:spPr>
        <p:txBody>
          <a:bodyPr>
            <a:normAutofit/>
          </a:bodyPr>
          <a:lstStyle/>
          <a:p>
            <a:r>
              <a:rPr lang="en-US" dirty="0"/>
              <a:t>Newton’s Method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B085AC-03CE-A3CB-1405-19BD6CFA69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298853" y="5167056"/>
            <a:ext cx="9144000" cy="1225296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Section 4.9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02E5C6-7B29-A59B-36E9-37032B88B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</p:spTree>
    <p:extLst>
      <p:ext uri="{BB962C8B-B14F-4D97-AF65-F5344CB8AC3E}">
        <p14:creationId xmlns:p14="http://schemas.microsoft.com/office/powerpoint/2010/main" val="13690199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2D4F4A4-B7C9-F4CC-789E-7A495A37F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7F69D6-31AD-6DDE-CB5E-D0739CB985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5114" y="0"/>
            <a:ext cx="8635911" cy="64026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6D32E60-2F1E-84FF-DFC4-D910541098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170" y="516124"/>
            <a:ext cx="3095625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625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9C2A94C-2CF3-93B8-FDCB-BF8D7D0A3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97FAA2-4139-A61E-F9EA-AB631CAA4F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930" y="1502996"/>
            <a:ext cx="10220140" cy="3852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3580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5A897DA-F775-E4DF-3C73-868AE02E9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AE7DA5C-E593-4F7D-2EF5-E01480B309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594" y="2090309"/>
            <a:ext cx="9880811" cy="267738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9058A17-B7B2-5A93-6226-32B124C9906C}"/>
              </a:ext>
            </a:extLst>
          </p:cNvPr>
          <p:cNvSpPr txBox="1"/>
          <p:nvPr/>
        </p:nvSpPr>
        <p:spPr>
          <a:xfrm>
            <a:off x="1387011" y="5383658"/>
            <a:ext cx="567988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This is an example of an </a:t>
            </a:r>
            <a:r>
              <a:rPr lang="en-US" sz="4400" b="1" dirty="0"/>
              <a:t>iterative</a:t>
            </a:r>
            <a:r>
              <a:rPr lang="en-US" sz="4400" dirty="0"/>
              <a:t> </a:t>
            </a:r>
            <a:r>
              <a:rPr lang="en-US" sz="4400" b="1" dirty="0"/>
              <a:t>process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470928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E295D24-1585-F1B8-11C7-4E90D49D9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D1AF73-1791-88DD-7FB1-D8BA5306F3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72" y="220251"/>
            <a:ext cx="9482832" cy="202093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76A9EFD-045E-8DD5-F549-5B2C79E8EC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2533" y="220251"/>
            <a:ext cx="3320426" cy="2730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135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Triangular abstract background">
            <a:extLst>
              <a:ext uri="{FF2B5EF4-FFF2-40B4-BE49-F238E27FC236}">
                <a16:creationId xmlns:a16="http://schemas.microsoft.com/office/drawing/2014/main" id="{77EBFDAC-2B12-7424-0299-386B3FC7AC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5709" r="-1" b="-1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332CE4-9FEF-4047-69AE-4646FF38C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5684" y="1638168"/>
            <a:ext cx="9144000" cy="3063240"/>
          </a:xfrm>
        </p:spPr>
        <p:txBody>
          <a:bodyPr>
            <a:normAutofit/>
          </a:bodyPr>
          <a:lstStyle/>
          <a:p>
            <a:r>
              <a:rPr lang="en-US" dirty="0" err="1"/>
              <a:t>L’Hôpital’s</a:t>
            </a:r>
            <a:r>
              <a:rPr lang="en-US" dirty="0"/>
              <a:t> Rule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B085AC-03CE-A3CB-1405-19BD6CFA69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298853" y="5167056"/>
            <a:ext cx="9144000" cy="1225296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Section 4.8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9E413D-3561-43AD-7841-6668991F8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</p:spTree>
    <p:extLst>
      <p:ext uri="{BB962C8B-B14F-4D97-AF65-F5344CB8AC3E}">
        <p14:creationId xmlns:p14="http://schemas.microsoft.com/office/powerpoint/2010/main" val="19644376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97F7F98-00E5-6D20-9428-200573CAC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C9919C-A754-9B73-0EC0-CF1D0C2CFD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979" y="376344"/>
            <a:ext cx="10613739" cy="2544389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id="{E4F10D99-0895-C289-2A81-B2E8D051BC19}"/>
                  </a:ext>
                </a:extLst>
              </p14:cNvPr>
              <p14:cNvContentPartPr/>
              <p14:nvPr/>
            </p14:nvContentPartPr>
            <p14:xfrm>
              <a:off x="2056680" y="7337340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E4F10D99-0895-C289-2A81-B2E8D051BC19}"/>
                  </a:ext>
                </a:extLst>
              </p:cNvPr>
              <p:cNvPicPr/>
              <p:nvPr/>
            </p:nvPicPr>
            <p:blipFill>
              <a:blip r:embed="rId162"/>
              <a:stretch>
                <a:fillRect/>
              </a:stretch>
            </p:blipFill>
            <p:spPr>
              <a:xfrm>
                <a:off x="2047680" y="7328700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84883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6B87012-66E0-57D5-079B-9DCAC03EE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9314C5-A9BB-FD75-4651-2761D6742327}"/>
              </a:ext>
            </a:extLst>
          </p:cNvPr>
          <p:cNvSpPr txBox="1"/>
          <p:nvPr/>
        </p:nvSpPr>
        <p:spPr>
          <a:xfrm>
            <a:off x="2147298" y="2712378"/>
            <a:ext cx="68219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hlinkClick r:id="rId2"/>
              </a:rPr>
              <a:t>https://www.desmos.com/calculator/pjxjvdbt7i</a:t>
            </a:r>
            <a:endParaRPr lang="en-US" sz="48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0D7356-668D-42E5-DE60-930416A0D5B9}"/>
              </a:ext>
            </a:extLst>
          </p:cNvPr>
          <p:cNvSpPr txBox="1"/>
          <p:nvPr/>
        </p:nvSpPr>
        <p:spPr>
          <a:xfrm>
            <a:off x="2147298" y="1561672"/>
            <a:ext cx="50027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Desmos app for Newton’s Method</a:t>
            </a:r>
          </a:p>
        </p:txBody>
      </p:sp>
    </p:spTree>
    <p:extLst>
      <p:ext uri="{BB962C8B-B14F-4D97-AF65-F5344CB8AC3E}">
        <p14:creationId xmlns:p14="http://schemas.microsoft.com/office/powerpoint/2010/main" val="24122356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E29D332-1738-7436-B159-22F7D0F30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5776CE-8C6D-2AE7-6AF7-CF683BCA41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158" y="1286668"/>
            <a:ext cx="11831683" cy="428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3540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38C968F-A85A-9F2C-7612-00D9677FD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28D431-2121-06E1-F645-6292BD6DFE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2254" y="563455"/>
            <a:ext cx="8507491" cy="524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7633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C0134EB-7AD6-556C-4049-56C0D436C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0EC6679-8FB6-8426-A014-B590D9544B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0674" y="1859441"/>
            <a:ext cx="6230652" cy="1871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851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0B3465A-3F99-6B01-CD8E-EAB43996C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02E00F0-DF40-96C5-E2B8-B92F00B37698}"/>
                  </a:ext>
                </a:extLst>
              </p:cNvPr>
              <p:cNvSpPr txBox="1"/>
              <p:nvPr/>
            </p:nvSpPr>
            <p:spPr>
              <a:xfrm>
                <a:off x="1818166" y="1068512"/>
                <a:ext cx="8272131" cy="4130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/>
                  <a:t>Indeterminant Forms:</a:t>
                </a:r>
              </a:p>
              <a:p>
                <a:endParaRPr lang="en-US" sz="4800" b="1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num>
                      <m:den>
                        <m:r>
                          <a:rPr lang="en-US" sz="48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</m:oMath>
                </a14:m>
                <a:r>
                  <a:rPr lang="en-US" sz="4800" b="1" dirty="0"/>
                  <a:t>  and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num>
                      <m:den>
                        <m:r>
                          <a:rPr lang="en-US" sz="4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den>
                    </m:f>
                  </m:oMath>
                </a14:m>
                <a:endParaRPr lang="en-US" sz="4800" b="1" dirty="0"/>
              </a:p>
              <a:p>
                <a:endParaRPr lang="en-US" sz="4800" b="1" dirty="0"/>
              </a:p>
              <a:p>
                <a14:m>
                  <m:oMath xmlns:m="http://schemas.openxmlformats.org/officeDocument/2006/math">
                    <m:r>
                      <a:rPr lang="en-US" sz="4800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4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∙∞ ,</m:t>
                    </m:r>
                  </m:oMath>
                </a14:m>
                <a:r>
                  <a:rPr lang="en-US" sz="4800" b="1" dirty="0"/>
                  <a:t> </a:t>
                </a:r>
                <a14:m>
                  <m:oMath xmlns:m="http://schemas.openxmlformats.org/officeDocument/2006/math">
                    <m:r>
                      <a:rPr lang="en-US" sz="48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4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∞−∞ , </m:t>
                    </m:r>
                    <m:sSup>
                      <m:sSupPr>
                        <m:ctrlPr>
                          <a:rPr lang="en-US" sz="4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a:rPr lang="en-US" sz="4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e>
                      <m:sup>
                        <m:r>
                          <a:rPr lang="en-US" sz="4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</m:sSup>
                    <m:r>
                      <a:rPr lang="en-US" sz="4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,</m:t>
                    </m:r>
                    <m:sSup>
                      <m:sSupPr>
                        <m:ctrlPr>
                          <a:rPr lang="en-US" sz="4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∞</m:t>
                        </m:r>
                      </m:e>
                      <m:sup>
                        <m:r>
                          <a:rPr lang="en-US" sz="4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sup>
                    </m:sSup>
                    <m:r>
                      <a:rPr lang="en-US" sz="4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, </m:t>
                    </m:r>
                    <m:sSup>
                      <m:sSupPr>
                        <m:ctrlPr>
                          <a:rPr lang="en-US" sz="4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a:rPr lang="en-US" sz="4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e>
                      <m:sup>
                        <m:r>
                          <a:rPr lang="en-US" sz="4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4800" b="1" dirty="0"/>
                  <a:t>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02E00F0-DF40-96C5-E2B8-B92F00B376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8166" y="1068512"/>
                <a:ext cx="8272131" cy="4130618"/>
              </a:xfrm>
              <a:prstGeom prst="rect">
                <a:avLst/>
              </a:prstGeom>
              <a:blipFill>
                <a:blip r:embed="rId2"/>
                <a:stretch>
                  <a:fillRect l="-3316" t="-33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8303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5C98B6A-D524-8F45-05FB-6BCD117E3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F039FDE-2E03-ECFE-2C0C-149BBBCCD4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908" y="1567290"/>
            <a:ext cx="10122184" cy="3723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444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3B9F107-B3AA-CC52-E946-1F37B0762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D9D6EF-0CF8-24C7-543A-DAC083D494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889" y="373022"/>
            <a:ext cx="9173936" cy="6111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443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FBF8873-8D67-635B-FFA3-B505D6C18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D8DE8E-496A-E8A6-53D7-7588BD25B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926" y="327595"/>
            <a:ext cx="8696219" cy="3307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2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FAF9B81-9628-D54C-3513-A9DF96C80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1246AD-ECE5-E903-4DFF-C059D75DE0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911" y="278311"/>
            <a:ext cx="12921799" cy="3800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276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205F1D4-C51D-26F7-FD4D-B56B2A73E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E8CF36-F0B8-A946-A0D1-6993722016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843" y="381642"/>
            <a:ext cx="11565775" cy="235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082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03C13B0-9018-CECD-6310-215791DFC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https://openstax.org/details/books/calculus-volume-1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BFA86BB-BE44-40AE-770C-43C67BA245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496" y="330272"/>
            <a:ext cx="11566011" cy="2556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502036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8613</TotalTime>
  <Words>319</Words>
  <Application>Microsoft Office PowerPoint</Application>
  <PresentationFormat>Widescreen</PresentationFormat>
  <Paragraphs>37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Cambria Math</vt:lpstr>
      <vt:lpstr>The Hand Bold</vt:lpstr>
      <vt:lpstr>The Serif Hand Black</vt:lpstr>
      <vt:lpstr>SketchyVTI</vt:lpstr>
      <vt:lpstr>Chapter 4  applications of derivatives</vt:lpstr>
      <vt:lpstr>L’Hôpital’s Rule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Newton’s Method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3: derivatives</dc:title>
  <dc:creator>Susan Aydelotte</dc:creator>
  <cp:lastModifiedBy>Susan Aydelotte</cp:lastModifiedBy>
  <cp:revision>38</cp:revision>
  <dcterms:created xsi:type="dcterms:W3CDTF">2023-02-06T15:40:48Z</dcterms:created>
  <dcterms:modified xsi:type="dcterms:W3CDTF">2023-05-15T19:10:00Z</dcterms:modified>
</cp:coreProperties>
</file>