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7"/>
  </p:notesMasterIdLst>
  <p:sldIdLst>
    <p:sldId id="257" r:id="rId2"/>
    <p:sldId id="285" r:id="rId3"/>
    <p:sldId id="265" r:id="rId4"/>
    <p:sldId id="263" r:id="rId5"/>
    <p:sldId id="268" r:id="rId6"/>
    <p:sldId id="267" r:id="rId7"/>
    <p:sldId id="266" r:id="rId8"/>
    <p:sldId id="269" r:id="rId9"/>
    <p:sldId id="270" r:id="rId10"/>
    <p:sldId id="271" r:id="rId11"/>
    <p:sldId id="272" r:id="rId12"/>
    <p:sldId id="273" r:id="rId13"/>
    <p:sldId id="279" r:id="rId14"/>
    <p:sldId id="274" r:id="rId15"/>
    <p:sldId id="275" r:id="rId16"/>
    <p:sldId id="276" r:id="rId17"/>
    <p:sldId id="277" r:id="rId18"/>
    <p:sldId id="278" r:id="rId19"/>
    <p:sldId id="280" r:id="rId20"/>
    <p:sldId id="283" r:id="rId21"/>
    <p:sldId id="284" r:id="rId22"/>
    <p:sldId id="281" r:id="rId23"/>
    <p:sldId id="282" r:id="rId24"/>
    <p:sldId id="286" r:id="rId25"/>
    <p:sldId id="287" r:id="rId26"/>
    <p:sldId id="289" r:id="rId27"/>
    <p:sldId id="288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299" r:id="rId39"/>
    <p:sldId id="305" r:id="rId40"/>
    <p:sldId id="301" r:id="rId41"/>
    <p:sldId id="302" r:id="rId42"/>
    <p:sldId id="303" r:id="rId43"/>
    <p:sldId id="304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5" r:id="rId52"/>
    <p:sldId id="313" r:id="rId53"/>
    <p:sldId id="314" r:id="rId54"/>
    <p:sldId id="316" r:id="rId55"/>
    <p:sldId id="317" r:id="rId56"/>
    <p:sldId id="318" r:id="rId57"/>
    <p:sldId id="319" r:id="rId58"/>
    <p:sldId id="320" r:id="rId59"/>
    <p:sldId id="321" r:id="rId60"/>
    <p:sldId id="322" r:id="rId61"/>
    <p:sldId id="323" r:id="rId62"/>
    <p:sldId id="324" r:id="rId63"/>
    <p:sldId id="325" r:id="rId64"/>
    <p:sldId id="326" r:id="rId65"/>
    <p:sldId id="327" r:id="rId66"/>
    <p:sldId id="328" r:id="rId67"/>
    <p:sldId id="329" r:id="rId68"/>
    <p:sldId id="330" r:id="rId69"/>
    <p:sldId id="331" r:id="rId70"/>
    <p:sldId id="332" r:id="rId71"/>
    <p:sldId id="333" r:id="rId72"/>
    <p:sldId id="334" r:id="rId73"/>
    <p:sldId id="335" r:id="rId74"/>
    <p:sldId id="336" r:id="rId75"/>
    <p:sldId id="337" r:id="rId76"/>
    <p:sldId id="347" r:id="rId77"/>
    <p:sldId id="342" r:id="rId78"/>
    <p:sldId id="343" r:id="rId79"/>
    <p:sldId id="344" r:id="rId80"/>
    <p:sldId id="345" r:id="rId81"/>
    <p:sldId id="338" r:id="rId82"/>
    <p:sldId id="339" r:id="rId83"/>
    <p:sldId id="340" r:id="rId84"/>
    <p:sldId id="341" r:id="rId85"/>
    <p:sldId id="348" r:id="rId8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6224" autoAdjust="0"/>
  </p:normalViewPr>
  <p:slideViewPr>
    <p:cSldViewPr snapToGrid="0">
      <p:cViewPr varScale="1">
        <p:scale>
          <a:sx n="106" d="100"/>
          <a:sy n="106" d="100"/>
        </p:scale>
        <p:origin x="180" y="96"/>
      </p:cViewPr>
      <p:guideLst/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heme" Target="theme/theme1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notesMaster" Target="notesMasters/notesMaster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7T17:50:02.951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79 1,'1'38,"0"-13,-1 0,-1 0,-1 0,-1-1,-13 49,6-35,2 0,1 1,2-1,-1 70,-4 43,0-27,8 196,5-147,-3 587,0-743,2 0,5 31,-1-25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7T17:50:05.3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1 370,'0'-1,"1"1,-1-1,1 0,-1 0,1 1,-1-1,1 0,-1 1,1-1,0 1,-1-1,1 1,0-1,-1 1,1-1,0 1,0 0,-1-1,1 1,0 0,0 0,0 0,0-1,-1 1,1 0,0 0,0 0,0 0,1 1,34 0,-29-1,178 4,-101-5,0 3,0 4,102 22,-86 0,-65-16,1-2,1-2,42 5,-43-10,1-1,0-2,42-5,-76 4,1 0,0 0,-1 0,1-1,-1 1,1-1,-1 0,0 0,0 0,0-1,0 1,0-1,-1 1,1-1,-1 0,1 0,-1 0,0-1,0 1,-1 0,1-1,-1 1,0-1,1 0,-2 1,1-1,0-4,2-13,0 0,-2 0,-2-35,1 41,-1-15,2 15,-1 1,-1 0,-1 0,-4-20,5 30,0 1,0-1,-1 0,1 1,-1-1,0 1,0 0,-1-1,1 1,-1 0,1 1,-1-1,0 0,0 1,0-1,0 1,0 0,-1 0,1 0,-7-2,-11-2,1 1,-1 1,0 1,-30-1,25 2,1-1,-40-9,35 3,-1 1,0 1,-1 2,0 1,0 2,-55 2,-475 17,581-15,-1 1,1 0,23 9,36 6,154-4,-176-14,-1 2,-1 3,104 22,-120-16,-23-5,-1-2,1 1,0-2,0 0,0-1,0 0,26-2,-21-4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7T17:50:09.433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 1,'-5'0,"4"0,5 0,7 0,6 0,8 0,4 0,2 0,-5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7T17:50:11.225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0,'79'19,"355"-11,-254-11,-149 3,0 1,0 1,-1 1,1 2,-1 1,0 2,33 12,-41-12,0-1,0-1,1-2,0 0,27 1,119-5,21 2,-133 4,101 13,-148-17,0 1,0 1,0 0,0 0,13 9,-13-7,1 0,-1-1,1-1,15 5,3-3,-1-2,1-1,0-1,29-2,117-15,22-1,986 17,-1142 1,54 10,31 1,-53-13,-44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3-02-07T17:50:13.811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85 1,'61'10,"-13"0,424-2,-272-11,-151 2,-29-1,0 2,0 0,0 1,34 7,-51-7,0 0,0 1,0-1,0 1,-1 0,1 0,0 0,-1 0,0 1,1-1,-1 1,0-1,0 1,-1 0,1 0,0 0,-1 0,0 0,0 0,0 0,0 0,0 0,0 1,-1-1,0 5,2 13,-1 0,-4 41,1-34,1 10,-1 0,-2 0,-2 0,-1 0,-13 38,18-72,0-1,0 1,0-1,-1 1,1-1,-1 0,0 0,0 0,0 0,0-1,0 1,-1-1,1 0,-1 0,1 0,-1-1,0 1,0-1,0 1,0-2,0 1,-4 0,-13 2,0-1,0-1,-23-2,21 0,-73 1,-1-5,1-3,-103-24,120 5,63 20,0 1,-1 1,0 0,0 1,-20-1,-10 5,38 1,-1 0,1 0,0-1,0-1,-1 0,1 0,0-1,0 0,0 0,-9-4,18 5,-1 1,1-1,0 1,-1-1,1 1,0-1,-1 1,1-1,0 1,0-1,0 0,-1 1,1-1,0 0,0 1,0-1,0 1,0-1,0 0,0 1,0-1,1 0,-1 1,0-1,0 1,0-1,1 0,-1 1,0-1,1 1,-1-1,0 1,1-1,-1 1,1-1,21-26,-14 18,1-5,0 0,12-29,-16 32,0 0,1 0,0 0,0 1,1 0,10-10,-14 17,0 0,1 1,-1-1,1 1,0 0,-1 0,1 0,0 0,0 1,0 0,0 0,1 0,-1 0,0 0,0 1,1 0,-1 0,0 0,0 1,1-1,-1 1,5 1,41 10,-1-1,0-1,85 5,-14-18,-73 1,0 2,67 7,-107-5,0 0,0 0,1 1,-2 0,1 0,0 0,-1 1,1 0,-1 1,10 8,20 13,-12-13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07T17:55:40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24575,'0'4'0,"4"2"0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D5E1-EFBE-4824-A8EE-F840F2360E88}" type="datetimeFigureOut">
              <a:rPr lang="en-US" smtClean="0"/>
              <a:t>5/15/2023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B10C6-7A1D-4F8B-A8DD-E3FCF8F0D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8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41E36-21DB-4D0E-AA49-909043863EA3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108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290EA-4379-4B2B-AE3B-40EF46F2D045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2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91C77-BCED-421F-9F71-07E176229677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8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42B02-6870-4E12-8E72-EE4A3D74C98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153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1CD24-9BB0-4E1F-882A-80E44B58EDA6}" type="datetime1">
              <a:rPr lang="en-US" smtClean="0"/>
              <a:t>5/15/2023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992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217EA-3B55-4D87-B103-B72594913F8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4462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AEAE7-F380-4111-95F5-EE7823C59B30}" type="datetime1">
              <a:rPr lang="en-US" smtClean="0"/>
              <a:t>5/15/2023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02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73791-1173-4BDB-B959-31A7BA636AD3}" type="datetime1">
              <a:rPr lang="en-US" smtClean="0"/>
              <a:t>5/15/2023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9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0E453-9C0C-4151-91B2-697A5FB0DE69}" type="datetime1">
              <a:rPr lang="en-US" smtClean="0"/>
              <a:t>5/15/2023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4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550AF-D403-4569-8B88-8D3AB2FBA666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34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E5FF5-C9CF-483B-9DE9-A3A136707254}" type="datetime1">
              <a:rPr lang="en-US" smtClean="0"/>
              <a:t>5/15/2023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07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96401-247B-4BFF-ABF4-A25EDCA5348A}" type="datetime1">
              <a:rPr lang="en-US" smtClean="0"/>
              <a:t>5/15/2023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https://openstax.org/details/books/calculus-volume-1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83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eogebra.org/m/MeMdCUEm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1707.png"/><Relationship Id="rId3" Type="http://schemas.openxmlformats.org/officeDocument/2006/relationships/image" Target="../media/image44.png"/><Relationship Id="rId7" Type="http://schemas.openxmlformats.org/officeDocument/2006/relationships/image" Target="../media/image1704.png"/><Relationship Id="rId12" Type="http://schemas.openxmlformats.org/officeDocument/2006/relationships/customXml" Target="../ink/ink5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1706.png"/><Relationship Id="rId5" Type="http://schemas.openxmlformats.org/officeDocument/2006/relationships/image" Target="../media/image1703.png"/><Relationship Id="rId10" Type="http://schemas.openxmlformats.org/officeDocument/2006/relationships/customXml" Target="../ink/ink4.xml"/><Relationship Id="rId4" Type="http://schemas.openxmlformats.org/officeDocument/2006/relationships/customXml" Target="../ink/ink1.xml"/><Relationship Id="rId9" Type="http://schemas.openxmlformats.org/officeDocument/2006/relationships/image" Target="../media/image170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5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geogebra.org/m/MeMdCUE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Chapter 3 </a:t>
            </a:r>
            <a:br>
              <a:rPr lang="en-US" dirty="0"/>
            </a:br>
            <a:r>
              <a:rPr lang="en-US" dirty="0"/>
              <a:t>derivatives</a:t>
            </a:r>
          </a:p>
        </p:txBody>
      </p:sp>
      <p:sp>
        <p:nvSpPr>
          <p:cNvPr id="3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D8AE1-1909-F99F-40FB-89A44B541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378234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C91DDF-AB9D-3E6F-5A16-549FC1F56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1" y="577622"/>
            <a:ext cx="10477500" cy="19145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0C4CF1-9390-3772-7DB4-12C22D46D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76037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341700-211B-0707-6193-4E876349A4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074" y="599959"/>
            <a:ext cx="10477500" cy="19335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A80CC1-310F-816F-1B52-87FF8BCFD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802515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12D1BC-5E1B-5C4C-96B2-C013460AF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146" y="520273"/>
            <a:ext cx="10458450" cy="19145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3FD3C31-79CB-F827-1216-951B5230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582313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879C84-BBB3-A090-DE8A-27A40E9E38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57300"/>
            <a:ext cx="10515600" cy="4343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3AF0844-AD45-D583-F296-24941282E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32" y="427294"/>
            <a:ext cx="5105400" cy="514350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56AB17A-2C68-DB9D-F055-FA93C5FAB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8810290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EEB55E-E2C7-19EB-3173-CBAA2167D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05" y="295955"/>
            <a:ext cx="8753475" cy="16287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79A454-4AEB-B5C4-DC78-555E8709C1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439" y="1987081"/>
            <a:ext cx="7775121" cy="430595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E676271-FC96-95D3-DF03-77C652E8D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4029872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4F6A6EF-1D11-D4DA-24E9-7BCF511704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36" y="436109"/>
            <a:ext cx="8648700" cy="16097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7BDC486-36F6-46C6-1068-FD2352564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8089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158D42-F47E-41F6-1497-DA122F1E8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83" y="552450"/>
            <a:ext cx="8715375" cy="16383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43EAB5-36F9-388D-F680-57B9DD764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839946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6E96D7-3F93-712F-2FC6-36368C00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676400"/>
            <a:ext cx="9296400" cy="35052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B402D1-DF93-28DD-268A-412F5DA7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5583104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1EB6F-8EE7-78F9-2D1E-DF6FF1A0C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3434" y="994087"/>
            <a:ext cx="8405132" cy="486982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6012249-D8C7-D1F9-437A-08DA48713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706495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C309C6-2E67-246A-F702-8B61EB6607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837" y="762000"/>
            <a:ext cx="8696325" cy="533400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17136EA-447E-30A4-73ED-F01CE210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5037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9">
            <a:extLst>
              <a:ext uri="{FF2B5EF4-FFF2-40B4-BE49-F238E27FC236}">
                <a16:creationId xmlns:a16="http://schemas.microsoft.com/office/drawing/2014/main" id="{48A8D901-A3D4-47FE-97FD-FE3651741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6359C-4DEA-57DA-3CB5-5BD8C2709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4" b="20907"/>
          <a:stretch/>
        </p:blipFill>
        <p:spPr>
          <a:xfrm>
            <a:off x="20" y="2"/>
            <a:ext cx="12191980" cy="5812076"/>
          </a:xfrm>
          <a:custGeom>
            <a:avLst/>
            <a:gdLst/>
            <a:ahLst/>
            <a:cxnLst/>
            <a:rect l="l" t="t" r="r" b="b"/>
            <a:pathLst>
              <a:path w="12188952" h="6168721">
                <a:moveTo>
                  <a:pt x="0" y="0"/>
                </a:moveTo>
                <a:lnTo>
                  <a:pt x="12188952" y="0"/>
                </a:lnTo>
                <a:lnTo>
                  <a:pt x="12188952" y="6140172"/>
                </a:lnTo>
                <a:lnTo>
                  <a:pt x="11986461" y="6135590"/>
                </a:lnTo>
                <a:cubicBezTo>
                  <a:pt x="11912297" y="6136565"/>
                  <a:pt x="11838168" y="6140192"/>
                  <a:pt x="11764214" y="6146469"/>
                </a:cubicBezTo>
                <a:cubicBezTo>
                  <a:pt x="11656850" y="6154473"/>
                  <a:pt x="11548596" y="6165527"/>
                  <a:pt x="11441995" y="6145198"/>
                </a:cubicBezTo>
                <a:cubicBezTo>
                  <a:pt x="11324975" y="6122709"/>
                  <a:pt x="11208081" y="6122582"/>
                  <a:pt x="11090044" y="6128299"/>
                </a:cubicBezTo>
                <a:cubicBezTo>
                  <a:pt x="10989160" y="6133127"/>
                  <a:pt x="10888657" y="6158539"/>
                  <a:pt x="10787011" y="6131730"/>
                </a:cubicBezTo>
                <a:cubicBezTo>
                  <a:pt x="10776897" y="6130256"/>
                  <a:pt x="10766592" y="6130688"/>
                  <a:pt x="10756643" y="6133000"/>
                </a:cubicBezTo>
                <a:cubicBezTo>
                  <a:pt x="10645468" y="6148374"/>
                  <a:pt x="10533530" y="6135796"/>
                  <a:pt x="10421973" y="6140116"/>
                </a:cubicBezTo>
                <a:cubicBezTo>
                  <a:pt x="10370515" y="6142149"/>
                  <a:pt x="10318040" y="6141005"/>
                  <a:pt x="10267216" y="6146469"/>
                </a:cubicBezTo>
                <a:cubicBezTo>
                  <a:pt x="10150577" y="6158920"/>
                  <a:pt x="10034192" y="6165527"/>
                  <a:pt x="9918824" y="6136177"/>
                </a:cubicBezTo>
                <a:cubicBezTo>
                  <a:pt x="9885153" y="6128261"/>
                  <a:pt x="9850745" y="6124005"/>
                  <a:pt x="9816160" y="6123471"/>
                </a:cubicBezTo>
                <a:cubicBezTo>
                  <a:pt x="9703206" y="6119405"/>
                  <a:pt x="9590632" y="6127156"/>
                  <a:pt x="9478059" y="6133509"/>
                </a:cubicBezTo>
                <a:cubicBezTo>
                  <a:pt x="9399918" y="6137956"/>
                  <a:pt x="9321904" y="6147612"/>
                  <a:pt x="9243637" y="6139480"/>
                </a:cubicBezTo>
                <a:cubicBezTo>
                  <a:pt x="9198150" y="6134779"/>
                  <a:pt x="9152282" y="6134779"/>
                  <a:pt x="9106795" y="6139480"/>
                </a:cubicBezTo>
                <a:cubicBezTo>
                  <a:pt x="9022962" y="6149302"/>
                  <a:pt x="8938380" y="6151132"/>
                  <a:pt x="8854204" y="6144944"/>
                </a:cubicBezTo>
                <a:cubicBezTo>
                  <a:pt x="8728543" y="6134144"/>
                  <a:pt x="8603010" y="6125123"/>
                  <a:pt x="8476969" y="6142276"/>
                </a:cubicBezTo>
                <a:cubicBezTo>
                  <a:pt x="8405486" y="6153508"/>
                  <a:pt x="8332808" y="6154829"/>
                  <a:pt x="8260970" y="6146214"/>
                </a:cubicBezTo>
                <a:cubicBezTo>
                  <a:pt x="8089823" y="6122200"/>
                  <a:pt x="7918295" y="6129951"/>
                  <a:pt x="7746767" y="6139861"/>
                </a:cubicBezTo>
                <a:cubicBezTo>
                  <a:pt x="7632160" y="6146596"/>
                  <a:pt x="7517046" y="6158920"/>
                  <a:pt x="7402693" y="6142657"/>
                </a:cubicBezTo>
                <a:cubicBezTo>
                  <a:pt x="7256831" y="6122328"/>
                  <a:pt x="7110841" y="6129062"/>
                  <a:pt x="6964597" y="6135033"/>
                </a:cubicBezTo>
                <a:cubicBezTo>
                  <a:pt x="6857233" y="6139480"/>
                  <a:pt x="6749742" y="6152949"/>
                  <a:pt x="6642124" y="6136304"/>
                </a:cubicBezTo>
                <a:cubicBezTo>
                  <a:pt x="6631045" y="6134792"/>
                  <a:pt x="6619775" y="6135923"/>
                  <a:pt x="6609216" y="6139607"/>
                </a:cubicBezTo>
                <a:cubicBezTo>
                  <a:pt x="6568379" y="6153050"/>
                  <a:pt x="6524595" y="6154854"/>
                  <a:pt x="6482793" y="6144817"/>
                </a:cubicBezTo>
                <a:cubicBezTo>
                  <a:pt x="6405669" y="6127918"/>
                  <a:pt x="6328672" y="6120549"/>
                  <a:pt x="6250150" y="6135923"/>
                </a:cubicBezTo>
                <a:cubicBezTo>
                  <a:pt x="6217254" y="6142809"/>
                  <a:pt x="6183521" y="6144817"/>
                  <a:pt x="6150028" y="6141894"/>
                </a:cubicBezTo>
                <a:cubicBezTo>
                  <a:pt x="6020175" y="6128934"/>
                  <a:pt x="5890068" y="6134017"/>
                  <a:pt x="5760087" y="6136558"/>
                </a:cubicBezTo>
                <a:cubicBezTo>
                  <a:pt x="5521345" y="6141005"/>
                  <a:pt x="5282477" y="6136558"/>
                  <a:pt x="5044242" y="6159301"/>
                </a:cubicBezTo>
                <a:cubicBezTo>
                  <a:pt x="4979506" y="6165463"/>
                  <a:pt x="4914326" y="6169403"/>
                  <a:pt x="4849272" y="6168624"/>
                </a:cubicBezTo>
                <a:cubicBezTo>
                  <a:pt x="4784218" y="6167846"/>
                  <a:pt x="4719291" y="6162351"/>
                  <a:pt x="4655063" y="6149645"/>
                </a:cubicBezTo>
                <a:cubicBezTo>
                  <a:pt x="4447578" y="6109368"/>
                  <a:pt x="4239457" y="6106826"/>
                  <a:pt x="4029811" y="6123090"/>
                </a:cubicBezTo>
                <a:cubicBezTo>
                  <a:pt x="3943792" y="6129824"/>
                  <a:pt x="3857774" y="6141005"/>
                  <a:pt x="3771375" y="6138845"/>
                </a:cubicBezTo>
                <a:cubicBezTo>
                  <a:pt x="3623225" y="6134906"/>
                  <a:pt x="3474948" y="6142911"/>
                  <a:pt x="3326672" y="6140878"/>
                </a:cubicBezTo>
                <a:cubicBezTo>
                  <a:pt x="3322669" y="6140306"/>
                  <a:pt x="3318578" y="6140840"/>
                  <a:pt x="3314855" y="6142403"/>
                </a:cubicBezTo>
                <a:cubicBezTo>
                  <a:pt x="3278008" y="6167687"/>
                  <a:pt x="3237604" y="6157904"/>
                  <a:pt x="3199487" y="6151297"/>
                </a:cubicBezTo>
                <a:cubicBezTo>
                  <a:pt x="3072810" y="6129316"/>
                  <a:pt x="2946260" y="6118516"/>
                  <a:pt x="2817550" y="6135542"/>
                </a:cubicBezTo>
                <a:cubicBezTo>
                  <a:pt x="2694647" y="6153368"/>
                  <a:pt x="2569990" y="6155591"/>
                  <a:pt x="2446541" y="6142149"/>
                </a:cubicBezTo>
                <a:cubicBezTo>
                  <a:pt x="2276791" y="6122328"/>
                  <a:pt x="2107677" y="6126521"/>
                  <a:pt x="1938308" y="6142149"/>
                </a:cubicBezTo>
                <a:cubicBezTo>
                  <a:pt x="1869570" y="6148501"/>
                  <a:pt x="1799815" y="6159301"/>
                  <a:pt x="1731712" y="6143419"/>
                </a:cubicBezTo>
                <a:cubicBezTo>
                  <a:pt x="1647854" y="6123979"/>
                  <a:pt x="1564250" y="6130332"/>
                  <a:pt x="1480137" y="6134652"/>
                </a:cubicBezTo>
                <a:cubicBezTo>
                  <a:pt x="1373663" y="6140243"/>
                  <a:pt x="1267442" y="6156379"/>
                  <a:pt x="1160586" y="6143673"/>
                </a:cubicBezTo>
                <a:cubicBezTo>
                  <a:pt x="1111161" y="6137829"/>
                  <a:pt x="1062116" y="6128553"/>
                  <a:pt x="1012055" y="6130967"/>
                </a:cubicBezTo>
                <a:cubicBezTo>
                  <a:pt x="873562" y="6137320"/>
                  <a:pt x="735196" y="6144817"/>
                  <a:pt x="596449" y="6143673"/>
                </a:cubicBezTo>
                <a:cubicBezTo>
                  <a:pt x="538383" y="6143292"/>
                  <a:pt x="480699" y="6141386"/>
                  <a:pt x="422887" y="6137193"/>
                </a:cubicBezTo>
                <a:cubicBezTo>
                  <a:pt x="315015" y="6129316"/>
                  <a:pt x="207524" y="6139989"/>
                  <a:pt x="100033" y="6143800"/>
                </a:cubicBezTo>
                <a:lnTo>
                  <a:pt x="0" y="6139320"/>
                </a:lnTo>
                <a:lnTo>
                  <a:pt x="0" y="3424755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9C328B-361C-F2BC-A839-31B6CC03F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513" y="5924550"/>
            <a:ext cx="7781925" cy="2952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0BBD996-2895-2E54-951F-86C92CCCC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861900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292F0F-E19C-CFF6-7ABC-6192C7B03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663" y="319044"/>
            <a:ext cx="7576673" cy="608364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53C0EBF-EAE5-72D6-B7F4-DDB3F4B80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5960068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090C75-8F58-32F8-9570-378C74918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12" y="2307459"/>
            <a:ext cx="11539536" cy="1371657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F829678-82D5-38DD-7497-354E652A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870510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F0B130D-1A45-A90A-5071-0B65D7CB42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9" y="279755"/>
            <a:ext cx="8715375" cy="26193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5B45FD-33D4-B071-8C8B-35622D384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8008730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966191-C67F-A56A-6384-20A3A949E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475" y="389124"/>
            <a:ext cx="8677275" cy="23145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B4A357-05B2-FF92-6D40-676D78338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205651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F2520-4D8B-B069-E206-4285683D9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17" y="414449"/>
            <a:ext cx="8724900" cy="1209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B1207-CE5C-1097-1301-FA305C1B4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1070" y="217908"/>
            <a:ext cx="3131980" cy="24034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351E3D-A9C3-4B77-F03A-A84B06F15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17" y="1852724"/>
            <a:ext cx="8096250" cy="13811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131A3A-7292-7A52-D0BF-0B23BFF9D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719" y="3233849"/>
            <a:ext cx="5623668" cy="26024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32AE287-2288-D329-B4A6-7441AFC669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1387" y="3462449"/>
            <a:ext cx="5799365" cy="308007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E1CA2A8-A816-E642-B466-5BFABB558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731894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299882" y="1360091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derivative </a:t>
            </a:r>
            <a:br>
              <a:rPr lang="en-US" dirty="0"/>
            </a:br>
            <a:r>
              <a:rPr lang="en-US" dirty="0"/>
              <a:t>as a function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369019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713782-7244-C153-38B1-90548D9509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588" y="4217934"/>
            <a:ext cx="8782050" cy="20669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E44C13-E124-7DD5-8CD1-4B9FB64CB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53" y="482413"/>
            <a:ext cx="5105400" cy="514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1173D07-6A80-33F5-B6A6-6941A7EC39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88" y="996763"/>
            <a:ext cx="8734425" cy="11620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8A4DC2-4981-1389-97EF-40AF6C6D14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9518" y="2158813"/>
            <a:ext cx="2657475" cy="71437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F256BC6-15C5-D4DE-1813-64ED0C3731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278" y="2120713"/>
            <a:ext cx="2724150" cy="790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E77352-4087-8F77-E5E5-85A177A2DB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63" y="3032019"/>
            <a:ext cx="8943975" cy="1114425"/>
          </a:xfrm>
          <a:prstGeom prst="rect">
            <a:avLst/>
          </a:prstGeom>
        </p:spPr>
      </p:pic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E1FE93E-2794-B85E-4E1B-336AB7A08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775878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E4A2FB-8130-C236-1222-EF4808831CD3}"/>
              </a:ext>
            </a:extLst>
          </p:cNvPr>
          <p:cNvSpPr txBox="1"/>
          <p:nvPr/>
        </p:nvSpPr>
        <p:spPr>
          <a:xfrm>
            <a:off x="1142159" y="3429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 Hand Bold"/>
                <a:ea typeface="+mn-ea"/>
                <a:cs typeface="+mn-cs"/>
                <a:hlinkClick r:id="rId2"/>
              </a:rPr>
              <a:t>https://www.geogebra.org/m/MeMdCUEm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 Hand Bold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29AA9-73B9-8EB7-4B18-ACBDEC23E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717901"/>
            <a:ext cx="10391775" cy="11144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7E541A-71CB-D4B8-77E0-383CFEAFF46A}"/>
              </a:ext>
            </a:extLst>
          </p:cNvPr>
          <p:cNvSpPr txBox="1"/>
          <p:nvPr/>
        </p:nvSpPr>
        <p:spPr>
          <a:xfrm>
            <a:off x="2635623" y="4795115"/>
            <a:ext cx="36127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 cool, let’s look at this again!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514548-0EDA-17C7-614E-099BD70A04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6183139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1197B6-B6D7-8670-4728-5DBA9E1A51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64" y="1025912"/>
            <a:ext cx="11102271" cy="402512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D3815D-ABC9-9591-5D51-C8488CA11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999607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A5632C-84A2-D717-9970-7A68B9CC38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714" y="460786"/>
            <a:ext cx="8743950" cy="16764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D680D1-D7F8-BC9D-CF09-AC01E5447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3800932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6188" y="1261479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Defining the derivative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9E413D-3561-43AD-7841-6668991F8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96443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D20F84-B7A4-CA09-92E0-93C1BC58E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516" y="366264"/>
            <a:ext cx="8772525" cy="16287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115A2-EF67-5501-50BE-873716D6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1615698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5DDA8CA-D5F5-F841-4B68-E23158BE0D92}"/>
              </a:ext>
            </a:extLst>
          </p:cNvPr>
          <p:cNvSpPr txBox="1"/>
          <p:nvPr/>
        </p:nvSpPr>
        <p:spPr>
          <a:xfrm>
            <a:off x="1097281" y="860612"/>
            <a:ext cx="35135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/>
              <a:t>Notation for Derivatives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E73D52-A7CA-4D12-0006-CB77057E1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353" y="2274345"/>
            <a:ext cx="3759294" cy="9585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E5A511D-96BB-39A3-DF0F-AD279B8903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2560" y="3625111"/>
            <a:ext cx="5757086" cy="1058059"/>
          </a:xfrm>
          <a:prstGeom prst="rect">
            <a:avLst/>
          </a:prstGeom>
        </p:spPr>
      </p:pic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335548BA-957F-CDC7-382E-377C35FF5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318033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168381D-C354-9C7C-831A-8082881E8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686" y="4391947"/>
            <a:ext cx="2060627" cy="957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C0E534F-2601-E370-A6ED-40E076E746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2102" y="848120"/>
            <a:ext cx="3907794" cy="3235866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3128E4-1E50-DC72-6C75-D6CDA06634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0CADD93-7B53-FB07-45DD-783E91CD165A}"/>
                  </a:ext>
                </a:extLst>
              </p14:cNvPr>
              <p14:cNvContentPartPr/>
              <p14:nvPr/>
            </p14:nvContentPartPr>
            <p14:xfrm>
              <a:off x="6915436" y="1801305"/>
              <a:ext cx="29160" cy="767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0CADD93-7B53-FB07-45DD-783E91CD165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79796" y="1729665"/>
                <a:ext cx="100800" cy="91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9C9C26F-61CF-26EA-DDA0-AE6C4B85BFEA}"/>
                  </a:ext>
                </a:extLst>
              </p14:cNvPr>
              <p14:cNvContentPartPr/>
              <p14:nvPr/>
            </p14:nvContentPartPr>
            <p14:xfrm>
              <a:off x="6617716" y="4574385"/>
              <a:ext cx="446400" cy="171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9C9C26F-61CF-26EA-DDA0-AE6C4B85BFE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82076" y="4502745"/>
                <a:ext cx="518040" cy="31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BD4A92-6FF9-0F3A-265A-749F4A56F96B}"/>
                  </a:ext>
                </a:extLst>
              </p14:cNvPr>
              <p14:cNvContentPartPr/>
              <p14:nvPr/>
            </p14:nvContentPartPr>
            <p14:xfrm>
              <a:off x="5438716" y="2697345"/>
              <a:ext cx="51840" cy="3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BD4A92-6FF9-0F3A-265A-749F4A56F96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403076" y="2625705"/>
                <a:ext cx="1234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A53549E-1086-4BFC-E66B-EF34A1FF3D7C}"/>
                  </a:ext>
                </a:extLst>
              </p14:cNvPr>
              <p14:cNvContentPartPr/>
              <p14:nvPr/>
            </p14:nvContentPartPr>
            <p14:xfrm>
              <a:off x="5449516" y="2679705"/>
              <a:ext cx="1418760" cy="741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A53549E-1086-4BFC-E66B-EF34A1FF3D7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413876" y="2607705"/>
                <a:ext cx="149040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56EE701-2D2E-8629-66D9-7B267D3A679B}"/>
                  </a:ext>
                </a:extLst>
              </p14:cNvPr>
              <p14:cNvContentPartPr/>
              <p14:nvPr/>
            </p14:nvContentPartPr>
            <p14:xfrm>
              <a:off x="6632476" y="4969665"/>
              <a:ext cx="396360" cy="2016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56EE701-2D2E-8629-66D9-7B267D3A679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596476" y="4898025"/>
                <a:ext cx="468000" cy="34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30057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2FE072-9B28-2016-1F65-760A9FF83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514" y="295723"/>
            <a:ext cx="8715375" cy="16192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B133C4-70E5-8F23-4D99-8EEF2C764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888" y="2169319"/>
            <a:ext cx="3904236" cy="37965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19A4B6-D506-59A2-CF03-54BE8EE01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2076" y="2169319"/>
            <a:ext cx="3975759" cy="3894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D977C95-42E1-6E58-B355-6D485D5082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7766" y="237452"/>
            <a:ext cx="2905125" cy="457200"/>
          </a:xfrm>
          <a:prstGeom prst="rect">
            <a:avLst/>
          </a:prstGeom>
        </p:spPr>
      </p:pic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EDA164D-A151-DE37-7994-B769945BD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645650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B8ACBE-64C4-DC4D-1D23-56078ECFD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15" y="521401"/>
            <a:ext cx="8705850" cy="14097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98BC4900-7642-3E1A-40E7-4BB831B1BA5D}"/>
              </a:ext>
            </a:extLst>
          </p:cNvPr>
          <p:cNvSpPr/>
          <p:nvPr/>
        </p:nvSpPr>
        <p:spPr>
          <a:xfrm>
            <a:off x="2362198" y="2126666"/>
            <a:ext cx="6176683" cy="403411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04E1896-7E71-7BC7-EBD5-FA92F56FAA53}"/>
              </a:ext>
            </a:extLst>
          </p:cNvPr>
          <p:cNvSpPr/>
          <p:nvPr/>
        </p:nvSpPr>
        <p:spPr>
          <a:xfrm>
            <a:off x="3082262" y="3242335"/>
            <a:ext cx="2762751" cy="191844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Differentiable at x=a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49A235-BE8F-C2B5-EB26-E30AF92D3F76}"/>
              </a:ext>
            </a:extLst>
          </p:cNvPr>
          <p:cNvSpPr txBox="1"/>
          <p:nvPr/>
        </p:nvSpPr>
        <p:spPr>
          <a:xfrm>
            <a:off x="5945222" y="3231777"/>
            <a:ext cx="2006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Continuous at x=a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1FCF7BE9-682E-858C-F140-A7CDE1832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5143170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182FC-79C0-E77D-784F-1B182BCE7A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950" y="652122"/>
            <a:ext cx="10378126" cy="555375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33A7B2-5AA3-29B3-2F6B-9F236CDCB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6BF58CF-1E93-C2BA-C64D-5CC42FE99D7B}"/>
                  </a:ext>
                </a:extLst>
              </p14:cNvPr>
              <p14:cNvContentPartPr/>
              <p14:nvPr/>
            </p14:nvContentPartPr>
            <p14:xfrm>
              <a:off x="2317156" y="3638745"/>
              <a:ext cx="1800" cy="39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6BF58CF-1E93-C2BA-C64D-5CC42FE99D7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8516" y="3630105"/>
                <a:ext cx="19440" cy="2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511455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811C0-E45D-8394-1597-D51C0525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30" y="1088571"/>
            <a:ext cx="4258356" cy="4075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017EA-729C-99B3-8715-60983F8C6A6F}"/>
              </a:ext>
            </a:extLst>
          </p:cNvPr>
          <p:cNvSpPr txBox="1"/>
          <p:nvPr/>
        </p:nvSpPr>
        <p:spPr>
          <a:xfrm>
            <a:off x="936171" y="1088571"/>
            <a:ext cx="3343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Is the function continuous?</a:t>
            </a:r>
          </a:p>
          <a:p>
            <a:endParaRPr lang="en-US" sz="3600" dirty="0"/>
          </a:p>
          <a:p>
            <a:r>
              <a:rPr lang="en-US" sz="3600" dirty="0"/>
              <a:t>Is the function differentiable?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99AF-97B0-167F-80F8-01E84E85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1737147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8811C0-E45D-8394-1597-D51C05250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7530" y="1088571"/>
            <a:ext cx="4258356" cy="40751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D2017EA-729C-99B3-8715-60983F8C6A6F}"/>
              </a:ext>
            </a:extLst>
          </p:cNvPr>
          <p:cNvSpPr txBox="1"/>
          <p:nvPr/>
        </p:nvSpPr>
        <p:spPr>
          <a:xfrm>
            <a:off x="913806" y="1516744"/>
            <a:ext cx="334322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Is the function continuous?</a:t>
            </a:r>
          </a:p>
          <a:p>
            <a:endParaRPr lang="en-US" sz="3600" dirty="0"/>
          </a:p>
          <a:p>
            <a:r>
              <a:rPr lang="en-US" sz="3600" dirty="0"/>
              <a:t>Is the function differentiable?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5D99AF-97B0-167F-80F8-01E84E856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CCB184-C933-BA40-CD20-96E9E85032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12" y="3770948"/>
            <a:ext cx="4543425" cy="8286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402B87-9F09-4633-FCEC-94997AC5F7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71" y="4744561"/>
            <a:ext cx="2971800" cy="7334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B57AD43-A24F-47F6-D032-40D63C6D90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10916" y="858488"/>
            <a:ext cx="1162050" cy="39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8650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460F6C-BB2C-9C3E-03BD-CC946C1C2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84D65C-57D9-641D-8992-6FD90E639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6228" y="838200"/>
            <a:ext cx="5314950" cy="37909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D267B-9A47-6964-ED76-3B70BAC1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7028" y="1290637"/>
            <a:ext cx="1219200" cy="4857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2855C9-1544-EAB9-EA35-477934FFB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8436" y="4797424"/>
            <a:ext cx="43053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030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903964B-EC0D-1417-FE15-97365A08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2A3199-826C-C94B-BBA3-E626781347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003331"/>
            <a:ext cx="2962275" cy="7048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CB22CA-51A9-2ADE-7D63-E34EB95D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9152" y="4972785"/>
            <a:ext cx="4772025" cy="11049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6AF703-DFAD-3FBC-4243-A9E3C542A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8988" y="566569"/>
            <a:ext cx="4389327" cy="41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01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DBFFC-F601-6DED-2EB2-004A936B0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147" y="841878"/>
            <a:ext cx="5471393" cy="490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B9ADC9-9B4A-F0F3-5471-C6E024749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113" y="882539"/>
            <a:ext cx="5648818" cy="4867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090245-313F-9A02-810B-B956D63C33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768" y="379767"/>
            <a:ext cx="2505075" cy="5905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072F1EC-9EF7-3201-3A75-CC17E3BED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7473209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D491BAA-A408-2D44-653C-7BAD6656A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5DBD26-39F5-379A-2A6F-0B6B9E9E47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100" y="379403"/>
            <a:ext cx="1033462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561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2A6F47C-DF61-E386-12D2-493B56776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F19AE-A362-A505-EA59-89E4AED34D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503" y="741997"/>
            <a:ext cx="4324350" cy="619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2EECF4-BDD4-2FF8-682D-7DF017B86F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112" y="2190750"/>
            <a:ext cx="429577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992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7391C6-4AA7-5318-BDA8-84220EB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1D07DA-4DC5-0364-30E8-A316CFA8DF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21" y="462746"/>
            <a:ext cx="10344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6340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47391C6-4AA7-5318-BDA8-84220EB0E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2AD3BB-D150-3180-89C2-0A09B34A1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220" y="314885"/>
            <a:ext cx="1041082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9584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42886" y="1434736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Differentiation rules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0454306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61F88E-4FD5-7F04-50FC-89154748E0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1647825"/>
            <a:ext cx="109347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523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996897-C357-655E-C403-55B07FEA82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112" y="1719262"/>
            <a:ext cx="10391775" cy="34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117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032634-CDA0-4BEF-0DD6-FA5A5E4236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50" y="1547812"/>
            <a:ext cx="10477500" cy="376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0572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D7F039-34EF-F417-015C-B870CBDA9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342900"/>
            <a:ext cx="10829925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1147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5B1576-18F0-73F4-8D55-92E8BCC0F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1528762"/>
            <a:ext cx="101917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711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E4A2FB-8130-C236-1222-EF4808831CD3}"/>
              </a:ext>
            </a:extLst>
          </p:cNvPr>
          <p:cNvSpPr txBox="1"/>
          <p:nvPr/>
        </p:nvSpPr>
        <p:spPr>
          <a:xfrm>
            <a:off x="900112" y="3429000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hlinkClick r:id="rId2"/>
              </a:rPr>
              <a:t>https://www.geogebra.org/m/MeMdCUEm</a:t>
            </a:r>
            <a:endParaRPr lang="en-US" sz="4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7429AA9-73B9-8EB7-4B18-ACBDEC23E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1717901"/>
            <a:ext cx="10391775" cy="1114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3F1FEB-0826-7379-1A19-56282FBCA8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2381" y="825952"/>
            <a:ext cx="2505075" cy="59055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9D1F72-25F2-4A8C-13A2-D1CC3D3FA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6433697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0C9FE85-8257-97F6-FE76-91ADF3B6A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0" y="587375"/>
            <a:ext cx="1050607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0310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75252F-2C01-FFE7-2A92-E239FCB5C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792" y="979950"/>
            <a:ext cx="10510415" cy="16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0557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5BBB34-2C66-86BA-98A9-03AABA45C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1544410"/>
            <a:ext cx="104394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4094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9024F3-BDC6-035F-0763-A2ECFCCC03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373516"/>
            <a:ext cx="10467975" cy="195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6369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A28D0B-0D5F-417D-8EA5-2D5CD7B71A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912" y="613820"/>
            <a:ext cx="10479932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66151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AA9589-68CE-893D-B9DE-C426EE8ACC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31" y="353713"/>
            <a:ext cx="10458450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312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446E52-E062-9FDD-3E23-9A9526B47B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775" y="990600"/>
            <a:ext cx="10458450" cy="2438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9295BBC-7B80-BD8B-F9A0-1B04BFB1E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3841937"/>
            <a:ext cx="10467975" cy="89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0658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F98F77-DFCE-455E-53C5-A9C30481E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557212"/>
            <a:ext cx="11468100" cy="574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353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74AC23-A56D-5AB4-A2B9-B786E1F5FE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243012"/>
            <a:ext cx="11353800" cy="437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2408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DFCD9-89B6-C1E5-91F3-5083631A8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905" y="534800"/>
            <a:ext cx="104394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18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6615EA-044F-8856-9A96-C203A4D6EF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757237"/>
            <a:ext cx="11572875" cy="53435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771E2C-EC7F-21FB-96AC-06C8C2784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6966562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5E12797-B5CB-FDAA-0CE0-4B811465A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689C90-DA37-F40A-102D-9816120BE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065" y="427224"/>
            <a:ext cx="1042035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04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485B6-22CC-5B62-74D9-040125E0B5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2" y="936307"/>
            <a:ext cx="104679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0526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75C4D-7E4B-9687-AA25-4C61CC9DD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80" y="500958"/>
            <a:ext cx="10448925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089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A766F-1D7F-44D4-0E82-69EE71AF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74" y="828675"/>
            <a:ext cx="10477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2937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8F66AC-8564-D56A-776D-DEECAD38A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851" y="604352"/>
            <a:ext cx="10394297" cy="5649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4271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E7505-676F-8C56-4E92-332DCA1B9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4" y="659354"/>
            <a:ext cx="92773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391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B00BC5-F2DC-852E-0EC6-082BFA2F4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12" y="610497"/>
            <a:ext cx="931545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7731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3B85DF-A73E-3E25-3504-6B1A93D40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950" y="490761"/>
            <a:ext cx="928687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5607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577CA3-DD87-A622-39A0-1873A8BD43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704" y="525499"/>
            <a:ext cx="9296400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5714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C01E3B-872D-FFAE-9561-27FA6E9AD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74" y="482637"/>
            <a:ext cx="92773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325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A75937-7CBD-0047-E3EC-54D19F653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1214437"/>
            <a:ext cx="10496550" cy="442912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F7FDB78-9B44-4084-589D-6D230ED64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140195472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A5C43F-1B71-89B6-D2CC-1E408249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18FC17-55E4-9120-DEE5-105ED0539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35" y="453726"/>
            <a:ext cx="9286875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5855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2CB133-A388-BB0E-6831-5F8F88B78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889971-11B7-B350-E4F8-7FCE732F0E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864" y="718409"/>
            <a:ext cx="91630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71304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 descr="Triangular abstract background">
            <a:extLst>
              <a:ext uri="{FF2B5EF4-FFF2-40B4-BE49-F238E27FC236}">
                <a16:creationId xmlns:a16="http://schemas.microsoft.com/office/drawing/2014/main" id="{77EBFDAC-2B12-7424-0299-386B3FC7A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09" r="-1" b="-1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A332CE4-9FEF-4047-69AE-4646FF38C8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843" y="1509169"/>
            <a:ext cx="11664326" cy="306324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Derivatives as rates of change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B085AC-03CE-A3CB-1405-19BD6CFA6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298853" y="5167056"/>
            <a:ext cx="9144000" cy="1225296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/>
              <a:t>Section 3.4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02E5C6-7B29-A59B-36E9-37032B88B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The Hand Bold"/>
                <a:ea typeface="+mn-ea"/>
                <a:cs typeface="+mn-cs"/>
              </a:rPr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409207366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F7B0845-D5DE-4EC8-7FCC-7B4BBA4B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53B482-445E-B222-D829-7CC94C88EB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36525"/>
            <a:ext cx="9972675" cy="628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5355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946A0-C523-336D-1078-03965379B8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282" y="565281"/>
            <a:ext cx="5607436" cy="3630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7ABBF9-7011-EF26-8086-95E87C1B5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6166" y="4561018"/>
            <a:ext cx="8999667" cy="926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36948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D1C70A-084F-DE31-70F6-9AAEA5F29D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2" y="544549"/>
            <a:ext cx="927735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8111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DEDED"/>
            </a:gs>
            <a:gs pos="74000">
              <a:schemeClr val="bg1">
                <a:lumMod val="7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1E4BB2B-E6A1-E492-F54D-A3F1BAD92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8225D4-8B48-0824-2E10-79C1C3FEF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9850" y="3663953"/>
            <a:ext cx="2840982" cy="51210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5EA459-D4D9-78B4-83DB-00711A0309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3753" y="1827248"/>
            <a:ext cx="2847079" cy="56088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C16109C-15C9-7E20-E5C5-54FDAA7C8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3753" y="2760842"/>
            <a:ext cx="4230991" cy="5303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61B111-A6BF-C1C6-CD56-4F3918916D8B}"/>
              </a:ext>
            </a:extLst>
          </p:cNvPr>
          <p:cNvSpPr txBox="1"/>
          <p:nvPr/>
        </p:nvSpPr>
        <p:spPr>
          <a:xfrm>
            <a:off x="978945" y="832889"/>
            <a:ext cx="68452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Applications that use derivatives as rates of change</a:t>
            </a:r>
          </a:p>
        </p:txBody>
      </p:sp>
    </p:spTree>
    <p:extLst>
      <p:ext uri="{BB962C8B-B14F-4D97-AF65-F5344CB8AC3E}">
        <p14:creationId xmlns:p14="http://schemas.microsoft.com/office/powerpoint/2010/main" val="81935041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EF07C5-24B4-662D-FF0A-25442E928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685" y="888906"/>
            <a:ext cx="2847975" cy="5619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5AFAB-41A8-DEB3-EAD8-F76606350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685" y="2085975"/>
            <a:ext cx="9305925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1536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6DCDAC-87DD-556B-9F79-C41A080F43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977" y="577327"/>
            <a:ext cx="92964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2189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00">
              <a:schemeClr val="bg1">
                <a:lumMod val="95000"/>
              </a:schemeClr>
            </a:gs>
            <a:gs pos="8300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3AFD46-5F5C-8C83-8509-6291E8446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17" y="784860"/>
            <a:ext cx="42291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68ACF1-A1EB-FBFA-DF47-B61321042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17" y="1484629"/>
            <a:ext cx="9296400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97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B4543-B85D-ABF4-DCDF-38637C594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032" y="1146039"/>
            <a:ext cx="8377935" cy="456592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44681F-AA1B-4ACA-E9A2-EF1A6D2BA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306568008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710FE5-7E2A-BADC-F0F6-53EA5DE2B9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97" y="348782"/>
            <a:ext cx="8832980" cy="351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84463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bg1">
                <a:lumMod val="85000"/>
              </a:schemeClr>
            </a:gs>
            <a:gs pos="83000">
              <a:schemeClr val="bg1">
                <a:lumMod val="75000"/>
              </a:schemeClr>
            </a:gs>
            <a:gs pos="100000">
              <a:schemeClr val="bg1">
                <a:lumMod val="5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B29C9C-8008-7E07-B081-33D610E385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175" y="912719"/>
            <a:ext cx="2838450" cy="5143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58E1E99-C677-7B00-2B18-383957947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9175" y="2050396"/>
            <a:ext cx="93345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5772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23FD6E-C852-45C1-9BE8-13074DA839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829" y="205175"/>
            <a:ext cx="8634790" cy="61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362549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15E309-B5A4-FD8D-9AD1-D212A33159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01" y="533400"/>
            <a:ext cx="92583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8168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7F0A6E9-94D2-7AF9-61E0-8CF26232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922BE-784F-D0ED-4F06-4F4528886C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9" y="276225"/>
            <a:ext cx="927735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94116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F18651-B816-662B-2FEE-B77ED8AAA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381BCE-0AF6-BF0D-89EC-53648769E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0674" y="2493183"/>
            <a:ext cx="573302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52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8D84F-2BB0-D7B1-BD28-F90DDA3E40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938212"/>
            <a:ext cx="10496550" cy="498157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84B8EC-BD32-4A48-3A4E-43F9CFCC2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https://openstax.org/details/books/calculus-volume-1</a:t>
            </a:r>
          </a:p>
        </p:txBody>
      </p:sp>
    </p:spTree>
    <p:extLst>
      <p:ext uri="{BB962C8B-B14F-4D97-AF65-F5344CB8AC3E}">
        <p14:creationId xmlns:p14="http://schemas.microsoft.com/office/powerpoint/2010/main" val="2536495248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2596</TotalTime>
  <Words>1035</Words>
  <Application>Microsoft Office PowerPoint</Application>
  <PresentationFormat>Widescreen</PresentationFormat>
  <Paragraphs>107</Paragraphs>
  <Slides>85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90" baseType="lpstr">
      <vt:lpstr>Arial</vt:lpstr>
      <vt:lpstr>Calibri</vt:lpstr>
      <vt:lpstr>The Hand Bold</vt:lpstr>
      <vt:lpstr>The Serif Hand Black</vt:lpstr>
      <vt:lpstr>SketchyVTI</vt:lpstr>
      <vt:lpstr>Chapter 3  derivatives</vt:lpstr>
      <vt:lpstr>PowerPoint Presentation</vt:lpstr>
      <vt:lpstr>Defining the derivative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derivative  as a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Differentiation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Derivatives as rates of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derivatives</dc:title>
  <dc:creator>Susan Aydelotte</dc:creator>
  <cp:lastModifiedBy>Susan Aydelotte</cp:lastModifiedBy>
  <cp:revision>15</cp:revision>
  <dcterms:created xsi:type="dcterms:W3CDTF">2023-02-06T15:40:48Z</dcterms:created>
  <dcterms:modified xsi:type="dcterms:W3CDTF">2023-05-15T18:34:25Z</dcterms:modified>
</cp:coreProperties>
</file>